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9" r:id="rId3"/>
    <p:sldId id="292" r:id="rId4"/>
    <p:sldId id="294" r:id="rId5"/>
    <p:sldId id="299" r:id="rId6"/>
    <p:sldId id="298" r:id="rId7"/>
    <p:sldId id="260" r:id="rId8"/>
    <p:sldId id="282" r:id="rId9"/>
    <p:sldId id="284" r:id="rId10"/>
    <p:sldId id="285" r:id="rId11"/>
    <p:sldId id="262" r:id="rId12"/>
    <p:sldId id="283" r:id="rId13"/>
    <p:sldId id="264" r:id="rId14"/>
    <p:sldId id="279" r:id="rId15"/>
    <p:sldId id="280" r:id="rId16"/>
    <p:sldId id="266" r:id="rId17"/>
    <p:sldId id="286" r:id="rId18"/>
    <p:sldId id="268" r:id="rId19"/>
    <p:sldId id="269" r:id="rId20"/>
    <p:sldId id="270" r:id="rId21"/>
    <p:sldId id="287" r:id="rId22"/>
    <p:sldId id="271" r:id="rId23"/>
    <p:sldId id="272" r:id="rId24"/>
    <p:sldId id="273" r:id="rId25"/>
    <p:sldId id="274" r:id="rId26"/>
    <p:sldId id="288" r:id="rId27"/>
    <p:sldId id="275" r:id="rId28"/>
    <p:sldId id="277" r:id="rId29"/>
    <p:sldId id="290" r:id="rId30"/>
  </p:sldIdLst>
  <p:sldSz cx="10058400" cy="6858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FFCC00"/>
    <a:srgbClr val="FF0000"/>
    <a:srgbClr val="008000"/>
    <a:srgbClr val="99FF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8" autoAdjust="0"/>
    <p:restoredTop sz="94660"/>
  </p:normalViewPr>
  <p:slideViewPr>
    <p:cSldViewPr>
      <p:cViewPr varScale="1">
        <p:scale>
          <a:sx n="88" d="100"/>
          <a:sy n="88" d="100"/>
        </p:scale>
        <p:origin x="-1122" y="-96"/>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604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0614AA22-69E6-4581-BF8E-6DEEB1D9A38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914400" y="685800"/>
            <a:ext cx="50292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C0ADC655-EBA0-4F66-A6FD-FEF7ABCF45F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71E6657-52C4-4E19-98DC-0626157FFC74}" type="slidenum">
              <a:rPr lang="en-US"/>
              <a:pPr/>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949A3B7-A1B8-4CEB-9F6A-49527867B1B2}" type="slidenum">
              <a:rPr lang="en-US"/>
              <a:pPr/>
              <a:t>11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F8BFB8E-5382-431B-BDD3-FF4CB6BAE5E9}" type="slidenum">
              <a:rPr lang="en-US"/>
              <a:pPr/>
              <a:t>12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7D76898-C385-4AA4-9659-E200F9D65F19}" type="slidenum">
              <a:rPr lang="en-US"/>
              <a:pPr/>
              <a:t>13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1422B5D-1A86-4C9B-94D8-7EC264E1A174}" type="slidenum">
              <a:rPr lang="en-US"/>
              <a:pPr/>
              <a:t>14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2ED4C2B-1F0D-4773-9364-E7DCE69E5F75}" type="slidenum">
              <a:rPr lang="en-US"/>
              <a:pPr/>
              <a:t>15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FD09FD5-5063-4D2E-BD98-150B8CF59CE5}" type="slidenum">
              <a:rPr lang="en-US"/>
              <a:pPr/>
              <a:t>16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75B7D6F-77B7-4B83-8A6D-E74C478D32FA}" type="slidenum">
              <a:rPr lang="en-US"/>
              <a:pPr/>
              <a:t>17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6B6BAB1-AC57-42BE-A987-6C979DE62C84}" type="slidenum">
              <a:rPr lang="en-US"/>
              <a:pPr/>
              <a:t>18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7202190-E302-47B4-8B5D-2C107D726456}" type="slidenum">
              <a:rPr lang="en-US"/>
              <a:pPr/>
              <a:t>19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375790C-C5D9-469E-9241-6C645613EBE6}" type="slidenum">
              <a:rPr lang="en-US"/>
              <a:pPr/>
              <a:t>20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E1F02DB-89B4-49F0-998E-DA19EA405F54}" type="slidenum">
              <a:rPr lang="en-US"/>
              <a:pPr/>
              <a:t>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125E73C-29BF-45BA-BD1D-EF248565D561}" type="slidenum">
              <a:rPr lang="en-US"/>
              <a:pPr/>
              <a:t>21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9582F20-D1D2-45C8-B4C4-F97750EEF988}" type="slidenum">
              <a:rPr lang="en-US"/>
              <a:pPr/>
              <a:t>22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E9FDB34-8332-4834-837A-1FAA765DA4BD}" type="slidenum">
              <a:rPr lang="en-US"/>
              <a:pPr/>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66E406B-BAEB-466A-B01A-59C22EDFC306}" type="slidenum">
              <a:rPr lang="en-US"/>
              <a:pPr/>
              <a:t>24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7E2C3C3-CE06-498C-81C9-593917600929}" type="slidenum">
              <a:rPr lang="en-US"/>
              <a:pPr/>
              <a:t>25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9FE6CE7-F9E4-4E08-9B40-1DC0CE52285C}" type="slidenum">
              <a:rPr lang="en-US"/>
              <a:pPr/>
              <a:t>26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5BC2059-46D9-4AD6-BBB3-3591AE8E5048}" type="slidenum">
              <a:rPr lang="en-US"/>
              <a:pPr/>
              <a:t>27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A4E9F66-3BF0-4FCE-B0B0-4E55D39F6D78}" type="slidenum">
              <a:rPr lang="en-US"/>
              <a:pPr/>
              <a:t>28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0B9C7F3-03DE-4311-8E8F-B0791171F90F}" type="slidenum">
              <a:rPr lang="en-US"/>
              <a:pPr/>
              <a:t>29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E1F02DB-89B4-49F0-998E-DA19EA405F54}" type="slidenum">
              <a:rPr lang="en-US"/>
              <a:pPr/>
              <a:t>4</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C75F850-73B0-421E-97A1-D568CF2870FA}" type="slidenum">
              <a:rPr lang="en-US"/>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C75F850-73B0-421E-97A1-D568CF2870FA}"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1720433-E0B5-403A-80CA-1C982A94D2BD}" type="slidenum">
              <a:rPr lang="en-US"/>
              <a:pPr/>
              <a:t>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707499C-D0F8-4035-BE47-D3720669A632}" type="slidenum">
              <a:rPr lang="en-US"/>
              <a:pPr/>
              <a:t>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40F9F59-74F7-411F-B308-BF141649839F}" type="slidenum">
              <a:rPr lang="en-US"/>
              <a:pPr/>
              <a:t>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E5D8706-712D-428C-86EF-5D32E1E5E1E2}" type="slidenum">
              <a:rPr lang="en-US"/>
              <a:pPr/>
              <a:t>10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130425"/>
            <a:ext cx="855027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3886200"/>
            <a:ext cx="704215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A5FEA-9102-44F0-978F-70D4BC0EEB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291200-054C-4418-8ABB-40D1613190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74638"/>
            <a:ext cx="22621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274638"/>
            <a:ext cx="66373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62B302-1057-4A6C-956A-BC7B076724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587547-0FEB-4D32-AA81-150E568E6F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406900"/>
            <a:ext cx="8548687"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2906713"/>
            <a:ext cx="8548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CDB9ED-FD7A-401E-A221-1938F93C17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600200"/>
            <a:ext cx="44497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44497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FE659F-B941-4687-B993-1CB10A54EE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535113"/>
            <a:ext cx="44434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174875"/>
            <a:ext cx="44434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535113"/>
            <a:ext cx="4445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174875"/>
            <a:ext cx="4445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B51C10-D9CB-4839-8845-5BD6FE6C9F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15ACE5-57B4-4FA5-9482-BD71951049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002FBF-CF69-4F20-95ED-68CB42218D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73050"/>
            <a:ext cx="33083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273050"/>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435100"/>
            <a:ext cx="33083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557EC5-2097-4079-88EC-7B48AD4A9D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800600"/>
            <a:ext cx="60356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12775"/>
            <a:ext cx="60356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5367338"/>
            <a:ext cx="60356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35FEA7-29A1-4A05-90F6-A5291177EA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38" y="274638"/>
            <a:ext cx="90519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03238" y="1600200"/>
            <a:ext cx="9051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03238" y="6245225"/>
            <a:ext cx="23463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436938" y="6245225"/>
            <a:ext cx="3184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208838" y="6245225"/>
            <a:ext cx="23463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FCF24B13-5665-420F-9160-A5BA51592B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7.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1.xml"/><Relationship Id="rId10" Type="http://schemas.openxmlformats.org/officeDocument/2006/relationships/slide" Target="slide29.xml"/><Relationship Id="rId4" Type="http://schemas.openxmlformats.org/officeDocument/2006/relationships/slide" Target="slide9.xml"/><Relationship Id="rId9" Type="http://schemas.openxmlformats.org/officeDocument/2006/relationships/slide" Target="slide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592263" y="5638800"/>
            <a:ext cx="7042150" cy="1219200"/>
          </a:xfrm>
        </p:spPr>
        <p:txBody>
          <a:bodyPr/>
          <a:lstStyle/>
          <a:p>
            <a:pPr eaLnBrk="1" hangingPunct="1">
              <a:lnSpc>
                <a:spcPct val="80000"/>
              </a:lnSpc>
            </a:pPr>
            <a:r>
              <a:rPr lang="en-US" sz="2800" smtClean="0">
                <a:solidFill>
                  <a:srgbClr val="FFFF00"/>
                </a:solidFill>
                <a:latin typeface="Times New Roman" pitchFamily="18" charset="0"/>
              </a:rPr>
              <a:t>8</a:t>
            </a:r>
            <a:r>
              <a:rPr lang="en-US" sz="2800" baseline="30000" smtClean="0">
                <a:solidFill>
                  <a:srgbClr val="FFFF00"/>
                </a:solidFill>
                <a:latin typeface="Times New Roman" pitchFamily="18" charset="0"/>
              </a:rPr>
              <a:t>th</a:t>
            </a:r>
            <a:r>
              <a:rPr lang="en-US" sz="2800" smtClean="0">
                <a:solidFill>
                  <a:srgbClr val="FFFF00"/>
                </a:solidFill>
                <a:latin typeface="Times New Roman" pitchFamily="18" charset="0"/>
              </a:rPr>
              <a:t> Grade Science</a:t>
            </a:r>
            <a:br>
              <a:rPr lang="en-US" sz="2800" smtClean="0">
                <a:solidFill>
                  <a:srgbClr val="FFFF00"/>
                </a:solidFill>
                <a:latin typeface="Times New Roman" pitchFamily="18" charset="0"/>
              </a:rPr>
            </a:br>
            <a:r>
              <a:rPr lang="en-US" sz="2800" smtClean="0">
                <a:solidFill>
                  <a:srgbClr val="FFFF00"/>
                </a:solidFill>
                <a:latin typeface="Times New Roman" pitchFamily="18" charset="0"/>
              </a:rPr>
              <a:t>Mrs. Tracy Trimpe</a:t>
            </a:r>
            <a:br>
              <a:rPr lang="en-US" sz="2800" smtClean="0">
                <a:solidFill>
                  <a:srgbClr val="FFFF00"/>
                </a:solidFill>
                <a:latin typeface="Times New Roman" pitchFamily="18" charset="0"/>
              </a:rPr>
            </a:br>
            <a:r>
              <a:rPr lang="en-US" sz="2800" smtClean="0">
                <a:solidFill>
                  <a:srgbClr val="FFFF00"/>
                </a:solidFill>
                <a:latin typeface="Times New Roman" pitchFamily="18" charset="0"/>
              </a:rPr>
              <a:t>Havana Junior High School</a:t>
            </a:r>
          </a:p>
        </p:txBody>
      </p:sp>
      <p:pic>
        <p:nvPicPr>
          <p:cNvPr id="2051" name="Picture 6"/>
          <p:cNvPicPr>
            <a:picLocks noChangeAspect="1" noChangeArrowheads="1"/>
          </p:cNvPicPr>
          <p:nvPr/>
        </p:nvPicPr>
        <p:blipFill>
          <a:blip r:embed="rId3" cstate="print"/>
          <a:srcRect/>
          <a:stretch>
            <a:fillRect/>
          </a:stretch>
        </p:blipFill>
        <p:spPr bwMode="auto">
          <a:xfrm>
            <a:off x="2165350" y="914400"/>
            <a:ext cx="5727700" cy="4686300"/>
          </a:xfrm>
          <a:prstGeom prst="rect">
            <a:avLst/>
          </a:prstGeom>
          <a:noFill/>
          <a:ln w="9525">
            <a:noFill/>
            <a:miter lim="800000"/>
            <a:headEnd/>
            <a:tailEnd/>
          </a:ln>
        </p:spPr>
      </p:pic>
      <p:sp>
        <p:nvSpPr>
          <p:cNvPr id="2052" name="WordArt 4"/>
          <p:cNvSpPr>
            <a:spLocks noChangeArrowheads="1" noChangeShapeType="1" noTextEdit="1"/>
          </p:cNvSpPr>
          <p:nvPr/>
        </p:nvSpPr>
        <p:spPr bwMode="auto">
          <a:xfrm>
            <a:off x="304800" y="1657350"/>
            <a:ext cx="9525000" cy="3200400"/>
          </a:xfrm>
          <a:prstGeom prst="rect">
            <a:avLst/>
          </a:prstGeom>
        </p:spPr>
        <p:txBody>
          <a:bodyPr wrap="none" fromWordArt="1">
            <a:prstTxWarp prst="textPlain">
              <a:avLst>
                <a:gd name="adj" fmla="val 50000"/>
              </a:avLst>
            </a:prstTxWarp>
          </a:bodyPr>
          <a:lstStyle/>
          <a:p>
            <a:pPr algn="ctr"/>
            <a:r>
              <a:rPr lang="en-US" sz="3600" kern="10">
                <a:ln w="41275">
                  <a:solidFill>
                    <a:srgbClr val="000000"/>
                  </a:solidFill>
                  <a:round/>
                  <a:headEnd/>
                  <a:tailEnd/>
                </a:ln>
                <a:solidFill>
                  <a:srgbClr val="FFFF00"/>
                </a:solidFill>
                <a:latin typeface="Cooper Black"/>
              </a:rPr>
              <a:t>Playing with Polymers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304800" y="304800"/>
            <a:ext cx="9467850" cy="4837113"/>
          </a:xfrm>
          <a:prstGeom prst="rect">
            <a:avLst/>
          </a:prstGeom>
          <a:noFill/>
          <a:ln w="9525">
            <a:noFill/>
            <a:miter lim="800000"/>
            <a:headEnd/>
            <a:tailEnd/>
          </a:ln>
        </p:spPr>
        <p:txBody>
          <a:bodyPr>
            <a:spAutoFit/>
          </a:bodyPr>
          <a:lstStyle/>
          <a:p>
            <a:pPr>
              <a:spcBef>
                <a:spcPct val="50000"/>
              </a:spcBef>
            </a:pPr>
            <a:r>
              <a:rPr lang="en-US" b="1" i="1"/>
              <a:t>Think About It!</a:t>
            </a:r>
          </a:p>
          <a:p>
            <a:pPr>
              <a:spcBef>
                <a:spcPct val="50000"/>
              </a:spcBef>
            </a:pPr>
            <a:r>
              <a:rPr lang="en-US" i="1"/>
              <a:t>1 – What happens when you slowly push on the Oobleck?</a:t>
            </a:r>
          </a:p>
          <a:p>
            <a:pPr>
              <a:spcBef>
                <a:spcPct val="50000"/>
              </a:spcBef>
            </a:pPr>
            <a:endParaRPr lang="en-US" sz="1400" i="1"/>
          </a:p>
          <a:p>
            <a:pPr>
              <a:spcBef>
                <a:spcPct val="50000"/>
              </a:spcBef>
            </a:pPr>
            <a:r>
              <a:rPr lang="en-US" i="1"/>
              <a:t>2 – What happens when you quickly push on the Oobleck?</a:t>
            </a:r>
          </a:p>
          <a:p>
            <a:pPr>
              <a:spcBef>
                <a:spcPct val="50000"/>
              </a:spcBef>
            </a:pPr>
            <a:endParaRPr lang="en-US" sz="1400" i="1"/>
          </a:p>
          <a:p>
            <a:pPr>
              <a:spcBef>
                <a:spcPct val="50000"/>
              </a:spcBef>
            </a:pPr>
            <a:r>
              <a:rPr lang="en-US" i="1"/>
              <a:t>3 – Can you roll it into a ball?  If so, how long does it take to spread out when you set it on plate?</a:t>
            </a:r>
          </a:p>
          <a:p>
            <a:pPr>
              <a:spcBef>
                <a:spcPct val="50000"/>
              </a:spcBef>
            </a:pPr>
            <a:endParaRPr lang="en-US" sz="1400" i="1"/>
          </a:p>
          <a:p>
            <a:pPr>
              <a:spcBef>
                <a:spcPct val="50000"/>
              </a:spcBef>
            </a:pPr>
            <a:r>
              <a:rPr lang="en-US" i="1"/>
              <a:t>4 – What happens when you hold it above the plate and let it “hang”? </a:t>
            </a:r>
          </a:p>
          <a:p>
            <a:pPr>
              <a:spcBef>
                <a:spcPct val="50000"/>
              </a:spcBef>
            </a:pPr>
            <a:endParaRPr lang="en-US" sz="1400" i="1"/>
          </a:p>
          <a:p>
            <a:pPr>
              <a:spcBef>
                <a:spcPct val="50000"/>
              </a:spcBef>
            </a:pPr>
            <a:r>
              <a:rPr lang="en-US" i="1"/>
              <a:t>5 – Is Oobleck a solid or a liquid?</a:t>
            </a:r>
          </a:p>
        </p:txBody>
      </p:sp>
      <p:sp>
        <p:nvSpPr>
          <p:cNvPr id="11267" name="Text Box 8"/>
          <p:cNvSpPr txBox="1">
            <a:spLocks noChangeArrowheads="1"/>
          </p:cNvSpPr>
          <p:nvPr/>
        </p:nvSpPr>
        <p:spPr bwMode="auto">
          <a:xfrm>
            <a:off x="5943600" y="5308600"/>
            <a:ext cx="3657600" cy="1311275"/>
          </a:xfrm>
          <a:prstGeom prst="rect">
            <a:avLst/>
          </a:prstGeom>
          <a:solidFill>
            <a:srgbClr val="FFFF00"/>
          </a:solidFill>
          <a:ln w="9525">
            <a:noFill/>
            <a:miter lim="800000"/>
            <a:headEnd/>
            <a:tailEnd/>
          </a:ln>
        </p:spPr>
        <p:txBody>
          <a:bodyPr>
            <a:spAutoFit/>
          </a:bodyPr>
          <a:lstStyle/>
          <a:p>
            <a:pPr>
              <a:spcBef>
                <a:spcPct val="50000"/>
              </a:spcBef>
            </a:pPr>
            <a:r>
              <a:rPr lang="en-US" sz="2000" b="1"/>
              <a:t>Done?  </a:t>
            </a:r>
            <a:br>
              <a:rPr lang="en-US" sz="2000" b="1"/>
            </a:br>
            <a:r>
              <a:rPr lang="en-US" sz="2000" b="1"/>
              <a:t>1 - Clean up your area. </a:t>
            </a:r>
            <a:br>
              <a:rPr lang="en-US" sz="2000" b="1"/>
            </a:br>
            <a:r>
              <a:rPr lang="en-US" sz="2000" b="1"/>
              <a:t>2 - Put your plate of Oobleck back on the side table.</a:t>
            </a:r>
          </a:p>
        </p:txBody>
      </p:sp>
      <p:sp>
        <p:nvSpPr>
          <p:cNvPr id="11268" name="WordArt 9">
            <a:hlinkClick r:id="rId3" action="ppaction://hlinksldjump"/>
          </p:cNvPr>
          <p:cNvSpPr>
            <a:spLocks noChangeArrowheads="1" noChangeShapeType="1" noTextEdit="1"/>
          </p:cNvSpPr>
          <p:nvPr/>
        </p:nvSpPr>
        <p:spPr bwMode="auto">
          <a:xfrm>
            <a:off x="733425" y="57150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2430463" cy="990600"/>
          </a:xfrm>
        </p:spPr>
        <p:txBody>
          <a:bodyPr/>
          <a:lstStyle/>
          <a:p>
            <a:pPr eaLnBrk="1" hangingPunct="1"/>
            <a:r>
              <a:rPr lang="en-US" b="1" smtClean="0">
                <a:latin typeface="Cooper Black" pitchFamily="18" charset="0"/>
              </a:rPr>
              <a:t>Gloop</a:t>
            </a:r>
          </a:p>
        </p:txBody>
      </p:sp>
      <p:sp>
        <p:nvSpPr>
          <p:cNvPr id="12291" name="Text Box 3"/>
          <p:cNvSpPr txBox="1">
            <a:spLocks noChangeArrowheads="1"/>
          </p:cNvSpPr>
          <p:nvPr/>
        </p:nvSpPr>
        <p:spPr bwMode="auto">
          <a:xfrm>
            <a:off x="209550" y="923925"/>
            <a:ext cx="9467850" cy="3743325"/>
          </a:xfrm>
          <a:prstGeom prst="rect">
            <a:avLst/>
          </a:prstGeom>
          <a:noFill/>
          <a:ln w="9525">
            <a:noFill/>
            <a:miter lim="800000"/>
            <a:headEnd/>
            <a:tailEnd/>
          </a:ln>
        </p:spPr>
        <p:txBody>
          <a:bodyPr>
            <a:spAutoFit/>
          </a:bodyPr>
          <a:lstStyle/>
          <a:p>
            <a:pPr algn="just">
              <a:spcBef>
                <a:spcPct val="50000"/>
              </a:spcBef>
            </a:pPr>
            <a:r>
              <a:rPr lang="en-US" i="1"/>
              <a:t>This is a polymer made from </a:t>
            </a:r>
            <a:r>
              <a:rPr lang="en-US" b="1" i="1"/>
              <a:t>white glue</a:t>
            </a:r>
            <a:r>
              <a:rPr lang="en-US" i="1"/>
              <a:t> and </a:t>
            </a:r>
            <a:r>
              <a:rPr lang="en-US" b="1" i="1"/>
              <a:t>sodium tetraborate</a:t>
            </a:r>
            <a:r>
              <a:rPr lang="en-US" i="1"/>
              <a:t>.  </a:t>
            </a:r>
          </a:p>
          <a:p>
            <a:pPr algn="just">
              <a:spcBef>
                <a:spcPct val="50000"/>
              </a:spcBef>
            </a:pPr>
            <a:r>
              <a:rPr lang="en-US" i="1"/>
              <a:t>White glue is made with </a:t>
            </a:r>
            <a:r>
              <a:rPr lang="en-US" i="1" u="sng"/>
              <a:t>polyvinyl alcohol</a:t>
            </a:r>
            <a:r>
              <a:rPr lang="en-US" i="1"/>
              <a:t>, or PVA, which is a plastic made from oil.  Borax is a natural mineral mined from the earth, which is made of </a:t>
            </a:r>
            <a:r>
              <a:rPr lang="en-US" i="1" u="sng"/>
              <a:t>boron</a:t>
            </a:r>
            <a:r>
              <a:rPr lang="en-US" i="1"/>
              <a:t>, </a:t>
            </a:r>
            <a:r>
              <a:rPr lang="en-US" i="1" u="sng"/>
              <a:t>sodium</a:t>
            </a:r>
            <a:r>
              <a:rPr lang="en-US" i="1"/>
              <a:t>, </a:t>
            </a:r>
            <a:r>
              <a:rPr lang="en-US" i="1" u="sng"/>
              <a:t>oxygen</a:t>
            </a:r>
            <a:r>
              <a:rPr lang="en-US" i="1"/>
              <a:t>, and </a:t>
            </a:r>
            <a:r>
              <a:rPr lang="en-US" i="1" u="sng"/>
              <a:t>water</a:t>
            </a:r>
            <a:r>
              <a:rPr lang="en-US" i="1"/>
              <a:t>. It is used as a </a:t>
            </a:r>
            <a:r>
              <a:rPr lang="en-US" i="1" u="sng"/>
              <a:t>laundry agent</a:t>
            </a:r>
            <a:r>
              <a:rPr lang="en-US" i="1"/>
              <a:t> and </a:t>
            </a:r>
            <a:r>
              <a:rPr lang="en-US" i="1" u="sng"/>
              <a:t>cleaning product</a:t>
            </a:r>
            <a:r>
              <a:rPr lang="en-US" i="1"/>
              <a:t>. </a:t>
            </a:r>
          </a:p>
          <a:p>
            <a:pPr algn="just">
              <a:spcBef>
                <a:spcPct val="50000"/>
              </a:spcBef>
            </a:pPr>
            <a:r>
              <a:rPr lang="en-US" i="1"/>
              <a:t>When you add water to glue, the PVA starts to dissolve in the water.  When you add the borax solution, it reacts with the PVA to crosslink. This crosslinking causes the gunk to undergo an irreversible gel-like reaction and forms the substance we call Gloop.</a:t>
            </a:r>
            <a:r>
              <a:rPr lang="en-US"/>
              <a:t> </a:t>
            </a:r>
          </a:p>
        </p:txBody>
      </p:sp>
      <p:grpSp>
        <p:nvGrpSpPr>
          <p:cNvPr id="12292" name="Group 8"/>
          <p:cNvGrpSpPr>
            <a:grpSpLocks/>
          </p:cNvGrpSpPr>
          <p:nvPr/>
        </p:nvGrpSpPr>
        <p:grpSpPr bwMode="auto">
          <a:xfrm>
            <a:off x="6019800" y="5029200"/>
            <a:ext cx="3657600" cy="1371600"/>
            <a:chOff x="3888" y="3312"/>
            <a:chExt cx="2304" cy="864"/>
          </a:xfrm>
        </p:grpSpPr>
        <p:sp>
          <p:nvSpPr>
            <p:cNvPr id="12294" name="Text Box 6"/>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12295" name="Picture 7"/>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12293" name="Text Box 10"/>
          <p:cNvSpPr txBox="1">
            <a:spLocks noChangeArrowheads="1"/>
          </p:cNvSpPr>
          <p:nvPr/>
        </p:nvSpPr>
        <p:spPr bwMode="auto">
          <a:xfrm>
            <a:off x="609600" y="5486400"/>
            <a:ext cx="4876800" cy="457200"/>
          </a:xfrm>
          <a:prstGeom prst="rect">
            <a:avLst/>
          </a:prstGeom>
          <a:solidFill>
            <a:srgbClr val="FFFF00"/>
          </a:solidFill>
          <a:ln w="9525">
            <a:noFill/>
            <a:miter lim="800000"/>
            <a:headEnd/>
            <a:tailEnd/>
          </a:ln>
        </p:spPr>
        <p:txBody>
          <a:bodyPr>
            <a:spAutoFit/>
          </a:bodyPr>
          <a:lstStyle/>
          <a:p>
            <a:pPr algn="ctr">
              <a:spcBef>
                <a:spcPct val="50000"/>
              </a:spcBef>
            </a:pPr>
            <a:r>
              <a:rPr lang="en-US" i="1"/>
              <a:t>Each person will make a batch!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28600" y="762000"/>
            <a:ext cx="5886450" cy="5755422"/>
          </a:xfrm>
          <a:prstGeom prst="rect">
            <a:avLst/>
          </a:prstGeom>
          <a:noFill/>
          <a:ln w="9525">
            <a:noFill/>
            <a:miter lim="800000"/>
            <a:headEnd/>
            <a:tailEnd/>
          </a:ln>
        </p:spPr>
        <p:txBody>
          <a:bodyPr>
            <a:spAutoFit/>
          </a:bodyPr>
          <a:lstStyle/>
          <a:p>
            <a:pPr>
              <a:spcBef>
                <a:spcPct val="50000"/>
              </a:spcBef>
            </a:pPr>
            <a:r>
              <a:rPr lang="en-US" b="1" dirty="0"/>
              <a:t>From the side counter:</a:t>
            </a:r>
            <a:br>
              <a:rPr lang="en-US" b="1" dirty="0"/>
            </a:br>
            <a:r>
              <a:rPr lang="en-US" dirty="0"/>
              <a:t>1 bottle of </a:t>
            </a:r>
            <a:r>
              <a:rPr lang="en-US" b="1" dirty="0" smtClean="0"/>
              <a:t>GLUE</a:t>
            </a:r>
            <a:r>
              <a:rPr lang="en-US" dirty="0"/>
              <a:t/>
            </a:r>
            <a:br>
              <a:rPr lang="en-US" dirty="0"/>
            </a:br>
            <a:r>
              <a:rPr lang="en-US" sz="900" dirty="0"/>
              <a:t/>
            </a:r>
            <a:br>
              <a:rPr lang="en-US" sz="900" dirty="0"/>
            </a:br>
            <a:r>
              <a:rPr lang="en-US" dirty="0"/>
              <a:t>1 small </a:t>
            </a:r>
            <a:r>
              <a:rPr lang="en-US" b="1" dirty="0">
                <a:solidFill>
                  <a:srgbClr val="FF0000"/>
                </a:solidFill>
              </a:rPr>
              <a:t>RED</a:t>
            </a:r>
            <a:r>
              <a:rPr lang="en-US" dirty="0"/>
              <a:t> graduated cylinder</a:t>
            </a:r>
            <a:br>
              <a:rPr lang="en-US" dirty="0"/>
            </a:br>
            <a:r>
              <a:rPr lang="en-US" dirty="0"/>
              <a:t>1 small </a:t>
            </a:r>
            <a:r>
              <a:rPr lang="en-US" b="1" dirty="0">
                <a:solidFill>
                  <a:srgbClr val="FF0000"/>
                </a:solidFill>
              </a:rPr>
              <a:t>RED</a:t>
            </a:r>
            <a:r>
              <a:rPr lang="en-US" dirty="0"/>
              <a:t> dot beaker of BORAX solution</a:t>
            </a:r>
            <a:br>
              <a:rPr lang="en-US" dirty="0"/>
            </a:br>
            <a:r>
              <a:rPr lang="en-US" dirty="0"/>
              <a:t>1 eyedropper with </a:t>
            </a:r>
            <a:r>
              <a:rPr lang="en-US" b="1" dirty="0">
                <a:solidFill>
                  <a:srgbClr val="FF0000"/>
                </a:solidFill>
              </a:rPr>
              <a:t>RED</a:t>
            </a:r>
            <a:r>
              <a:rPr lang="en-US" dirty="0"/>
              <a:t> band</a:t>
            </a:r>
            <a:br>
              <a:rPr lang="en-US" dirty="0"/>
            </a:br>
            <a:r>
              <a:rPr lang="en-US" sz="900" dirty="0"/>
              <a:t/>
            </a:r>
            <a:br>
              <a:rPr lang="en-US" sz="900" dirty="0"/>
            </a:br>
            <a:r>
              <a:rPr lang="en-US" dirty="0"/>
              <a:t>1 medium </a:t>
            </a:r>
            <a:r>
              <a:rPr lang="en-US" b="1" dirty="0">
                <a:solidFill>
                  <a:srgbClr val="008000"/>
                </a:solidFill>
              </a:rPr>
              <a:t>GREEN</a:t>
            </a:r>
            <a:r>
              <a:rPr lang="en-US" dirty="0"/>
              <a:t> graduated cylinder</a:t>
            </a:r>
            <a:br>
              <a:rPr lang="en-US" dirty="0"/>
            </a:br>
            <a:r>
              <a:rPr lang="en-US" dirty="0"/>
              <a:t>1 small </a:t>
            </a:r>
            <a:r>
              <a:rPr lang="en-US" b="1" dirty="0">
                <a:solidFill>
                  <a:srgbClr val="008000"/>
                </a:solidFill>
              </a:rPr>
              <a:t>GREEN</a:t>
            </a:r>
            <a:r>
              <a:rPr lang="en-US" dirty="0"/>
              <a:t> dot beaker with water</a:t>
            </a:r>
          </a:p>
          <a:p>
            <a:r>
              <a:rPr lang="en-US" dirty="0"/>
              <a:t>1 eyedropper (</a:t>
            </a:r>
            <a:r>
              <a:rPr lang="en-US" u="sng" dirty="0"/>
              <a:t>not</a:t>
            </a:r>
            <a:r>
              <a:rPr lang="en-US" dirty="0"/>
              <a:t> a red-banded one)</a:t>
            </a:r>
          </a:p>
          <a:p>
            <a:endParaRPr lang="en-US" sz="1400" dirty="0"/>
          </a:p>
          <a:p>
            <a:r>
              <a:rPr lang="en-US" b="1" dirty="0"/>
              <a:t>From your table box:</a:t>
            </a:r>
          </a:p>
          <a:p>
            <a:r>
              <a:rPr lang="en-US" dirty="0"/>
              <a:t>2 small cups (1 for each person)</a:t>
            </a:r>
          </a:p>
          <a:p>
            <a:r>
              <a:rPr lang="en-US" dirty="0" smtClean="0"/>
              <a:t>2 wooden stir sticks (1 for each person) </a:t>
            </a:r>
            <a:br>
              <a:rPr lang="en-US" dirty="0" smtClean="0"/>
            </a:br>
            <a:r>
              <a:rPr lang="en-US" dirty="0" smtClean="0"/>
              <a:t>2 small bags (1 for each person)</a:t>
            </a:r>
          </a:p>
          <a:p>
            <a:r>
              <a:rPr lang="en-US" dirty="0" smtClean="0"/>
              <a:t>1 ruler</a:t>
            </a:r>
          </a:p>
          <a:p>
            <a:r>
              <a:rPr lang="en-US" dirty="0" smtClean="0"/>
              <a:t>1 black marker </a:t>
            </a:r>
          </a:p>
        </p:txBody>
      </p:sp>
      <p:grpSp>
        <p:nvGrpSpPr>
          <p:cNvPr id="13315" name="Group 4"/>
          <p:cNvGrpSpPr>
            <a:grpSpLocks/>
          </p:cNvGrpSpPr>
          <p:nvPr/>
        </p:nvGrpSpPr>
        <p:grpSpPr bwMode="auto">
          <a:xfrm>
            <a:off x="6019800" y="4191000"/>
            <a:ext cx="3657600" cy="1371600"/>
            <a:chOff x="3888" y="3312"/>
            <a:chExt cx="2304" cy="864"/>
          </a:xfrm>
        </p:grpSpPr>
        <p:sp>
          <p:nvSpPr>
            <p:cNvPr id="13319" name="Text Box 5"/>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13320" name="Picture 6"/>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13316" name="Text Box 7"/>
          <p:cNvSpPr txBox="1">
            <a:spLocks noChangeArrowheads="1"/>
          </p:cNvSpPr>
          <p:nvPr/>
        </p:nvSpPr>
        <p:spPr bwMode="auto">
          <a:xfrm>
            <a:off x="6324600" y="1371600"/>
            <a:ext cx="3276600" cy="1187450"/>
          </a:xfrm>
          <a:prstGeom prst="rect">
            <a:avLst/>
          </a:prstGeom>
          <a:solidFill>
            <a:srgbClr val="FFFF00"/>
          </a:solidFill>
          <a:ln w="9525">
            <a:noFill/>
            <a:miter lim="800000"/>
            <a:headEnd/>
            <a:tailEnd/>
          </a:ln>
        </p:spPr>
        <p:txBody>
          <a:bodyPr>
            <a:spAutoFit/>
          </a:bodyPr>
          <a:lstStyle/>
          <a:p>
            <a:pPr algn="ctr">
              <a:spcBef>
                <a:spcPct val="50000"/>
              </a:spcBef>
            </a:pPr>
            <a:r>
              <a:rPr lang="en-US" i="1"/>
              <a:t>Work in pairs.</a:t>
            </a:r>
            <a:br>
              <a:rPr lang="en-US" i="1"/>
            </a:br>
            <a:r>
              <a:rPr lang="en-US" i="1"/>
              <a:t>Each person will </a:t>
            </a:r>
            <a:br>
              <a:rPr lang="en-US" i="1"/>
            </a:br>
            <a:r>
              <a:rPr lang="en-US" i="1"/>
              <a:t>make a batch!</a:t>
            </a:r>
          </a:p>
        </p:txBody>
      </p:sp>
      <p:sp>
        <p:nvSpPr>
          <p:cNvPr id="13317" name="Text Box 8"/>
          <p:cNvSpPr txBox="1">
            <a:spLocks noChangeArrowheads="1"/>
          </p:cNvSpPr>
          <p:nvPr/>
        </p:nvSpPr>
        <p:spPr bwMode="auto">
          <a:xfrm>
            <a:off x="6019800" y="1295400"/>
            <a:ext cx="3886200" cy="1004888"/>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p:txBody>
      </p:sp>
      <p:sp>
        <p:nvSpPr>
          <p:cNvPr id="13318" name="Text Box 9"/>
          <p:cNvSpPr txBox="1">
            <a:spLocks noChangeArrowheads="1"/>
          </p:cNvSpPr>
          <p:nvPr/>
        </p:nvSpPr>
        <p:spPr bwMode="auto">
          <a:xfrm>
            <a:off x="304800" y="152400"/>
            <a:ext cx="9448800" cy="701675"/>
          </a:xfrm>
          <a:prstGeom prst="rect">
            <a:avLst/>
          </a:prstGeom>
          <a:noFill/>
          <a:ln w="9525">
            <a:noFill/>
            <a:miter lim="800000"/>
            <a:headEnd/>
            <a:tailEnd/>
          </a:ln>
        </p:spPr>
        <p:txBody>
          <a:bodyPr>
            <a:spAutoFit/>
          </a:bodyPr>
          <a:lstStyle/>
          <a:p>
            <a:pPr algn="ctr">
              <a:spcBef>
                <a:spcPct val="50000"/>
              </a:spcBef>
            </a:pPr>
            <a:r>
              <a:rPr lang="en-US" sz="4000" b="1" i="1"/>
              <a:t>Gloop - Get your materials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06375" y="244475"/>
            <a:ext cx="9642475" cy="6140450"/>
          </a:xfrm>
          <a:prstGeom prst="rect">
            <a:avLst/>
          </a:prstGeom>
          <a:noFill/>
          <a:ln w="9525">
            <a:noFill/>
            <a:miter lim="800000"/>
            <a:headEnd/>
            <a:tailEnd/>
          </a:ln>
        </p:spPr>
        <p:txBody>
          <a:bodyPr>
            <a:spAutoFit/>
          </a:bodyPr>
          <a:lstStyle/>
          <a:p>
            <a:r>
              <a:rPr lang="en-US" sz="2000"/>
              <a:t>1 – Use a ruler to make a mark that is </a:t>
            </a:r>
            <a:r>
              <a:rPr lang="en-US" sz="2000" u="sng"/>
              <a:t>1 cm from the bottom</a:t>
            </a:r>
            <a:r>
              <a:rPr lang="en-US" sz="2000"/>
              <a:t> of a small cup. </a:t>
            </a:r>
          </a:p>
          <a:p>
            <a:endParaRPr lang="en-US" sz="900"/>
          </a:p>
          <a:p>
            <a:r>
              <a:rPr lang="en-US" sz="2000"/>
              <a:t>2 – Pour </a:t>
            </a:r>
            <a:r>
              <a:rPr lang="en-US" sz="2000" u="sng"/>
              <a:t>white glue into your cup until you reach the 1 cm mark</a:t>
            </a:r>
            <a:r>
              <a:rPr lang="en-US" sz="2000"/>
              <a:t>.</a:t>
            </a:r>
          </a:p>
          <a:p>
            <a:endParaRPr lang="en-US" sz="900"/>
          </a:p>
          <a:p>
            <a:pPr algn="just"/>
            <a:r>
              <a:rPr lang="en-US" sz="2000"/>
              <a:t>3 – Add </a:t>
            </a:r>
            <a:r>
              <a:rPr lang="en-US" sz="2000" u="sng"/>
              <a:t>2 drops of food coloring</a:t>
            </a:r>
            <a:r>
              <a:rPr lang="en-US" sz="2000"/>
              <a:t> to the glue and stir well with the wooden stick. </a:t>
            </a:r>
          </a:p>
          <a:p>
            <a:pPr algn="just"/>
            <a:endParaRPr lang="en-US" sz="900"/>
          </a:p>
          <a:p>
            <a:pPr algn="just"/>
            <a:r>
              <a:rPr lang="en-US" sz="2000"/>
              <a:t>4 – Use a clean graduated cylinder to measure out </a:t>
            </a:r>
            <a:r>
              <a:rPr lang="en-US" sz="2000" u="sng"/>
              <a:t>7 ml of water</a:t>
            </a:r>
            <a:r>
              <a:rPr lang="en-US" sz="2000"/>
              <a:t> and add it to the glue. Mix well.   </a:t>
            </a:r>
          </a:p>
          <a:p>
            <a:endParaRPr lang="en-US" sz="900"/>
          </a:p>
          <a:p>
            <a:pPr algn="just"/>
            <a:r>
              <a:rPr lang="en-US" sz="2000"/>
              <a:t>5 – Use a clean graduated cylinder to measure out </a:t>
            </a:r>
            <a:r>
              <a:rPr lang="en-US" sz="2000" u="sng"/>
              <a:t>8 ml of borax solution</a:t>
            </a:r>
            <a:r>
              <a:rPr lang="en-US" sz="2000"/>
              <a:t>.  Add it to the glue mixture and stir.  </a:t>
            </a:r>
          </a:p>
          <a:p>
            <a:endParaRPr lang="en-US" sz="900"/>
          </a:p>
          <a:p>
            <a:pPr algn="just"/>
            <a:r>
              <a:rPr lang="en-US" sz="2000"/>
              <a:t>6 - Once the Gloop is formed, remove it from the cup and knead it with your hands for several minutes.  It should start to form a nice blob after a few minutes. </a:t>
            </a:r>
          </a:p>
          <a:p>
            <a:pPr algn="just"/>
            <a:endParaRPr lang="en-US" sz="1000"/>
          </a:p>
          <a:p>
            <a:r>
              <a:rPr lang="en-US" sz="2000" b="1"/>
              <a:t>		Too sticky?</a:t>
            </a:r>
            <a:r>
              <a:rPr lang="en-US" sz="2000"/>
              <a:t>  Add borax (one drop at a time) </a:t>
            </a:r>
            <a:br>
              <a:rPr lang="en-US" sz="2000"/>
            </a:br>
            <a:r>
              <a:rPr lang="en-US" sz="2000"/>
              <a:t>		</a:t>
            </a:r>
            <a:r>
              <a:rPr lang="en-US" sz="2000" b="1"/>
              <a:t>Too stringy?</a:t>
            </a:r>
            <a:r>
              <a:rPr lang="en-US" sz="2000"/>
              <a:t>  Add glue (one small squirt at a time)</a:t>
            </a:r>
          </a:p>
          <a:p>
            <a:endParaRPr lang="en-US" sz="900"/>
          </a:p>
          <a:p>
            <a:pPr algn="just"/>
            <a:r>
              <a:rPr lang="en-US" sz="2000"/>
              <a:t>7 - Put your Gloop into a small plastic bag. Use a marker to label your bag of slime and place in the correct area.</a:t>
            </a:r>
          </a:p>
          <a:p>
            <a:endParaRPr lang="en-US" sz="900"/>
          </a:p>
          <a:p>
            <a:pPr algn="just"/>
            <a:r>
              <a:rPr lang="en-US" sz="2000"/>
              <a:t>8 - Use a dry paper towel to wipe out your cup and clean your hands. </a:t>
            </a:r>
            <a:r>
              <a:rPr lang="en-US" sz="2000" u="sng"/>
              <a:t>Save the cup for the next slime</a:t>
            </a:r>
            <a:r>
              <a:rPr lang="en-US" sz="2000"/>
              <a:t>. Do not wash your cup or hands in the sink until you have wiped off all of the slime gunk!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447800" y="1905000"/>
            <a:ext cx="7391400" cy="2686050"/>
          </a:xfrm>
          <a:prstGeom prst="rect">
            <a:avLst/>
          </a:prstGeom>
          <a:solidFill>
            <a:srgbClr val="99FF33"/>
          </a:solidFill>
          <a:ln w="38100">
            <a:solidFill>
              <a:schemeClr val="tx1"/>
            </a:solidFill>
            <a:miter lim="800000"/>
            <a:headEnd/>
            <a:tailEnd/>
          </a:ln>
        </p:spPr>
        <p:txBody>
          <a:bodyPr>
            <a:spAutoFit/>
          </a:bodyPr>
          <a:lstStyle/>
          <a:p>
            <a:pPr>
              <a:spcBef>
                <a:spcPct val="50000"/>
              </a:spcBef>
            </a:pPr>
            <a:r>
              <a:rPr lang="en-US" b="1"/>
              <a:t>End of Class? Time to clean up!</a:t>
            </a:r>
          </a:p>
          <a:p>
            <a:pPr>
              <a:spcBef>
                <a:spcPct val="50000"/>
              </a:spcBef>
            </a:pPr>
            <a:r>
              <a:rPr lang="en-US"/>
              <a:t>1 – Clean all equipment.</a:t>
            </a:r>
          </a:p>
          <a:p>
            <a:pPr>
              <a:spcBef>
                <a:spcPct val="50000"/>
              </a:spcBef>
            </a:pPr>
            <a:r>
              <a:rPr lang="en-US"/>
              <a:t>2 – Clean up your table and wash your hands.</a:t>
            </a:r>
          </a:p>
          <a:p>
            <a:pPr>
              <a:spcBef>
                <a:spcPct val="50000"/>
              </a:spcBef>
            </a:pPr>
            <a:r>
              <a:rPr lang="en-US"/>
              <a:t>3 – Restock your supplies basket.</a:t>
            </a:r>
          </a:p>
          <a:p>
            <a:pPr>
              <a:spcBef>
                <a:spcPct val="50000"/>
              </a:spcBef>
            </a:pPr>
            <a:r>
              <a:rPr lang="en-US"/>
              <a:t>4 – Put goggles back in the plastic sleeve and put away.</a:t>
            </a:r>
          </a:p>
        </p:txBody>
      </p:sp>
      <p:sp>
        <p:nvSpPr>
          <p:cNvPr id="15363" name="WordArt 4">
            <a:hlinkClick r:id="rId3" action="ppaction://hlinksldjump"/>
          </p:cNvPr>
          <p:cNvSpPr>
            <a:spLocks noChangeArrowheads="1" noChangeShapeType="1" noTextEdit="1"/>
          </p:cNvSpPr>
          <p:nvPr/>
        </p:nvSpPr>
        <p:spPr bwMode="auto">
          <a:xfrm>
            <a:off x="3171825" y="56388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
        <p:nvSpPr>
          <p:cNvPr id="15364" name="Text Box 5"/>
          <p:cNvSpPr txBox="1">
            <a:spLocks noChangeArrowheads="1"/>
          </p:cNvSpPr>
          <p:nvPr/>
        </p:nvSpPr>
        <p:spPr bwMode="auto">
          <a:xfrm>
            <a:off x="228600" y="260350"/>
            <a:ext cx="6096000" cy="1187450"/>
          </a:xfrm>
          <a:prstGeom prst="rect">
            <a:avLst/>
          </a:prstGeom>
          <a:noFill/>
          <a:ln w="38100">
            <a:noFill/>
            <a:miter lim="800000"/>
            <a:headEnd/>
            <a:tailEnd/>
          </a:ln>
        </p:spPr>
        <p:txBody>
          <a:bodyPr>
            <a:spAutoFit/>
          </a:bodyPr>
          <a:lstStyle/>
          <a:p>
            <a:r>
              <a:rPr lang="en-US" b="1"/>
              <a:t>Have extra time?  </a:t>
            </a:r>
          </a:p>
          <a:p>
            <a:pPr algn="just"/>
            <a:r>
              <a:rPr lang="en-US" b="1"/>
              <a:t>Start your slime tests and fill in your data chart or work on your puzzle page.</a:t>
            </a:r>
          </a:p>
        </p:txBody>
      </p:sp>
      <p:sp>
        <p:nvSpPr>
          <p:cNvPr id="15365" name="WordArt 6">
            <a:hlinkClick r:id="rId4" action="ppaction://hlinksldjump"/>
          </p:cNvPr>
          <p:cNvSpPr>
            <a:spLocks noChangeArrowheads="1" noChangeShapeType="1" noTextEdit="1"/>
          </p:cNvSpPr>
          <p:nvPr/>
        </p:nvSpPr>
        <p:spPr bwMode="auto">
          <a:xfrm>
            <a:off x="7467600" y="793750"/>
            <a:ext cx="1714500"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Slime Tests</a:t>
            </a:r>
          </a:p>
        </p:txBody>
      </p:sp>
      <p:sp>
        <p:nvSpPr>
          <p:cNvPr id="15366" name="Text Box 7"/>
          <p:cNvSpPr txBox="1">
            <a:spLocks noChangeArrowheads="1"/>
          </p:cNvSpPr>
          <p:nvPr/>
        </p:nvSpPr>
        <p:spPr bwMode="auto">
          <a:xfrm>
            <a:off x="7067550" y="412750"/>
            <a:ext cx="2514600" cy="366713"/>
          </a:xfrm>
          <a:prstGeom prst="rect">
            <a:avLst/>
          </a:prstGeom>
          <a:noFill/>
          <a:ln w="9525">
            <a:noFill/>
            <a:miter lim="800000"/>
            <a:headEnd/>
            <a:tailEnd/>
          </a:ln>
        </p:spPr>
        <p:txBody>
          <a:bodyPr>
            <a:spAutoFit/>
          </a:bodyPr>
          <a:lstStyle/>
          <a:p>
            <a:pPr algn="ctr">
              <a:spcBef>
                <a:spcPct val="50000"/>
              </a:spcBef>
            </a:pPr>
            <a:r>
              <a:rPr lang="en-US" sz="1800"/>
              <a:t>Don’t forget to do your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09550" y="228600"/>
            <a:ext cx="3067050" cy="641350"/>
          </a:xfrm>
          <a:prstGeom prst="rect">
            <a:avLst/>
          </a:prstGeom>
          <a:noFill/>
          <a:ln w="9525">
            <a:noFill/>
            <a:miter lim="800000"/>
            <a:headEnd/>
            <a:tailEnd/>
          </a:ln>
        </p:spPr>
        <p:txBody>
          <a:bodyPr>
            <a:spAutoFit/>
          </a:bodyPr>
          <a:lstStyle/>
          <a:p>
            <a:pPr>
              <a:spcBef>
                <a:spcPct val="50000"/>
              </a:spcBef>
            </a:pPr>
            <a:r>
              <a:rPr lang="en-US" sz="3600" b="1">
                <a:latin typeface="Cooper Black" pitchFamily="18" charset="0"/>
              </a:rPr>
              <a:t>Slime Tests</a:t>
            </a:r>
          </a:p>
        </p:txBody>
      </p:sp>
      <p:sp>
        <p:nvSpPr>
          <p:cNvPr id="16387" name="Text Box 3"/>
          <p:cNvSpPr txBox="1">
            <a:spLocks noChangeArrowheads="1"/>
          </p:cNvSpPr>
          <p:nvPr/>
        </p:nvSpPr>
        <p:spPr bwMode="auto">
          <a:xfrm>
            <a:off x="228600" y="898525"/>
            <a:ext cx="9626600" cy="5578475"/>
          </a:xfrm>
          <a:prstGeom prst="rect">
            <a:avLst/>
          </a:prstGeom>
          <a:noFill/>
          <a:ln w="9525">
            <a:noFill/>
            <a:miter lim="800000"/>
            <a:headEnd/>
            <a:tailEnd/>
          </a:ln>
        </p:spPr>
        <p:txBody>
          <a:bodyPr>
            <a:spAutoFit/>
          </a:bodyPr>
          <a:lstStyle/>
          <a:p>
            <a:pPr algn="just">
              <a:buFontTx/>
              <a:buChar char="•"/>
            </a:pPr>
            <a:r>
              <a:rPr lang="en-US" sz="1800"/>
              <a:t> </a:t>
            </a:r>
            <a:r>
              <a:rPr lang="en-US" sz="1800" b="1"/>
              <a:t>Description</a:t>
            </a:r>
            <a:r>
              <a:rPr lang="en-US" sz="1800"/>
              <a:t> – How does your slime look like, feel, smell (waft), etc.?</a:t>
            </a:r>
          </a:p>
          <a:p>
            <a:pPr algn="just">
              <a:buFontTx/>
              <a:buChar char="•"/>
            </a:pPr>
            <a:endParaRPr lang="en-US" sz="900"/>
          </a:p>
          <a:p>
            <a:pPr algn="just">
              <a:buFontTx/>
              <a:buChar char="•"/>
            </a:pPr>
            <a:r>
              <a:rPr lang="en-US" sz="1800"/>
              <a:t> </a:t>
            </a:r>
            <a:r>
              <a:rPr lang="en-US" sz="1800" b="1"/>
              <a:t>Slime Rating</a:t>
            </a:r>
            <a:r>
              <a:rPr lang="en-US" sz="1800"/>
              <a:t> – Rate it from 1 = not very slimy to 5 = very slimy </a:t>
            </a:r>
          </a:p>
          <a:p>
            <a:pPr algn="just">
              <a:buFontTx/>
              <a:buChar char="•"/>
            </a:pPr>
            <a:endParaRPr lang="en-US" sz="900"/>
          </a:p>
          <a:p>
            <a:pPr algn="just">
              <a:buFontTx/>
              <a:buChar char="•"/>
            </a:pPr>
            <a:r>
              <a:rPr lang="en-US" sz="1800"/>
              <a:t> </a:t>
            </a:r>
            <a:r>
              <a:rPr lang="en-US" sz="1800" b="1"/>
              <a:t>Slow Poke Test</a:t>
            </a:r>
            <a:r>
              <a:rPr lang="en-US" sz="1800"/>
              <a:t> – Roll the slime into a ball and slowly poke your finger into the slime.  </a:t>
            </a:r>
            <a:br>
              <a:rPr lang="en-US" sz="1800"/>
            </a:br>
            <a:r>
              <a:rPr lang="en-US" sz="1800"/>
              <a:t>What happens?  Does your finger go into the goop? </a:t>
            </a:r>
          </a:p>
          <a:p>
            <a:pPr algn="just">
              <a:buFontTx/>
              <a:buChar char="•"/>
            </a:pPr>
            <a:endParaRPr lang="en-US" sz="900"/>
          </a:p>
          <a:p>
            <a:pPr algn="just">
              <a:buFontTx/>
              <a:buChar char="•"/>
            </a:pPr>
            <a:r>
              <a:rPr lang="en-US" sz="1800"/>
              <a:t> </a:t>
            </a:r>
            <a:r>
              <a:rPr lang="en-US" sz="1800" b="1"/>
              <a:t>Quick Poke Test</a:t>
            </a:r>
            <a:r>
              <a:rPr lang="en-US" sz="1800"/>
              <a:t> – Roll the slime into a ball and quickly poke the slime with your finger.  </a:t>
            </a:r>
            <a:br>
              <a:rPr lang="en-US" sz="1800"/>
            </a:br>
            <a:r>
              <a:rPr lang="en-US" sz="1800"/>
              <a:t>What happens?  Does your finger go into the goop? </a:t>
            </a:r>
          </a:p>
          <a:p>
            <a:pPr algn="just">
              <a:buFontTx/>
              <a:buChar char="•"/>
            </a:pPr>
            <a:endParaRPr lang="en-US" sz="900"/>
          </a:p>
          <a:p>
            <a:pPr algn="just">
              <a:buFontTx/>
              <a:buChar char="•"/>
            </a:pPr>
            <a:r>
              <a:rPr lang="en-US" sz="1800"/>
              <a:t> </a:t>
            </a:r>
            <a:r>
              <a:rPr lang="en-US" sz="1800" b="1"/>
              <a:t>Slow Pull Test</a:t>
            </a:r>
            <a:r>
              <a:rPr lang="en-US" sz="1800"/>
              <a:t> – Roll the slime into a ball and slowly pull on the ends with your fingers.  </a:t>
            </a:r>
            <a:br>
              <a:rPr lang="en-US" sz="1800"/>
            </a:br>
            <a:r>
              <a:rPr lang="en-US" sz="1800"/>
              <a:t>What happens?  Write your observations on your worksheet.</a:t>
            </a:r>
          </a:p>
          <a:p>
            <a:pPr algn="just">
              <a:buFontTx/>
              <a:buChar char="•"/>
            </a:pPr>
            <a:endParaRPr lang="en-US" sz="900"/>
          </a:p>
          <a:p>
            <a:pPr algn="just">
              <a:buFontTx/>
              <a:buChar char="•"/>
            </a:pPr>
            <a:r>
              <a:rPr lang="en-US" sz="1800"/>
              <a:t> </a:t>
            </a:r>
            <a:r>
              <a:rPr lang="en-US" sz="1800" b="1"/>
              <a:t>Quick Pull Test</a:t>
            </a:r>
            <a:r>
              <a:rPr lang="en-US" sz="1800"/>
              <a:t> - Roll the slime into a ball and slowly pull on the ends with your fingers.  </a:t>
            </a:r>
            <a:br>
              <a:rPr lang="en-US" sz="1800"/>
            </a:br>
            <a:r>
              <a:rPr lang="en-US" sz="1800"/>
              <a:t>What happens?  Write your observations on your worksheet.</a:t>
            </a:r>
          </a:p>
          <a:p>
            <a:pPr algn="just">
              <a:buFontTx/>
              <a:buChar char="•"/>
            </a:pPr>
            <a:endParaRPr lang="en-US" sz="900" b="1"/>
          </a:p>
          <a:p>
            <a:pPr algn="just">
              <a:buFontTx/>
              <a:buChar char="•"/>
            </a:pPr>
            <a:r>
              <a:rPr lang="en-US" sz="1800" b="1"/>
              <a:t>Blob Test</a:t>
            </a:r>
            <a:r>
              <a:rPr lang="en-US" sz="1800"/>
              <a:t> – Grab a timer. Roll your slime into a ball and sit it on your plate or the table.  How long does it take for it to flatten out? </a:t>
            </a:r>
          </a:p>
          <a:p>
            <a:pPr algn="just">
              <a:buFontTx/>
              <a:buChar char="•"/>
            </a:pPr>
            <a:endParaRPr lang="en-US" sz="900"/>
          </a:p>
          <a:p>
            <a:pPr algn="just">
              <a:buFontTx/>
              <a:buChar char="•"/>
            </a:pPr>
            <a:r>
              <a:rPr lang="en-US" sz="1800"/>
              <a:t> </a:t>
            </a:r>
            <a:r>
              <a:rPr lang="en-US" sz="1800" b="1"/>
              <a:t>Hang Test</a:t>
            </a:r>
            <a:r>
              <a:rPr lang="en-US" sz="1800"/>
              <a:t> - Grab a timer and a ruler. Roll your slime into a ball and hold it at a height of 30 cm above the table.  Time how long it takes for the goop to reach the table.  </a:t>
            </a:r>
          </a:p>
          <a:p>
            <a:pPr algn="just">
              <a:buFontTx/>
              <a:buChar char="•"/>
            </a:pPr>
            <a:endParaRPr lang="en-US" sz="900"/>
          </a:p>
          <a:p>
            <a:pPr algn="just">
              <a:buFontTx/>
              <a:buChar char="•"/>
            </a:pPr>
            <a:r>
              <a:rPr lang="en-US" sz="1800"/>
              <a:t> </a:t>
            </a:r>
            <a:r>
              <a:rPr lang="en-US" sz="1800" b="1"/>
              <a:t>Bounce Test</a:t>
            </a:r>
            <a:r>
              <a:rPr lang="en-US" sz="1800"/>
              <a:t> - Roll your slime into a ball and drop from a height of 30 cm above the table.  What happens?  Write your observations (how high it bounces) on your worksheet.</a:t>
            </a:r>
          </a:p>
        </p:txBody>
      </p:sp>
      <p:sp>
        <p:nvSpPr>
          <p:cNvPr id="16388" name="Text Box 4"/>
          <p:cNvSpPr txBox="1">
            <a:spLocks noChangeArrowheads="1"/>
          </p:cNvSpPr>
          <p:nvPr/>
        </p:nvSpPr>
        <p:spPr bwMode="auto">
          <a:xfrm>
            <a:off x="3276600" y="152400"/>
            <a:ext cx="6572250" cy="641350"/>
          </a:xfrm>
          <a:prstGeom prst="rect">
            <a:avLst/>
          </a:prstGeom>
          <a:noFill/>
          <a:ln w="9525">
            <a:noFill/>
            <a:miter lim="800000"/>
            <a:headEnd/>
            <a:tailEnd/>
          </a:ln>
        </p:spPr>
        <p:txBody>
          <a:bodyPr>
            <a:spAutoFit/>
          </a:bodyPr>
          <a:lstStyle/>
          <a:p>
            <a:pPr algn="ctr">
              <a:spcBef>
                <a:spcPct val="50000"/>
              </a:spcBef>
            </a:pPr>
            <a:r>
              <a:rPr lang="en-US" sz="2000"/>
              <a:t>Fill in your data chart as you do the tests!</a:t>
            </a:r>
            <a:br>
              <a:rPr lang="en-US" sz="2000"/>
            </a:br>
            <a:r>
              <a:rPr lang="en-US" sz="1600"/>
              <a:t>NOTE: If you cannot do a test, indicate that in the box on the data sheet.</a:t>
            </a:r>
          </a:p>
        </p:txBody>
      </p:sp>
      <p:sp>
        <p:nvSpPr>
          <p:cNvPr id="16389" name="WordArt 5">
            <a:hlinkClick r:id="rId3" action="ppaction://hlinksldjump"/>
          </p:cNvPr>
          <p:cNvSpPr>
            <a:spLocks noChangeArrowheads="1" noChangeShapeType="1" noTextEdit="1"/>
          </p:cNvSpPr>
          <p:nvPr/>
        </p:nvSpPr>
        <p:spPr bwMode="auto">
          <a:xfrm>
            <a:off x="7543800" y="6400800"/>
            <a:ext cx="2438400" cy="2952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2430463" cy="990600"/>
          </a:xfrm>
        </p:spPr>
        <p:txBody>
          <a:bodyPr/>
          <a:lstStyle/>
          <a:p>
            <a:pPr eaLnBrk="1" hangingPunct="1"/>
            <a:r>
              <a:rPr lang="en-US" sz="4000" b="1" smtClean="0">
                <a:latin typeface="Cooper Black" pitchFamily="18" charset="0"/>
              </a:rPr>
              <a:t>Boogers</a:t>
            </a:r>
          </a:p>
        </p:txBody>
      </p:sp>
      <p:sp>
        <p:nvSpPr>
          <p:cNvPr id="17411" name="Text Box 3"/>
          <p:cNvSpPr txBox="1">
            <a:spLocks noChangeArrowheads="1"/>
          </p:cNvSpPr>
          <p:nvPr/>
        </p:nvSpPr>
        <p:spPr bwMode="auto">
          <a:xfrm>
            <a:off x="209550" y="923925"/>
            <a:ext cx="9467850" cy="3378200"/>
          </a:xfrm>
          <a:prstGeom prst="rect">
            <a:avLst/>
          </a:prstGeom>
          <a:noFill/>
          <a:ln w="9525">
            <a:noFill/>
            <a:miter lim="800000"/>
            <a:headEnd/>
            <a:tailEnd/>
          </a:ln>
        </p:spPr>
        <p:txBody>
          <a:bodyPr>
            <a:spAutoFit/>
          </a:bodyPr>
          <a:lstStyle/>
          <a:p>
            <a:pPr algn="just">
              <a:spcBef>
                <a:spcPct val="50000"/>
              </a:spcBef>
            </a:pPr>
            <a:r>
              <a:rPr lang="en-US" i="1"/>
              <a:t>This is a polymer made from </a:t>
            </a:r>
            <a:r>
              <a:rPr lang="en-US" i="1" u="sng"/>
              <a:t>white glue</a:t>
            </a:r>
            <a:r>
              <a:rPr lang="en-US" i="1"/>
              <a:t> and </a:t>
            </a:r>
            <a:r>
              <a:rPr lang="en-US" i="1" u="sng"/>
              <a:t>laundry starch</a:t>
            </a:r>
            <a:r>
              <a:rPr lang="en-US" i="1"/>
              <a:t>.  </a:t>
            </a:r>
          </a:p>
          <a:p>
            <a:pPr algn="just">
              <a:spcBef>
                <a:spcPct val="50000"/>
              </a:spcBef>
            </a:pPr>
            <a:r>
              <a:rPr lang="en-US" i="1"/>
              <a:t>Laundry starch is a polymer in water, but becomes rigid when it dries.  It is used to help fabric resist wrinkling. </a:t>
            </a:r>
          </a:p>
          <a:p>
            <a:pPr algn="just">
              <a:spcBef>
                <a:spcPct val="50000"/>
              </a:spcBef>
            </a:pPr>
            <a:r>
              <a:rPr lang="en-US" i="1" u="sng"/>
              <a:t>This one can be very messy!</a:t>
            </a:r>
            <a:r>
              <a:rPr lang="en-US" i="1"/>
              <a:t>  </a:t>
            </a:r>
          </a:p>
          <a:p>
            <a:pPr algn="just">
              <a:spcBef>
                <a:spcPct val="50000"/>
              </a:spcBef>
            </a:pPr>
            <a:r>
              <a:rPr lang="en-US" i="1"/>
              <a:t>	1 - Don’t dump it out of the cup until you have a good blob that 	doesn’t stick to everything!</a:t>
            </a:r>
          </a:p>
          <a:p>
            <a:pPr algn="just">
              <a:spcBef>
                <a:spcPct val="50000"/>
              </a:spcBef>
            </a:pPr>
            <a:r>
              <a:rPr lang="en-US" i="1"/>
              <a:t>	2 - Don’t allow it to get too stringy when doing the slime tests!</a:t>
            </a:r>
          </a:p>
        </p:txBody>
      </p:sp>
      <p:sp>
        <p:nvSpPr>
          <p:cNvPr id="17412" name="Text Box 7"/>
          <p:cNvSpPr txBox="1">
            <a:spLocks noChangeArrowheads="1"/>
          </p:cNvSpPr>
          <p:nvPr/>
        </p:nvSpPr>
        <p:spPr bwMode="auto">
          <a:xfrm>
            <a:off x="457200" y="5105400"/>
            <a:ext cx="4591050" cy="822325"/>
          </a:xfrm>
          <a:prstGeom prst="rect">
            <a:avLst/>
          </a:prstGeom>
          <a:solidFill>
            <a:srgbClr val="FFFF00"/>
          </a:solidFill>
          <a:ln w="9525">
            <a:noFill/>
            <a:miter lim="800000"/>
            <a:headEnd/>
            <a:tailEnd/>
          </a:ln>
        </p:spPr>
        <p:txBody>
          <a:bodyPr>
            <a:spAutoFit/>
          </a:bodyPr>
          <a:lstStyle/>
          <a:p>
            <a:pPr algn="ctr">
              <a:spcBef>
                <a:spcPct val="50000"/>
              </a:spcBef>
            </a:pPr>
            <a:r>
              <a:rPr lang="en-US" b="1" i="1"/>
              <a:t>You will make 1 batch and </a:t>
            </a:r>
            <a:br>
              <a:rPr lang="en-US" b="1" i="1"/>
            </a:br>
            <a:r>
              <a:rPr lang="en-US" b="1" i="1"/>
              <a:t>share it with your partner!</a:t>
            </a:r>
          </a:p>
        </p:txBody>
      </p:sp>
      <p:grpSp>
        <p:nvGrpSpPr>
          <p:cNvPr id="17413" name="Group 8"/>
          <p:cNvGrpSpPr>
            <a:grpSpLocks/>
          </p:cNvGrpSpPr>
          <p:nvPr/>
        </p:nvGrpSpPr>
        <p:grpSpPr bwMode="auto">
          <a:xfrm>
            <a:off x="5486400" y="4724400"/>
            <a:ext cx="3657600" cy="1371600"/>
            <a:chOff x="3888" y="3312"/>
            <a:chExt cx="2304" cy="864"/>
          </a:xfrm>
        </p:grpSpPr>
        <p:sp>
          <p:nvSpPr>
            <p:cNvPr id="17414" name="Text Box 9"/>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17415" name="Picture 10"/>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257300"/>
            <a:ext cx="5886450" cy="4293483"/>
          </a:xfrm>
          <a:prstGeom prst="rect">
            <a:avLst/>
          </a:prstGeom>
          <a:noFill/>
          <a:ln w="9525">
            <a:noFill/>
            <a:miter lim="800000"/>
            <a:headEnd/>
            <a:tailEnd/>
          </a:ln>
        </p:spPr>
        <p:txBody>
          <a:bodyPr>
            <a:spAutoFit/>
          </a:bodyPr>
          <a:lstStyle/>
          <a:p>
            <a:pPr>
              <a:spcBef>
                <a:spcPct val="50000"/>
              </a:spcBef>
            </a:pPr>
            <a:r>
              <a:rPr lang="en-US" b="1" dirty="0"/>
              <a:t>From the side counter:</a:t>
            </a:r>
            <a:br>
              <a:rPr lang="en-US" b="1" dirty="0"/>
            </a:br>
            <a:r>
              <a:rPr lang="en-US" dirty="0"/>
              <a:t>1 bottle of </a:t>
            </a:r>
            <a:r>
              <a:rPr lang="en-US" b="1" dirty="0" smtClean="0"/>
              <a:t>GLUE</a:t>
            </a:r>
            <a:r>
              <a:rPr lang="en-US" dirty="0"/>
              <a:t/>
            </a:r>
            <a:br>
              <a:rPr lang="en-US" dirty="0"/>
            </a:br>
            <a:r>
              <a:rPr lang="en-US" sz="900" dirty="0"/>
              <a:t/>
            </a:r>
            <a:br>
              <a:rPr lang="en-US" sz="900" dirty="0"/>
            </a:br>
            <a:r>
              <a:rPr lang="en-US" dirty="0"/>
              <a:t>1 medium </a:t>
            </a:r>
            <a:r>
              <a:rPr lang="en-US" b="1" dirty="0">
                <a:solidFill>
                  <a:srgbClr val="FFCC00"/>
                </a:solidFill>
              </a:rPr>
              <a:t>YELLOW</a:t>
            </a:r>
            <a:r>
              <a:rPr lang="en-US" dirty="0"/>
              <a:t> graduated cylinder</a:t>
            </a:r>
            <a:br>
              <a:rPr lang="en-US" dirty="0"/>
            </a:br>
            <a:r>
              <a:rPr lang="en-US" dirty="0"/>
              <a:t>1 small </a:t>
            </a:r>
            <a:r>
              <a:rPr lang="en-US" b="1" dirty="0">
                <a:solidFill>
                  <a:srgbClr val="FFCC00"/>
                </a:solidFill>
              </a:rPr>
              <a:t>YELLOW</a:t>
            </a:r>
            <a:r>
              <a:rPr lang="en-US" dirty="0"/>
              <a:t> dot beaker with starch</a:t>
            </a:r>
          </a:p>
          <a:p>
            <a:endParaRPr lang="en-US" dirty="0"/>
          </a:p>
          <a:p>
            <a:r>
              <a:rPr lang="en-US" b="1" dirty="0"/>
              <a:t>From your table box:</a:t>
            </a:r>
          </a:p>
          <a:p>
            <a:r>
              <a:rPr lang="en-US" dirty="0" smtClean="0"/>
              <a:t>1 small cup (per group)</a:t>
            </a:r>
          </a:p>
          <a:p>
            <a:r>
              <a:rPr lang="en-US" dirty="0" smtClean="0"/>
              <a:t>1 wooden stir stick</a:t>
            </a:r>
            <a:br>
              <a:rPr lang="en-US" dirty="0" smtClean="0"/>
            </a:br>
            <a:r>
              <a:rPr lang="en-US" dirty="0" smtClean="0"/>
              <a:t>2 small bags (1 for each person)</a:t>
            </a:r>
          </a:p>
          <a:p>
            <a:r>
              <a:rPr lang="en-US" dirty="0" smtClean="0"/>
              <a:t>1 </a:t>
            </a:r>
            <a:r>
              <a:rPr lang="en-US" dirty="0"/>
              <a:t>ruler</a:t>
            </a:r>
          </a:p>
          <a:p>
            <a:r>
              <a:rPr lang="en-US" dirty="0"/>
              <a:t>1 black </a:t>
            </a:r>
            <a:r>
              <a:rPr lang="en-US" dirty="0" smtClean="0"/>
              <a:t>marker</a:t>
            </a:r>
            <a:endParaRPr lang="en-US" dirty="0"/>
          </a:p>
        </p:txBody>
      </p:sp>
      <p:grpSp>
        <p:nvGrpSpPr>
          <p:cNvPr id="18435" name="Group 3"/>
          <p:cNvGrpSpPr>
            <a:grpSpLocks/>
          </p:cNvGrpSpPr>
          <p:nvPr/>
        </p:nvGrpSpPr>
        <p:grpSpPr bwMode="auto">
          <a:xfrm>
            <a:off x="6172200" y="3276600"/>
            <a:ext cx="3657600" cy="1371600"/>
            <a:chOff x="3888" y="3312"/>
            <a:chExt cx="2304" cy="864"/>
          </a:xfrm>
        </p:grpSpPr>
        <p:sp>
          <p:nvSpPr>
            <p:cNvPr id="18439" name="Text Box 4"/>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18440" name="Picture 5"/>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18436" name="Text Box 6"/>
          <p:cNvSpPr txBox="1">
            <a:spLocks noChangeArrowheads="1"/>
          </p:cNvSpPr>
          <p:nvPr/>
        </p:nvSpPr>
        <p:spPr bwMode="auto">
          <a:xfrm>
            <a:off x="6324600" y="1371600"/>
            <a:ext cx="3276600" cy="1187450"/>
          </a:xfrm>
          <a:prstGeom prst="rect">
            <a:avLst/>
          </a:prstGeom>
          <a:solidFill>
            <a:srgbClr val="FFFF00"/>
          </a:solidFill>
          <a:ln w="9525">
            <a:noFill/>
            <a:miter lim="800000"/>
            <a:headEnd/>
            <a:tailEnd/>
          </a:ln>
        </p:spPr>
        <p:txBody>
          <a:bodyPr>
            <a:spAutoFit/>
          </a:bodyPr>
          <a:lstStyle/>
          <a:p>
            <a:pPr algn="ctr">
              <a:spcBef>
                <a:spcPct val="50000"/>
              </a:spcBef>
            </a:pPr>
            <a:r>
              <a:rPr lang="en-US" i="1"/>
              <a:t>Work in pairs.</a:t>
            </a:r>
            <a:br>
              <a:rPr lang="en-US" i="1"/>
            </a:br>
            <a:r>
              <a:rPr lang="en-US" i="1"/>
              <a:t>Each pair will make a batch and split it!</a:t>
            </a:r>
          </a:p>
        </p:txBody>
      </p:sp>
      <p:sp>
        <p:nvSpPr>
          <p:cNvPr id="18437" name="Text Box 7"/>
          <p:cNvSpPr txBox="1">
            <a:spLocks noChangeArrowheads="1"/>
          </p:cNvSpPr>
          <p:nvPr/>
        </p:nvSpPr>
        <p:spPr bwMode="auto">
          <a:xfrm>
            <a:off x="6019800" y="1295400"/>
            <a:ext cx="3886200" cy="1004888"/>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p:txBody>
      </p:sp>
      <p:sp>
        <p:nvSpPr>
          <p:cNvPr id="18438" name="Text Box 8"/>
          <p:cNvSpPr txBox="1">
            <a:spLocks noChangeArrowheads="1"/>
          </p:cNvSpPr>
          <p:nvPr/>
        </p:nvSpPr>
        <p:spPr bwMode="auto">
          <a:xfrm>
            <a:off x="304800" y="152400"/>
            <a:ext cx="9448800" cy="701675"/>
          </a:xfrm>
          <a:prstGeom prst="rect">
            <a:avLst/>
          </a:prstGeom>
          <a:noFill/>
          <a:ln w="9525">
            <a:noFill/>
            <a:miter lim="800000"/>
            <a:headEnd/>
            <a:tailEnd/>
          </a:ln>
        </p:spPr>
        <p:txBody>
          <a:bodyPr>
            <a:spAutoFit/>
          </a:bodyPr>
          <a:lstStyle/>
          <a:p>
            <a:pPr algn="ctr">
              <a:spcBef>
                <a:spcPct val="50000"/>
              </a:spcBef>
            </a:pPr>
            <a:r>
              <a:rPr lang="en-US" sz="4000" b="1" i="1"/>
              <a:t>Boogers - Get your materials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6375" y="341313"/>
            <a:ext cx="9642475" cy="6005512"/>
          </a:xfrm>
          <a:prstGeom prst="rect">
            <a:avLst/>
          </a:prstGeom>
          <a:noFill/>
          <a:ln w="9525">
            <a:noFill/>
            <a:miter lim="800000"/>
            <a:headEnd/>
            <a:tailEnd/>
          </a:ln>
        </p:spPr>
        <p:txBody>
          <a:bodyPr>
            <a:spAutoFit/>
          </a:bodyPr>
          <a:lstStyle/>
          <a:p>
            <a:r>
              <a:rPr lang="en-US" sz="2000"/>
              <a:t>1 - Place </a:t>
            </a:r>
            <a:r>
              <a:rPr lang="en-US" sz="2000" u="sng"/>
              <a:t>1 cm of white glue </a:t>
            </a:r>
            <a:r>
              <a:rPr lang="en-US" sz="2000"/>
              <a:t>into the bottom of your plastic cup.   </a:t>
            </a:r>
          </a:p>
          <a:p>
            <a:endParaRPr lang="en-US" sz="2000"/>
          </a:p>
          <a:p>
            <a:r>
              <a:rPr lang="en-US" sz="2000"/>
              <a:t>2 – Add </a:t>
            </a:r>
            <a:r>
              <a:rPr lang="en-US" sz="2000" u="sng"/>
              <a:t>2-3 drops of food coloring</a:t>
            </a:r>
            <a:r>
              <a:rPr lang="en-US" sz="2000"/>
              <a:t> and mix well. </a:t>
            </a:r>
          </a:p>
          <a:p>
            <a:endParaRPr lang="en-US" sz="2000"/>
          </a:p>
          <a:p>
            <a:pPr algn="just"/>
            <a:r>
              <a:rPr lang="en-US" sz="2000"/>
              <a:t>3 – Use a graduated cylinder to measure out </a:t>
            </a:r>
            <a:r>
              <a:rPr lang="en-US" sz="2000" u="sng"/>
              <a:t>15 ml of the laundry starch</a:t>
            </a:r>
            <a:r>
              <a:rPr lang="en-US" sz="2000"/>
              <a:t>. Have your partner stir as you pour the starch into the glue.  </a:t>
            </a:r>
          </a:p>
          <a:p>
            <a:endParaRPr lang="en-US" sz="2000"/>
          </a:p>
          <a:p>
            <a:pPr algn="just"/>
            <a:r>
              <a:rPr lang="en-US" sz="2000"/>
              <a:t>4 - Once the Boogers are formed, remove from the cup and knead with your hands for several minutes. </a:t>
            </a:r>
            <a:r>
              <a:rPr lang="en-US" sz="2000" b="1"/>
              <a:t>Don’t take it out of the cup if it’s still too sticky!	</a:t>
            </a:r>
            <a:br>
              <a:rPr lang="en-US" sz="2000" b="1"/>
            </a:br>
            <a:endParaRPr lang="en-US" sz="2000" b="1"/>
          </a:p>
          <a:p>
            <a:pPr algn="ctr"/>
            <a:r>
              <a:rPr lang="en-US" sz="2000" b="1"/>
              <a:t>Too sticky?</a:t>
            </a:r>
            <a:r>
              <a:rPr lang="en-US" sz="2000"/>
              <a:t>  Add starch (one drop at a time)</a:t>
            </a:r>
            <a:br>
              <a:rPr lang="en-US" sz="2000"/>
            </a:br>
            <a:r>
              <a:rPr lang="en-US" sz="2000" b="1"/>
              <a:t>Too stringy?</a:t>
            </a:r>
            <a:r>
              <a:rPr lang="en-US" sz="2000"/>
              <a:t>  Add glue (one squirt at a time)</a:t>
            </a:r>
          </a:p>
          <a:p>
            <a:endParaRPr lang="en-US" sz="2000"/>
          </a:p>
          <a:p>
            <a:r>
              <a:rPr lang="en-US" sz="2000"/>
              <a:t>5 - Split your sample in half and put into small plastic bags.  Use a marker to label your bag of slime and place in the correct area.</a:t>
            </a:r>
          </a:p>
          <a:p>
            <a:pPr algn="just"/>
            <a:endParaRPr lang="en-US" sz="2000"/>
          </a:p>
          <a:p>
            <a:pPr algn="just"/>
            <a:r>
              <a:rPr lang="en-US" sz="2000"/>
              <a:t>6 - Use a dry paper towel to clean your hands. You can throw your cup away. Do not wash your hands in the sink until you have wiped off all of the slime gunk! </a:t>
            </a:r>
          </a:p>
          <a:p>
            <a:pPr algn="just"/>
            <a:endParaRPr lang="en-US" sz="2000"/>
          </a:p>
          <a:p>
            <a:endParaRPr lang="en-US" sz="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447800" y="2438400"/>
            <a:ext cx="7391400" cy="2686050"/>
          </a:xfrm>
          <a:prstGeom prst="rect">
            <a:avLst/>
          </a:prstGeom>
          <a:solidFill>
            <a:srgbClr val="99FF33"/>
          </a:solidFill>
          <a:ln w="38100">
            <a:solidFill>
              <a:schemeClr val="tx1"/>
            </a:solidFill>
            <a:miter lim="800000"/>
            <a:headEnd/>
            <a:tailEnd/>
          </a:ln>
        </p:spPr>
        <p:txBody>
          <a:bodyPr>
            <a:spAutoFit/>
          </a:bodyPr>
          <a:lstStyle/>
          <a:p>
            <a:pPr>
              <a:spcBef>
                <a:spcPct val="50000"/>
              </a:spcBef>
            </a:pPr>
            <a:r>
              <a:rPr lang="en-US" b="1"/>
              <a:t>End of Class? Time to clean up!</a:t>
            </a:r>
          </a:p>
          <a:p>
            <a:pPr>
              <a:spcBef>
                <a:spcPct val="50000"/>
              </a:spcBef>
            </a:pPr>
            <a:r>
              <a:rPr lang="en-US"/>
              <a:t>1 – Clean all equipment.</a:t>
            </a:r>
          </a:p>
          <a:p>
            <a:pPr>
              <a:spcBef>
                <a:spcPct val="50000"/>
              </a:spcBef>
            </a:pPr>
            <a:r>
              <a:rPr lang="en-US"/>
              <a:t>2 – Clean up your table and wash your hands.</a:t>
            </a:r>
          </a:p>
          <a:p>
            <a:pPr>
              <a:spcBef>
                <a:spcPct val="50000"/>
              </a:spcBef>
            </a:pPr>
            <a:r>
              <a:rPr lang="en-US"/>
              <a:t>3 – Restock your supplies basket.</a:t>
            </a:r>
          </a:p>
          <a:p>
            <a:pPr>
              <a:spcBef>
                <a:spcPct val="50000"/>
              </a:spcBef>
            </a:pPr>
            <a:r>
              <a:rPr lang="en-US"/>
              <a:t>4 – Put goggles back in the plastic sleeve and put away.</a:t>
            </a:r>
          </a:p>
        </p:txBody>
      </p:sp>
      <p:sp>
        <p:nvSpPr>
          <p:cNvPr id="20483" name="WordArt 5">
            <a:hlinkClick r:id="rId3" action="ppaction://hlinksldjump"/>
          </p:cNvPr>
          <p:cNvSpPr>
            <a:spLocks noChangeArrowheads="1" noChangeShapeType="1" noTextEdit="1"/>
          </p:cNvSpPr>
          <p:nvPr/>
        </p:nvSpPr>
        <p:spPr bwMode="auto">
          <a:xfrm>
            <a:off x="3048000" y="56388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
        <p:nvSpPr>
          <p:cNvPr id="20484" name="Text Box 6"/>
          <p:cNvSpPr txBox="1">
            <a:spLocks noChangeArrowheads="1"/>
          </p:cNvSpPr>
          <p:nvPr/>
        </p:nvSpPr>
        <p:spPr bwMode="auto">
          <a:xfrm>
            <a:off x="228600" y="304800"/>
            <a:ext cx="6096000" cy="1187450"/>
          </a:xfrm>
          <a:prstGeom prst="rect">
            <a:avLst/>
          </a:prstGeom>
          <a:noFill/>
          <a:ln w="38100">
            <a:noFill/>
            <a:miter lim="800000"/>
            <a:headEnd/>
            <a:tailEnd/>
          </a:ln>
        </p:spPr>
        <p:txBody>
          <a:bodyPr>
            <a:spAutoFit/>
          </a:bodyPr>
          <a:lstStyle/>
          <a:p>
            <a:r>
              <a:rPr lang="en-US" b="1"/>
              <a:t>Have extra time?  </a:t>
            </a:r>
          </a:p>
          <a:p>
            <a:pPr algn="just"/>
            <a:r>
              <a:rPr lang="en-US" b="1"/>
              <a:t>Finish any slime tests that you have not completed or work on your puzzle page.</a:t>
            </a:r>
          </a:p>
        </p:txBody>
      </p:sp>
      <p:sp>
        <p:nvSpPr>
          <p:cNvPr id="20485" name="WordArt 7">
            <a:hlinkClick r:id="rId4" action="ppaction://hlinksldjump"/>
          </p:cNvPr>
          <p:cNvSpPr>
            <a:spLocks noChangeArrowheads="1" noChangeShapeType="1" noTextEdit="1"/>
          </p:cNvSpPr>
          <p:nvPr/>
        </p:nvSpPr>
        <p:spPr bwMode="auto">
          <a:xfrm>
            <a:off x="7467600" y="838200"/>
            <a:ext cx="1714500"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Slime Tests</a:t>
            </a:r>
          </a:p>
        </p:txBody>
      </p:sp>
      <p:sp>
        <p:nvSpPr>
          <p:cNvPr id="20486" name="Text Box 8"/>
          <p:cNvSpPr txBox="1">
            <a:spLocks noChangeArrowheads="1"/>
          </p:cNvSpPr>
          <p:nvPr/>
        </p:nvSpPr>
        <p:spPr bwMode="auto">
          <a:xfrm>
            <a:off x="7067550" y="457200"/>
            <a:ext cx="2514600" cy="366713"/>
          </a:xfrm>
          <a:prstGeom prst="rect">
            <a:avLst/>
          </a:prstGeom>
          <a:noFill/>
          <a:ln w="9525">
            <a:noFill/>
            <a:miter lim="800000"/>
            <a:headEnd/>
            <a:tailEnd/>
          </a:ln>
        </p:spPr>
        <p:txBody>
          <a:bodyPr>
            <a:spAutoFit/>
          </a:bodyPr>
          <a:lstStyle/>
          <a:p>
            <a:pPr algn="ctr">
              <a:spcBef>
                <a:spcPct val="50000"/>
              </a:spcBef>
            </a:pPr>
            <a:r>
              <a:rPr lang="en-US" sz="1800"/>
              <a:t>Don’t forget to do your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FFFF00"/>
          </a:solidFill>
        </p:spPr>
        <p:txBody>
          <a:bodyPr/>
          <a:lstStyle/>
          <a:p>
            <a:pPr eaLnBrk="1" hangingPunct="1"/>
            <a:r>
              <a:rPr lang="en-US" b="1" smtClean="0">
                <a:latin typeface="Cooper Black" pitchFamily="18" charset="0"/>
              </a:rPr>
              <a:t>Table of Contents</a:t>
            </a:r>
          </a:p>
        </p:txBody>
      </p:sp>
      <p:sp>
        <p:nvSpPr>
          <p:cNvPr id="3075" name="Text Box 4"/>
          <p:cNvSpPr txBox="1">
            <a:spLocks noChangeArrowheads="1"/>
          </p:cNvSpPr>
          <p:nvPr/>
        </p:nvSpPr>
        <p:spPr bwMode="auto">
          <a:xfrm>
            <a:off x="533400" y="2427506"/>
            <a:ext cx="4114800" cy="3539430"/>
          </a:xfrm>
          <a:prstGeom prst="rect">
            <a:avLst/>
          </a:prstGeom>
          <a:noFill/>
          <a:ln w="9525">
            <a:noFill/>
            <a:miter lim="800000"/>
            <a:headEnd/>
            <a:tailEnd/>
          </a:ln>
        </p:spPr>
        <p:txBody>
          <a:bodyPr wrap="square">
            <a:spAutoFit/>
          </a:bodyPr>
          <a:lstStyle/>
          <a:p>
            <a:pPr algn="ctr">
              <a:spcBef>
                <a:spcPct val="50000"/>
              </a:spcBef>
            </a:pPr>
            <a:r>
              <a:rPr lang="en-US" sz="3200" dirty="0" smtClean="0">
                <a:hlinkClick r:id="rId2" action="ppaction://hlinksldjump"/>
              </a:rPr>
              <a:t>Polymer Notes</a:t>
            </a:r>
            <a:endParaRPr lang="en-US" sz="3200" dirty="0"/>
          </a:p>
          <a:p>
            <a:pPr algn="ctr">
              <a:spcBef>
                <a:spcPct val="50000"/>
              </a:spcBef>
            </a:pPr>
            <a:r>
              <a:rPr lang="en-US" sz="3200" dirty="0" smtClean="0">
                <a:hlinkClick r:id="rId3" action="ppaction://hlinksldjump"/>
              </a:rPr>
              <a:t>Safety </a:t>
            </a:r>
            <a:r>
              <a:rPr lang="en-US" sz="3200" dirty="0">
                <a:hlinkClick r:id="rId3" action="ppaction://hlinksldjump"/>
              </a:rPr>
              <a:t>Rules</a:t>
            </a:r>
            <a:endParaRPr lang="en-US" sz="3200" dirty="0"/>
          </a:p>
          <a:p>
            <a:pPr algn="ctr">
              <a:spcBef>
                <a:spcPct val="50000"/>
              </a:spcBef>
            </a:pPr>
            <a:r>
              <a:rPr lang="en-US" sz="3200" dirty="0" err="1" smtClean="0">
                <a:hlinkClick r:id="rId4" action="ppaction://hlinksldjump"/>
              </a:rPr>
              <a:t>Oobleck</a:t>
            </a:r>
            <a:endParaRPr lang="en-US" sz="3200" dirty="0" smtClean="0"/>
          </a:p>
          <a:p>
            <a:pPr algn="ctr">
              <a:spcBef>
                <a:spcPct val="50000"/>
              </a:spcBef>
            </a:pPr>
            <a:r>
              <a:rPr lang="en-US" sz="3200" dirty="0" err="1" smtClean="0">
                <a:hlinkClick r:id="rId5" action="ppaction://hlinksldjump"/>
              </a:rPr>
              <a:t>Gloop</a:t>
            </a:r>
            <a:endParaRPr lang="en-US" sz="3200" dirty="0" smtClean="0"/>
          </a:p>
          <a:p>
            <a:pPr algn="ctr">
              <a:spcBef>
                <a:spcPct val="50000"/>
              </a:spcBef>
            </a:pPr>
            <a:r>
              <a:rPr lang="en-US" sz="3200" dirty="0" smtClean="0">
                <a:hlinkClick r:id="rId6" action="ppaction://hlinksldjump"/>
              </a:rPr>
              <a:t>Slime Tests</a:t>
            </a:r>
            <a:endParaRPr lang="en-US" sz="3200" dirty="0"/>
          </a:p>
        </p:txBody>
      </p:sp>
      <p:sp>
        <p:nvSpPr>
          <p:cNvPr id="3076" name="Text Box 5"/>
          <p:cNvSpPr txBox="1">
            <a:spLocks noChangeArrowheads="1"/>
          </p:cNvSpPr>
          <p:nvPr/>
        </p:nvSpPr>
        <p:spPr bwMode="auto">
          <a:xfrm>
            <a:off x="5257800" y="2427506"/>
            <a:ext cx="4114800" cy="3539430"/>
          </a:xfrm>
          <a:prstGeom prst="rect">
            <a:avLst/>
          </a:prstGeom>
          <a:noFill/>
          <a:ln w="9525">
            <a:noFill/>
            <a:miter lim="800000"/>
            <a:headEnd/>
            <a:tailEnd/>
          </a:ln>
        </p:spPr>
        <p:txBody>
          <a:bodyPr wrap="square">
            <a:spAutoFit/>
          </a:bodyPr>
          <a:lstStyle/>
          <a:p>
            <a:pPr algn="ctr">
              <a:spcBef>
                <a:spcPct val="50000"/>
              </a:spcBef>
            </a:pPr>
            <a:r>
              <a:rPr lang="en-US" sz="3200" dirty="0" smtClean="0">
                <a:hlinkClick r:id="rId7" action="ppaction://hlinksldjump"/>
              </a:rPr>
              <a:t>Boogers</a:t>
            </a:r>
            <a:endParaRPr lang="en-US" sz="3200" dirty="0"/>
          </a:p>
          <a:p>
            <a:pPr algn="ctr">
              <a:spcBef>
                <a:spcPct val="50000"/>
              </a:spcBef>
            </a:pPr>
            <a:r>
              <a:rPr lang="en-US" sz="3200" dirty="0">
                <a:hlinkClick r:id="rId8" action="ppaction://hlinksldjump"/>
              </a:rPr>
              <a:t>Goobers</a:t>
            </a:r>
            <a:endParaRPr lang="en-US" sz="3200" dirty="0"/>
          </a:p>
          <a:p>
            <a:pPr algn="ctr">
              <a:spcBef>
                <a:spcPct val="50000"/>
              </a:spcBef>
            </a:pPr>
            <a:r>
              <a:rPr lang="en-US" sz="3200" dirty="0">
                <a:hlinkClick r:id="rId9" action="ppaction://hlinksldjump"/>
              </a:rPr>
              <a:t>Super </a:t>
            </a:r>
            <a:r>
              <a:rPr lang="en-US" sz="3200" dirty="0" smtClean="0">
                <a:hlinkClick r:id="rId9" action="ppaction://hlinksldjump"/>
              </a:rPr>
              <a:t>Slime</a:t>
            </a:r>
            <a:endParaRPr lang="en-US" sz="3200" dirty="0" smtClean="0"/>
          </a:p>
          <a:p>
            <a:pPr algn="ctr">
              <a:spcBef>
                <a:spcPct val="50000"/>
              </a:spcBef>
            </a:pPr>
            <a:r>
              <a:rPr lang="en-US" sz="3200" dirty="0" smtClean="0">
                <a:hlinkClick r:id="rId10" action="ppaction://hlinksldjump"/>
              </a:rPr>
              <a:t>Final Instructions</a:t>
            </a:r>
            <a:endParaRPr lang="en-US" sz="3200" dirty="0" smtClean="0"/>
          </a:p>
          <a:p>
            <a:pPr algn="ctr">
              <a:spcBef>
                <a:spcPct val="50000"/>
              </a:spcBef>
            </a:pPr>
            <a:endParaRPr lang="en-US" sz="3200" dirty="0"/>
          </a:p>
        </p:txBody>
      </p:sp>
      <p:sp>
        <p:nvSpPr>
          <p:cNvPr id="6" name="TextBox 5"/>
          <p:cNvSpPr txBox="1"/>
          <p:nvPr/>
        </p:nvSpPr>
        <p:spPr>
          <a:xfrm>
            <a:off x="2590800" y="1447800"/>
            <a:ext cx="4953000" cy="707886"/>
          </a:xfrm>
          <a:prstGeom prst="rect">
            <a:avLst/>
          </a:prstGeom>
          <a:noFill/>
        </p:spPr>
        <p:txBody>
          <a:bodyPr wrap="square" rtlCol="0">
            <a:spAutoFit/>
          </a:bodyPr>
          <a:lstStyle/>
          <a:p>
            <a:pPr algn="ctr"/>
            <a:r>
              <a:rPr lang="en-US" sz="4000" b="1" dirty="0" smtClean="0"/>
              <a:t>Quick Links</a:t>
            </a:r>
            <a:endParaRPr lang="en-US"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2971800" cy="990600"/>
          </a:xfrm>
        </p:spPr>
        <p:txBody>
          <a:bodyPr/>
          <a:lstStyle/>
          <a:p>
            <a:pPr eaLnBrk="1" hangingPunct="1"/>
            <a:r>
              <a:rPr lang="en-US" b="1" smtClean="0">
                <a:latin typeface="Cooper Black" pitchFamily="18" charset="0"/>
              </a:rPr>
              <a:t>Goobers</a:t>
            </a:r>
          </a:p>
        </p:txBody>
      </p:sp>
      <p:sp>
        <p:nvSpPr>
          <p:cNvPr id="21507" name="Text Box 3"/>
          <p:cNvSpPr txBox="1">
            <a:spLocks noChangeArrowheads="1"/>
          </p:cNvSpPr>
          <p:nvPr/>
        </p:nvSpPr>
        <p:spPr bwMode="auto">
          <a:xfrm>
            <a:off x="209550" y="923925"/>
            <a:ext cx="9544050" cy="4656138"/>
          </a:xfrm>
          <a:prstGeom prst="rect">
            <a:avLst/>
          </a:prstGeom>
          <a:noFill/>
          <a:ln w="9525">
            <a:noFill/>
            <a:miter lim="800000"/>
            <a:headEnd/>
            <a:tailEnd/>
          </a:ln>
        </p:spPr>
        <p:txBody>
          <a:bodyPr>
            <a:spAutoFit/>
          </a:bodyPr>
          <a:lstStyle/>
          <a:p>
            <a:pPr algn="just">
              <a:spcBef>
                <a:spcPct val="50000"/>
              </a:spcBef>
            </a:pPr>
            <a:r>
              <a:rPr lang="en-US" i="1"/>
              <a:t>This is a polymer made from </a:t>
            </a:r>
            <a:r>
              <a:rPr lang="en-US" i="1" u="sng"/>
              <a:t>guar gum</a:t>
            </a:r>
            <a:r>
              <a:rPr lang="en-US" i="1"/>
              <a:t> and </a:t>
            </a:r>
            <a:r>
              <a:rPr lang="en-US" i="1" u="sng"/>
              <a:t>sodium tetraborate</a:t>
            </a:r>
            <a:r>
              <a:rPr lang="en-US" i="1"/>
              <a:t>.  </a:t>
            </a:r>
          </a:p>
          <a:p>
            <a:pPr algn="just">
              <a:spcBef>
                <a:spcPct val="50000"/>
              </a:spcBef>
            </a:pPr>
            <a:r>
              <a:rPr lang="en-US" i="1"/>
              <a:t>Guar gum is used as a thickening agent in many foods and other substances, such as toothpaste, yogurt, and gravies or sauces.</a:t>
            </a:r>
          </a:p>
          <a:p>
            <a:pPr algn="just">
              <a:spcBef>
                <a:spcPct val="50000"/>
              </a:spcBef>
            </a:pPr>
            <a:endParaRPr lang="en-US" i="1"/>
          </a:p>
          <a:p>
            <a:pPr algn="just">
              <a:spcBef>
                <a:spcPct val="50000"/>
              </a:spcBef>
            </a:pPr>
            <a:r>
              <a:rPr lang="en-US" i="1"/>
              <a:t>WARNING: This one is the toughest slime to make and can be quite a mess!  </a:t>
            </a:r>
          </a:p>
          <a:p>
            <a:pPr algn="just">
              <a:spcBef>
                <a:spcPct val="50000"/>
              </a:spcBef>
            </a:pPr>
            <a:r>
              <a:rPr lang="en-US" i="1"/>
              <a:t>	1 - Make sure to keep it on a plate or in your hands!</a:t>
            </a:r>
            <a:r>
              <a:rPr lang="en-US"/>
              <a:t> </a:t>
            </a:r>
          </a:p>
          <a:p>
            <a:pPr algn="just">
              <a:spcBef>
                <a:spcPct val="50000"/>
              </a:spcBef>
            </a:pPr>
            <a:r>
              <a:rPr lang="en-US" i="1"/>
              <a:t>	2 – Give it some time to set up!</a:t>
            </a:r>
          </a:p>
          <a:p>
            <a:pPr algn="just">
              <a:spcBef>
                <a:spcPct val="50000"/>
              </a:spcBef>
            </a:pPr>
            <a:r>
              <a:rPr lang="en-US" i="1"/>
              <a:t>	3 – You may have to let it sit overnight to “gel”.</a:t>
            </a:r>
          </a:p>
          <a:p>
            <a:pPr algn="just">
              <a:spcBef>
                <a:spcPct val="50000"/>
              </a:spcBef>
            </a:pPr>
            <a:endParaRPr lang="en-US" i="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1012825"/>
            <a:ext cx="5886450" cy="3693319"/>
          </a:xfrm>
          <a:prstGeom prst="rect">
            <a:avLst/>
          </a:prstGeom>
          <a:noFill/>
          <a:ln w="9525">
            <a:noFill/>
            <a:miter lim="800000"/>
            <a:headEnd/>
            <a:tailEnd/>
          </a:ln>
        </p:spPr>
        <p:txBody>
          <a:bodyPr>
            <a:spAutoFit/>
          </a:bodyPr>
          <a:lstStyle/>
          <a:p>
            <a:pPr>
              <a:spcBef>
                <a:spcPct val="50000"/>
              </a:spcBef>
            </a:pPr>
            <a:r>
              <a:rPr lang="en-US" b="1" dirty="0"/>
              <a:t>From the side counter:</a:t>
            </a:r>
            <a:br>
              <a:rPr lang="en-US" b="1" dirty="0"/>
            </a:br>
            <a:r>
              <a:rPr lang="en-US" dirty="0"/>
              <a:t>1 small </a:t>
            </a:r>
            <a:r>
              <a:rPr lang="en-US" b="1" dirty="0" smtClean="0"/>
              <a:t>CUP</a:t>
            </a:r>
            <a:r>
              <a:rPr lang="en-US" dirty="0" smtClean="0"/>
              <a:t> labeled “</a:t>
            </a:r>
            <a:r>
              <a:rPr lang="en-US" b="1" dirty="0" smtClean="0"/>
              <a:t>GUAR GUM</a:t>
            </a:r>
            <a:r>
              <a:rPr lang="en-US" dirty="0" smtClean="0"/>
              <a:t>”</a:t>
            </a:r>
            <a:r>
              <a:rPr lang="en-US" dirty="0"/>
              <a:t/>
            </a:r>
            <a:br>
              <a:rPr lang="en-US" dirty="0"/>
            </a:br>
            <a:r>
              <a:rPr lang="en-US" dirty="0"/>
              <a:t>1 small </a:t>
            </a:r>
            <a:r>
              <a:rPr lang="en-US" b="1" dirty="0" smtClean="0"/>
              <a:t>CONTAINER</a:t>
            </a:r>
            <a:r>
              <a:rPr lang="en-US" dirty="0" smtClean="0"/>
              <a:t> of </a:t>
            </a:r>
            <a:r>
              <a:rPr lang="en-US" b="1" dirty="0" smtClean="0"/>
              <a:t>GUAR GUM</a:t>
            </a:r>
            <a:r>
              <a:rPr lang="en-US" dirty="0"/>
              <a:t/>
            </a:r>
            <a:br>
              <a:rPr lang="en-US" dirty="0"/>
            </a:br>
            <a:r>
              <a:rPr lang="en-US" sz="900" dirty="0"/>
              <a:t/>
            </a:r>
            <a:br>
              <a:rPr lang="en-US" sz="900" dirty="0"/>
            </a:br>
            <a:r>
              <a:rPr lang="en-US" dirty="0"/>
              <a:t>1 small </a:t>
            </a:r>
            <a:r>
              <a:rPr lang="en-US" b="1" dirty="0">
                <a:solidFill>
                  <a:srgbClr val="FF0000"/>
                </a:solidFill>
              </a:rPr>
              <a:t>RED</a:t>
            </a:r>
            <a:r>
              <a:rPr lang="en-US" dirty="0"/>
              <a:t> graduated cylinder</a:t>
            </a:r>
            <a:br>
              <a:rPr lang="en-US" dirty="0"/>
            </a:br>
            <a:r>
              <a:rPr lang="en-US" dirty="0"/>
              <a:t>1 small </a:t>
            </a:r>
            <a:r>
              <a:rPr lang="en-US" b="1" dirty="0">
                <a:solidFill>
                  <a:srgbClr val="FF0000"/>
                </a:solidFill>
              </a:rPr>
              <a:t>RED</a:t>
            </a:r>
            <a:r>
              <a:rPr lang="en-US" dirty="0"/>
              <a:t> dot beaker of BORAX solution</a:t>
            </a:r>
            <a:br>
              <a:rPr lang="en-US" dirty="0"/>
            </a:br>
            <a:r>
              <a:rPr lang="en-US" dirty="0"/>
              <a:t>1 eyedropper with </a:t>
            </a:r>
            <a:r>
              <a:rPr lang="en-US" b="1" dirty="0">
                <a:solidFill>
                  <a:srgbClr val="FF0000"/>
                </a:solidFill>
              </a:rPr>
              <a:t>RED</a:t>
            </a:r>
            <a:r>
              <a:rPr lang="en-US" dirty="0"/>
              <a:t> band</a:t>
            </a:r>
            <a:br>
              <a:rPr lang="en-US" dirty="0"/>
            </a:br>
            <a:r>
              <a:rPr lang="en-US" sz="900" dirty="0"/>
              <a:t/>
            </a:r>
            <a:br>
              <a:rPr lang="en-US" sz="900" dirty="0"/>
            </a:br>
            <a:r>
              <a:rPr lang="en-US" dirty="0"/>
              <a:t>1 medium </a:t>
            </a:r>
            <a:r>
              <a:rPr lang="en-US" b="1" dirty="0">
                <a:solidFill>
                  <a:srgbClr val="008000"/>
                </a:solidFill>
              </a:rPr>
              <a:t>GREEN</a:t>
            </a:r>
            <a:r>
              <a:rPr lang="en-US" dirty="0"/>
              <a:t> graduated cylinder</a:t>
            </a:r>
            <a:br>
              <a:rPr lang="en-US" dirty="0"/>
            </a:br>
            <a:r>
              <a:rPr lang="en-US" dirty="0"/>
              <a:t>1 small </a:t>
            </a:r>
            <a:r>
              <a:rPr lang="en-US" b="1" dirty="0">
                <a:solidFill>
                  <a:srgbClr val="008000"/>
                </a:solidFill>
              </a:rPr>
              <a:t>GREEN</a:t>
            </a:r>
            <a:r>
              <a:rPr lang="en-US" dirty="0"/>
              <a:t> dot beaker of water</a:t>
            </a:r>
            <a:br>
              <a:rPr lang="en-US" dirty="0"/>
            </a:br>
            <a:r>
              <a:rPr lang="en-US" dirty="0"/>
              <a:t>1 eyedropper (</a:t>
            </a:r>
            <a:r>
              <a:rPr lang="en-US" u="sng" dirty="0"/>
              <a:t>not</a:t>
            </a:r>
            <a:r>
              <a:rPr lang="en-US" dirty="0"/>
              <a:t> a red-banded one)</a:t>
            </a:r>
          </a:p>
        </p:txBody>
      </p:sp>
      <p:grpSp>
        <p:nvGrpSpPr>
          <p:cNvPr id="22531" name="Group 3"/>
          <p:cNvGrpSpPr>
            <a:grpSpLocks/>
          </p:cNvGrpSpPr>
          <p:nvPr/>
        </p:nvGrpSpPr>
        <p:grpSpPr bwMode="auto">
          <a:xfrm>
            <a:off x="6019800" y="4953000"/>
            <a:ext cx="3657600" cy="1371600"/>
            <a:chOff x="3888" y="3312"/>
            <a:chExt cx="2304" cy="864"/>
          </a:xfrm>
        </p:grpSpPr>
        <p:sp>
          <p:nvSpPr>
            <p:cNvPr id="22536" name="Text Box 4"/>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22537" name="Picture 5"/>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22532" name="Text Box 6"/>
          <p:cNvSpPr txBox="1">
            <a:spLocks noChangeArrowheads="1"/>
          </p:cNvSpPr>
          <p:nvPr/>
        </p:nvSpPr>
        <p:spPr bwMode="auto">
          <a:xfrm>
            <a:off x="685800" y="5257800"/>
            <a:ext cx="3276600" cy="1187450"/>
          </a:xfrm>
          <a:prstGeom prst="rect">
            <a:avLst/>
          </a:prstGeom>
          <a:solidFill>
            <a:srgbClr val="FFFF00"/>
          </a:solidFill>
          <a:ln w="9525">
            <a:noFill/>
            <a:miter lim="800000"/>
            <a:headEnd/>
            <a:tailEnd/>
          </a:ln>
        </p:spPr>
        <p:txBody>
          <a:bodyPr>
            <a:spAutoFit/>
          </a:bodyPr>
          <a:lstStyle/>
          <a:p>
            <a:pPr algn="ctr">
              <a:spcBef>
                <a:spcPct val="50000"/>
              </a:spcBef>
            </a:pPr>
            <a:r>
              <a:rPr lang="en-US" i="1"/>
              <a:t>Work in pairs.</a:t>
            </a:r>
            <a:br>
              <a:rPr lang="en-US" i="1"/>
            </a:br>
            <a:r>
              <a:rPr lang="en-US" i="1"/>
              <a:t>Each pair will make a batch and split it!</a:t>
            </a:r>
          </a:p>
        </p:txBody>
      </p:sp>
      <p:sp>
        <p:nvSpPr>
          <p:cNvPr id="22533" name="Text Box 7"/>
          <p:cNvSpPr txBox="1">
            <a:spLocks noChangeArrowheads="1"/>
          </p:cNvSpPr>
          <p:nvPr/>
        </p:nvSpPr>
        <p:spPr bwMode="auto">
          <a:xfrm>
            <a:off x="6019800" y="1295400"/>
            <a:ext cx="3886200" cy="1004888"/>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p:txBody>
      </p:sp>
      <p:sp>
        <p:nvSpPr>
          <p:cNvPr id="22534" name="Text Box 8"/>
          <p:cNvSpPr txBox="1">
            <a:spLocks noChangeArrowheads="1"/>
          </p:cNvSpPr>
          <p:nvPr/>
        </p:nvSpPr>
        <p:spPr bwMode="auto">
          <a:xfrm>
            <a:off x="304800" y="152400"/>
            <a:ext cx="9448800" cy="701675"/>
          </a:xfrm>
          <a:prstGeom prst="rect">
            <a:avLst/>
          </a:prstGeom>
          <a:noFill/>
          <a:ln w="9525">
            <a:noFill/>
            <a:miter lim="800000"/>
            <a:headEnd/>
            <a:tailEnd/>
          </a:ln>
        </p:spPr>
        <p:txBody>
          <a:bodyPr>
            <a:spAutoFit/>
          </a:bodyPr>
          <a:lstStyle/>
          <a:p>
            <a:pPr algn="ctr">
              <a:spcBef>
                <a:spcPct val="50000"/>
              </a:spcBef>
            </a:pPr>
            <a:r>
              <a:rPr lang="en-US" sz="4000" b="1" i="1"/>
              <a:t>Goobers - Get your materials …</a:t>
            </a:r>
          </a:p>
        </p:txBody>
      </p:sp>
      <p:sp>
        <p:nvSpPr>
          <p:cNvPr id="22535" name="Text Box 9"/>
          <p:cNvSpPr txBox="1">
            <a:spLocks noChangeArrowheads="1"/>
          </p:cNvSpPr>
          <p:nvPr/>
        </p:nvSpPr>
        <p:spPr bwMode="auto">
          <a:xfrm>
            <a:off x="6324600" y="1012825"/>
            <a:ext cx="3505200" cy="2923877"/>
          </a:xfrm>
          <a:prstGeom prst="rect">
            <a:avLst/>
          </a:prstGeom>
          <a:noFill/>
          <a:ln w="9525">
            <a:noFill/>
            <a:miter lim="800000"/>
            <a:headEnd/>
            <a:tailEnd/>
          </a:ln>
        </p:spPr>
        <p:txBody>
          <a:bodyPr wrap="square">
            <a:spAutoFit/>
          </a:bodyPr>
          <a:lstStyle/>
          <a:p>
            <a:r>
              <a:rPr lang="en-US" b="1" dirty="0"/>
              <a:t>From your table box:</a:t>
            </a:r>
          </a:p>
          <a:p>
            <a:r>
              <a:rPr lang="en-US" dirty="0"/>
              <a:t>1 small cup*</a:t>
            </a:r>
            <a:br>
              <a:rPr lang="en-US" dirty="0"/>
            </a:br>
            <a:r>
              <a:rPr lang="en-US" dirty="0" smtClean="0"/>
              <a:t>2 small bags </a:t>
            </a:r>
          </a:p>
          <a:p>
            <a:r>
              <a:rPr lang="en-US" dirty="0" smtClean="0"/>
              <a:t>1 </a:t>
            </a:r>
            <a:r>
              <a:rPr lang="en-US" dirty="0"/>
              <a:t>black marker</a:t>
            </a:r>
            <a:br>
              <a:rPr lang="en-US" dirty="0"/>
            </a:br>
            <a:r>
              <a:rPr lang="en-US" dirty="0"/>
              <a:t>Food coloring</a:t>
            </a:r>
          </a:p>
          <a:p>
            <a:endParaRPr lang="en-US" dirty="0"/>
          </a:p>
          <a:p>
            <a:pPr algn="just"/>
            <a:r>
              <a:rPr lang="en-US" sz="2000" dirty="0"/>
              <a:t>* Reuse one of your small cups from the </a:t>
            </a:r>
            <a:r>
              <a:rPr lang="en-US" sz="2000" dirty="0" err="1"/>
              <a:t>Gloop</a:t>
            </a:r>
            <a:r>
              <a:rPr lang="en-US" sz="2000" dirty="0"/>
              <a:t> experiment.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06375" y="120650"/>
            <a:ext cx="9642475" cy="2835275"/>
          </a:xfrm>
          <a:prstGeom prst="rect">
            <a:avLst/>
          </a:prstGeom>
          <a:noFill/>
          <a:ln w="9525">
            <a:noFill/>
            <a:miter lim="800000"/>
            <a:headEnd/>
            <a:tailEnd/>
          </a:ln>
        </p:spPr>
        <p:txBody>
          <a:bodyPr>
            <a:spAutoFit/>
          </a:bodyPr>
          <a:lstStyle/>
          <a:p>
            <a:pPr algn="just"/>
            <a:r>
              <a:rPr lang="en-US" sz="2000"/>
              <a:t>1 – Place the plastic cup labeled “Guar Gum” on a triple-beam balance and find the mass of the cup. </a:t>
            </a:r>
          </a:p>
          <a:p>
            <a:pPr algn="just"/>
            <a:endParaRPr lang="en-US" sz="2000"/>
          </a:p>
          <a:p>
            <a:pPr algn="just"/>
            <a:r>
              <a:rPr lang="en-US" sz="2000"/>
              <a:t>2 – Add </a:t>
            </a:r>
            <a:r>
              <a:rPr lang="en-US" sz="2000" u="sng"/>
              <a:t>0</a:t>
            </a:r>
            <a:r>
              <a:rPr lang="en-US" sz="2000" b="1" u="sng"/>
              <a:t>.</a:t>
            </a:r>
            <a:r>
              <a:rPr lang="en-US" sz="2000" u="sng"/>
              <a:t>6 to the measurement</a:t>
            </a:r>
            <a:r>
              <a:rPr lang="en-US" sz="2000"/>
              <a:t> and adjust the scale to the new number.  Use a clean stir stick to add the </a:t>
            </a:r>
            <a:r>
              <a:rPr lang="en-US" sz="2000" u="sng"/>
              <a:t>guar gum powder</a:t>
            </a:r>
            <a:r>
              <a:rPr lang="en-US" sz="2000"/>
              <a:t> into the cup a little bit at a time until you get the scale to balance. </a:t>
            </a:r>
            <a:r>
              <a:rPr lang="en-US" sz="2000" i="1"/>
              <a:t>It won’t take very much!</a:t>
            </a:r>
            <a:endParaRPr lang="en-US" sz="2000"/>
          </a:p>
          <a:p>
            <a:pPr algn="just"/>
            <a:endParaRPr lang="en-US" sz="2000"/>
          </a:p>
          <a:p>
            <a:pPr algn="just"/>
            <a:r>
              <a:rPr lang="en-US" sz="2000"/>
              <a:t>3 - Use a clean graduated cylinder to measure out </a:t>
            </a:r>
            <a:r>
              <a:rPr lang="en-US" sz="2000" u="sng"/>
              <a:t>40 ml of water</a:t>
            </a:r>
            <a:r>
              <a:rPr lang="en-US" sz="2000"/>
              <a:t> and pour into a clean plastic cup – </a:t>
            </a:r>
            <a:r>
              <a:rPr lang="en-US" sz="2000" b="1"/>
              <a:t>not</a:t>
            </a:r>
            <a:r>
              <a:rPr lang="en-US" sz="2000"/>
              <a:t> the one with the powder.</a:t>
            </a:r>
          </a:p>
        </p:txBody>
      </p:sp>
      <p:sp>
        <p:nvSpPr>
          <p:cNvPr id="23555" name="Text Box 4"/>
          <p:cNvSpPr txBox="1">
            <a:spLocks noChangeArrowheads="1"/>
          </p:cNvSpPr>
          <p:nvPr/>
        </p:nvSpPr>
        <p:spPr bwMode="auto">
          <a:xfrm>
            <a:off x="206375" y="3275013"/>
            <a:ext cx="9642475" cy="1311275"/>
          </a:xfrm>
          <a:prstGeom prst="rect">
            <a:avLst/>
          </a:prstGeom>
          <a:noFill/>
          <a:ln w="9525">
            <a:noFill/>
            <a:miter lim="800000"/>
            <a:headEnd/>
            <a:tailEnd/>
          </a:ln>
        </p:spPr>
        <p:txBody>
          <a:bodyPr>
            <a:spAutoFit/>
          </a:bodyPr>
          <a:lstStyle/>
          <a:p>
            <a:pPr algn="just"/>
            <a:r>
              <a:rPr lang="en-US" sz="2000"/>
              <a:t>4 - Have your partner stir the water as you sprinkle the guar gum into it a little at a time to keep it from clumping.  If it does clump, break up the clumps with the stick and stir until dissolved.  Keep stirring until the mixture thickens.  </a:t>
            </a:r>
            <a:r>
              <a:rPr lang="en-US" sz="2000" b="1" i="1" u="sng"/>
              <a:t>Do not do the next step until the mixture has thickened!</a:t>
            </a:r>
            <a:endParaRPr lang="en-US" sz="2000" b="1" i="1"/>
          </a:p>
        </p:txBody>
      </p:sp>
      <p:sp>
        <p:nvSpPr>
          <p:cNvPr id="23556" name="Text Box 3"/>
          <p:cNvSpPr txBox="1">
            <a:spLocks noChangeArrowheads="1"/>
          </p:cNvSpPr>
          <p:nvPr/>
        </p:nvSpPr>
        <p:spPr bwMode="auto">
          <a:xfrm>
            <a:off x="206375" y="4953000"/>
            <a:ext cx="9639300" cy="396875"/>
          </a:xfrm>
          <a:prstGeom prst="rect">
            <a:avLst/>
          </a:prstGeom>
          <a:noFill/>
          <a:ln w="9525">
            <a:noFill/>
            <a:miter lim="800000"/>
            <a:headEnd/>
            <a:tailEnd/>
          </a:ln>
        </p:spPr>
        <p:txBody>
          <a:bodyPr>
            <a:spAutoFit/>
          </a:bodyPr>
          <a:lstStyle/>
          <a:p>
            <a:r>
              <a:rPr lang="en-US" sz="2000"/>
              <a:t>5 - Add food coloring and stir well.</a:t>
            </a:r>
          </a:p>
        </p:txBody>
      </p:sp>
      <p:sp>
        <p:nvSpPr>
          <p:cNvPr id="23557" name="Text Box 5"/>
          <p:cNvSpPr txBox="1">
            <a:spLocks noChangeArrowheads="1"/>
          </p:cNvSpPr>
          <p:nvPr/>
        </p:nvSpPr>
        <p:spPr bwMode="auto">
          <a:xfrm>
            <a:off x="914400" y="5410200"/>
            <a:ext cx="2133600" cy="1190625"/>
          </a:xfrm>
          <a:prstGeom prst="rect">
            <a:avLst/>
          </a:prstGeom>
          <a:solidFill>
            <a:srgbClr val="99FF33"/>
          </a:solidFill>
          <a:ln w="9525">
            <a:noFill/>
            <a:miter lim="800000"/>
            <a:headEnd/>
            <a:tailEnd/>
          </a:ln>
        </p:spPr>
        <p:txBody>
          <a:bodyPr>
            <a:spAutoFit/>
          </a:bodyPr>
          <a:lstStyle/>
          <a:p>
            <a:pPr algn="ctr"/>
            <a:r>
              <a:rPr lang="en-US" sz="1800" b="1"/>
              <a:t>Funky Slime</a:t>
            </a:r>
          </a:p>
          <a:p>
            <a:pPr algn="ctr"/>
            <a:r>
              <a:rPr lang="en-US" sz="1800"/>
              <a:t>1 drop of green</a:t>
            </a:r>
          </a:p>
          <a:p>
            <a:pPr algn="ctr"/>
            <a:r>
              <a:rPr lang="en-US" sz="1800"/>
              <a:t>2 drops of yellow </a:t>
            </a:r>
          </a:p>
          <a:p>
            <a:pPr algn="ctr"/>
            <a:r>
              <a:rPr lang="en-US" sz="1800"/>
              <a:t> </a:t>
            </a:r>
          </a:p>
        </p:txBody>
      </p:sp>
      <p:sp>
        <p:nvSpPr>
          <p:cNvPr id="23558" name="Text Box 7"/>
          <p:cNvSpPr txBox="1">
            <a:spLocks noChangeArrowheads="1"/>
          </p:cNvSpPr>
          <p:nvPr/>
        </p:nvSpPr>
        <p:spPr bwMode="auto">
          <a:xfrm>
            <a:off x="3225800" y="5410200"/>
            <a:ext cx="1981200" cy="1190625"/>
          </a:xfrm>
          <a:prstGeom prst="rect">
            <a:avLst/>
          </a:prstGeom>
          <a:solidFill>
            <a:srgbClr val="008000"/>
          </a:solidFill>
          <a:ln w="9525">
            <a:noFill/>
            <a:miter lim="800000"/>
            <a:headEnd/>
            <a:tailEnd/>
          </a:ln>
        </p:spPr>
        <p:txBody>
          <a:bodyPr>
            <a:spAutoFit/>
          </a:bodyPr>
          <a:lstStyle/>
          <a:p>
            <a:pPr algn="ctr"/>
            <a:r>
              <a:rPr lang="en-US" sz="1800" b="1"/>
              <a:t>Throat Junk</a:t>
            </a:r>
          </a:p>
          <a:p>
            <a:pPr algn="ctr"/>
            <a:r>
              <a:rPr lang="en-US" sz="1800"/>
              <a:t>1 drop of green</a:t>
            </a:r>
          </a:p>
          <a:p>
            <a:pPr algn="ctr"/>
            <a:r>
              <a:rPr lang="en-US" sz="1800"/>
              <a:t>2 drops of yellow</a:t>
            </a:r>
          </a:p>
          <a:p>
            <a:pPr algn="ctr"/>
            <a:r>
              <a:rPr lang="en-US" sz="1800"/>
              <a:t>1 drop of red</a:t>
            </a:r>
          </a:p>
        </p:txBody>
      </p:sp>
      <p:sp>
        <p:nvSpPr>
          <p:cNvPr id="23559" name="Text Box 8"/>
          <p:cNvSpPr txBox="1">
            <a:spLocks noChangeArrowheads="1"/>
          </p:cNvSpPr>
          <p:nvPr/>
        </p:nvSpPr>
        <p:spPr bwMode="auto">
          <a:xfrm>
            <a:off x="5384800" y="5410200"/>
            <a:ext cx="1905000" cy="1190625"/>
          </a:xfrm>
          <a:prstGeom prst="rect">
            <a:avLst/>
          </a:prstGeom>
          <a:solidFill>
            <a:schemeClr val="folHlink"/>
          </a:solidFill>
          <a:ln w="9525">
            <a:noFill/>
            <a:miter lim="800000"/>
            <a:headEnd/>
            <a:tailEnd/>
          </a:ln>
        </p:spPr>
        <p:txBody>
          <a:bodyPr>
            <a:spAutoFit/>
          </a:bodyPr>
          <a:lstStyle/>
          <a:p>
            <a:pPr algn="ctr"/>
            <a:r>
              <a:rPr lang="en-US" sz="1800" b="1"/>
              <a:t>Blood Clot</a:t>
            </a:r>
          </a:p>
          <a:p>
            <a:pPr algn="ctr"/>
            <a:r>
              <a:rPr lang="en-US" sz="1800"/>
              <a:t>6 drops of red</a:t>
            </a:r>
          </a:p>
          <a:p>
            <a:pPr algn="ctr"/>
            <a:r>
              <a:rPr lang="en-US" sz="1800"/>
              <a:t>1 drop of green</a:t>
            </a:r>
          </a:p>
          <a:p>
            <a:pPr algn="ctr"/>
            <a:r>
              <a:rPr lang="en-US" sz="1800"/>
              <a:t>1 drop of yellow</a:t>
            </a:r>
          </a:p>
        </p:txBody>
      </p:sp>
      <p:sp>
        <p:nvSpPr>
          <p:cNvPr id="23560" name="Text Box 9"/>
          <p:cNvSpPr txBox="1">
            <a:spLocks noChangeArrowheads="1"/>
          </p:cNvSpPr>
          <p:nvPr/>
        </p:nvSpPr>
        <p:spPr bwMode="auto">
          <a:xfrm>
            <a:off x="7467600" y="5410200"/>
            <a:ext cx="1905000" cy="1190625"/>
          </a:xfrm>
          <a:prstGeom prst="rect">
            <a:avLst/>
          </a:prstGeom>
          <a:solidFill>
            <a:srgbClr val="996600"/>
          </a:solidFill>
          <a:ln w="9525">
            <a:noFill/>
            <a:miter lim="800000"/>
            <a:headEnd/>
            <a:tailEnd/>
          </a:ln>
        </p:spPr>
        <p:txBody>
          <a:bodyPr>
            <a:spAutoFit/>
          </a:bodyPr>
          <a:lstStyle/>
          <a:p>
            <a:pPr algn="ctr"/>
            <a:r>
              <a:rPr lang="en-US" sz="1800" b="1"/>
              <a:t>Diarrhea</a:t>
            </a:r>
          </a:p>
          <a:p>
            <a:pPr algn="ctr"/>
            <a:r>
              <a:rPr lang="en-US" sz="1800"/>
              <a:t>2 drops red</a:t>
            </a:r>
          </a:p>
          <a:p>
            <a:pPr algn="ctr"/>
            <a:r>
              <a:rPr lang="en-US" sz="1800"/>
              <a:t>2 drops yellow</a:t>
            </a:r>
          </a:p>
          <a:p>
            <a:pPr algn="ctr"/>
            <a:r>
              <a:rPr lang="en-US" sz="1800"/>
              <a:t>1 drop blue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06375" y="341313"/>
            <a:ext cx="9642475" cy="4054475"/>
          </a:xfrm>
          <a:prstGeom prst="rect">
            <a:avLst/>
          </a:prstGeom>
          <a:noFill/>
          <a:ln w="9525">
            <a:noFill/>
            <a:miter lim="800000"/>
            <a:headEnd/>
            <a:tailEnd/>
          </a:ln>
        </p:spPr>
        <p:txBody>
          <a:bodyPr>
            <a:spAutoFit/>
          </a:bodyPr>
          <a:lstStyle/>
          <a:p>
            <a:pPr algn="just"/>
            <a:r>
              <a:rPr lang="en-US" sz="2000"/>
              <a:t>6 - Use a clean graduated cylinder to measure </a:t>
            </a:r>
            <a:r>
              <a:rPr lang="en-US" sz="2000" u="sng"/>
              <a:t>12 ml of borax solution</a:t>
            </a:r>
            <a:r>
              <a:rPr lang="en-US" sz="2000"/>
              <a:t>.  Pour it into the cup and stir.  </a:t>
            </a:r>
          </a:p>
          <a:p>
            <a:pPr algn="just"/>
            <a:endParaRPr lang="en-US" sz="2000"/>
          </a:p>
          <a:p>
            <a:pPr algn="just"/>
            <a:r>
              <a:rPr lang="en-US" sz="2000" i="1"/>
              <a:t>The mixture should “gel” in a few minutes.  If not, continue adding borax solution (a few drops at a time) until the Goobers start to hold together.  You should be able to stick your finger in the Goobers and not have a lot of it stick to your finger.  You might need to let it sit for five minutes (or longer) if it doesn’t want to gel! </a:t>
            </a:r>
          </a:p>
          <a:p>
            <a:pPr algn="just"/>
            <a:endParaRPr lang="en-US" sz="2000" i="1"/>
          </a:p>
          <a:p>
            <a:pPr algn="just"/>
            <a:r>
              <a:rPr lang="en-US" sz="2000"/>
              <a:t>7 - Split your sample in half and put into small plastic bags.  Use a marker to label your bag of slime and place in the correct area.</a:t>
            </a:r>
          </a:p>
          <a:p>
            <a:pPr algn="just"/>
            <a:endParaRPr lang="en-US" sz="2000"/>
          </a:p>
          <a:p>
            <a:pPr algn="just"/>
            <a:r>
              <a:rPr lang="en-US" sz="2000"/>
              <a:t>8 - Use a dry paper towel to clean your hands. You can throw the cup away. Do not wash your hands in the sink until you have wiped off all of the slime gunk!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1447800" y="2362200"/>
            <a:ext cx="7391400" cy="2503488"/>
          </a:xfrm>
          <a:prstGeom prst="rect">
            <a:avLst/>
          </a:prstGeom>
          <a:solidFill>
            <a:srgbClr val="99FF33"/>
          </a:solidFill>
          <a:ln w="38100">
            <a:solidFill>
              <a:schemeClr val="tx1"/>
            </a:solidFill>
            <a:miter lim="800000"/>
            <a:headEnd/>
            <a:tailEnd/>
          </a:ln>
        </p:spPr>
        <p:txBody>
          <a:bodyPr>
            <a:spAutoFit/>
          </a:bodyPr>
          <a:lstStyle/>
          <a:p>
            <a:r>
              <a:rPr lang="en-US" b="1"/>
              <a:t>End of Class? Time to clean up!</a:t>
            </a:r>
          </a:p>
          <a:p>
            <a:r>
              <a:rPr lang="en-US"/>
              <a:t>1 – Clean all equipment.</a:t>
            </a:r>
          </a:p>
          <a:p>
            <a:endParaRPr lang="en-US" sz="1200"/>
          </a:p>
          <a:p>
            <a:r>
              <a:rPr lang="en-US"/>
              <a:t>2 – Clean up your table and wash your hands.</a:t>
            </a:r>
          </a:p>
          <a:p>
            <a:endParaRPr lang="en-US" sz="1200"/>
          </a:p>
          <a:p>
            <a:r>
              <a:rPr lang="en-US"/>
              <a:t>3 – Restock your supplies basket.</a:t>
            </a:r>
          </a:p>
          <a:p>
            <a:endParaRPr lang="en-US" sz="1200"/>
          </a:p>
          <a:p>
            <a:r>
              <a:rPr lang="en-US"/>
              <a:t>4 – Put goggles back in the plastic sleeve and put away.</a:t>
            </a:r>
          </a:p>
        </p:txBody>
      </p:sp>
      <p:sp>
        <p:nvSpPr>
          <p:cNvPr id="25603" name="WordArt 8">
            <a:hlinkClick r:id="rId3" action="ppaction://hlinksldjump"/>
          </p:cNvPr>
          <p:cNvSpPr>
            <a:spLocks noChangeArrowheads="1" noChangeShapeType="1" noTextEdit="1"/>
          </p:cNvSpPr>
          <p:nvPr/>
        </p:nvSpPr>
        <p:spPr bwMode="auto">
          <a:xfrm>
            <a:off x="3048000" y="56388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
        <p:nvSpPr>
          <p:cNvPr id="25604" name="Text Box 9"/>
          <p:cNvSpPr txBox="1">
            <a:spLocks noChangeArrowheads="1"/>
          </p:cNvSpPr>
          <p:nvPr/>
        </p:nvSpPr>
        <p:spPr bwMode="auto">
          <a:xfrm>
            <a:off x="228600" y="304800"/>
            <a:ext cx="6096000" cy="1187450"/>
          </a:xfrm>
          <a:prstGeom prst="rect">
            <a:avLst/>
          </a:prstGeom>
          <a:noFill/>
          <a:ln w="38100">
            <a:noFill/>
            <a:miter lim="800000"/>
            <a:headEnd/>
            <a:tailEnd/>
          </a:ln>
        </p:spPr>
        <p:txBody>
          <a:bodyPr>
            <a:spAutoFit/>
          </a:bodyPr>
          <a:lstStyle/>
          <a:p>
            <a:r>
              <a:rPr lang="en-US" b="1"/>
              <a:t>Have extra time?  </a:t>
            </a:r>
          </a:p>
          <a:p>
            <a:pPr algn="just"/>
            <a:r>
              <a:rPr lang="en-US" b="1"/>
              <a:t>Finish any slime tests that you have not completed or work on your puzzle page.</a:t>
            </a:r>
          </a:p>
        </p:txBody>
      </p:sp>
      <p:sp>
        <p:nvSpPr>
          <p:cNvPr id="25605" name="WordArt 10">
            <a:hlinkClick r:id="rId4" action="ppaction://hlinksldjump"/>
          </p:cNvPr>
          <p:cNvSpPr>
            <a:spLocks noChangeArrowheads="1" noChangeShapeType="1" noTextEdit="1"/>
          </p:cNvSpPr>
          <p:nvPr/>
        </p:nvSpPr>
        <p:spPr bwMode="auto">
          <a:xfrm>
            <a:off x="7467600" y="838200"/>
            <a:ext cx="1714500"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Slime Tests</a:t>
            </a:r>
          </a:p>
        </p:txBody>
      </p:sp>
      <p:sp>
        <p:nvSpPr>
          <p:cNvPr id="25606" name="Text Box 11"/>
          <p:cNvSpPr txBox="1">
            <a:spLocks noChangeArrowheads="1"/>
          </p:cNvSpPr>
          <p:nvPr/>
        </p:nvSpPr>
        <p:spPr bwMode="auto">
          <a:xfrm>
            <a:off x="7067550" y="457200"/>
            <a:ext cx="2514600" cy="366713"/>
          </a:xfrm>
          <a:prstGeom prst="rect">
            <a:avLst/>
          </a:prstGeom>
          <a:noFill/>
          <a:ln w="9525">
            <a:noFill/>
            <a:miter lim="800000"/>
            <a:headEnd/>
            <a:tailEnd/>
          </a:ln>
        </p:spPr>
        <p:txBody>
          <a:bodyPr>
            <a:spAutoFit/>
          </a:bodyPr>
          <a:lstStyle/>
          <a:p>
            <a:pPr algn="ctr">
              <a:spcBef>
                <a:spcPct val="50000"/>
              </a:spcBef>
            </a:pPr>
            <a:r>
              <a:rPr lang="en-US" sz="1800"/>
              <a:t>Don’t forget to do your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9700" y="0"/>
            <a:ext cx="5099050" cy="990600"/>
          </a:xfrm>
        </p:spPr>
        <p:txBody>
          <a:bodyPr/>
          <a:lstStyle/>
          <a:p>
            <a:pPr algn="l" eaLnBrk="1" hangingPunct="1"/>
            <a:r>
              <a:rPr lang="en-US" b="1" smtClean="0">
                <a:latin typeface="Cooper Black" pitchFamily="18" charset="0"/>
              </a:rPr>
              <a:t>Super Slime</a:t>
            </a:r>
          </a:p>
        </p:txBody>
      </p:sp>
      <p:sp>
        <p:nvSpPr>
          <p:cNvPr id="26627" name="Text Box 3"/>
          <p:cNvSpPr txBox="1">
            <a:spLocks noChangeArrowheads="1"/>
          </p:cNvSpPr>
          <p:nvPr/>
        </p:nvSpPr>
        <p:spPr bwMode="auto">
          <a:xfrm>
            <a:off x="209550" y="923925"/>
            <a:ext cx="9467850" cy="2647950"/>
          </a:xfrm>
          <a:prstGeom prst="rect">
            <a:avLst/>
          </a:prstGeom>
          <a:noFill/>
          <a:ln w="9525">
            <a:noFill/>
            <a:miter lim="800000"/>
            <a:headEnd/>
            <a:tailEnd/>
          </a:ln>
        </p:spPr>
        <p:txBody>
          <a:bodyPr>
            <a:spAutoFit/>
          </a:bodyPr>
          <a:lstStyle/>
          <a:p>
            <a:pPr algn="just">
              <a:spcBef>
                <a:spcPct val="50000"/>
              </a:spcBef>
            </a:pPr>
            <a:r>
              <a:rPr lang="en-US" i="1"/>
              <a:t>This is a polymer made from </a:t>
            </a:r>
            <a:r>
              <a:rPr lang="en-US" b="1" i="1"/>
              <a:t>PVA</a:t>
            </a:r>
            <a:r>
              <a:rPr lang="en-US" i="1"/>
              <a:t> (polyvinyl alcohol) solution and </a:t>
            </a:r>
            <a:r>
              <a:rPr lang="en-US" b="1" i="1"/>
              <a:t>sodium tetraborate </a:t>
            </a:r>
            <a:r>
              <a:rPr lang="en-US" i="1"/>
              <a:t>(Borax).  </a:t>
            </a:r>
          </a:p>
          <a:p>
            <a:pPr algn="just">
              <a:spcBef>
                <a:spcPct val="50000"/>
              </a:spcBef>
            </a:pPr>
            <a:r>
              <a:rPr lang="en-US" i="1"/>
              <a:t>PVA is used to make artificial sponges, hoses, printing inks, and lubricating solutions for contact lenses.  It is also found in glue! We have used the sodium tetraborate for other slimes.  </a:t>
            </a:r>
          </a:p>
          <a:p>
            <a:pPr algn="just">
              <a:spcBef>
                <a:spcPct val="50000"/>
              </a:spcBef>
            </a:pPr>
            <a:r>
              <a:rPr lang="en-US" i="1"/>
              <a:t>Mix up a batch of Super Slime and see what happens!</a:t>
            </a:r>
          </a:p>
        </p:txBody>
      </p:sp>
      <p:grpSp>
        <p:nvGrpSpPr>
          <p:cNvPr id="26628" name="Group 7"/>
          <p:cNvGrpSpPr>
            <a:grpSpLocks/>
          </p:cNvGrpSpPr>
          <p:nvPr/>
        </p:nvGrpSpPr>
        <p:grpSpPr bwMode="auto">
          <a:xfrm>
            <a:off x="5943600" y="4495800"/>
            <a:ext cx="3657600" cy="1371600"/>
            <a:chOff x="3888" y="3312"/>
            <a:chExt cx="2304" cy="864"/>
          </a:xfrm>
        </p:grpSpPr>
        <p:sp>
          <p:nvSpPr>
            <p:cNvPr id="26630" name="Text Box 8"/>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r>
                <a:rPr lang="en-US" b="1"/>
                <a:t>Don’t forget your goggles!</a:t>
              </a:r>
              <a:endParaRPr lang="en-US"/>
            </a:p>
          </p:txBody>
        </p:sp>
        <p:pic>
          <p:nvPicPr>
            <p:cNvPr id="26631" name="Picture 9"/>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26629" name="Text Box 10"/>
          <p:cNvSpPr txBox="1">
            <a:spLocks noChangeArrowheads="1"/>
          </p:cNvSpPr>
          <p:nvPr/>
        </p:nvSpPr>
        <p:spPr bwMode="auto">
          <a:xfrm>
            <a:off x="609600" y="5029200"/>
            <a:ext cx="4648200" cy="457200"/>
          </a:xfrm>
          <a:prstGeom prst="rect">
            <a:avLst/>
          </a:prstGeom>
          <a:solidFill>
            <a:srgbClr val="FFFF00"/>
          </a:solidFill>
          <a:ln w="9525">
            <a:noFill/>
            <a:miter lim="800000"/>
            <a:headEnd/>
            <a:tailEnd/>
          </a:ln>
        </p:spPr>
        <p:txBody>
          <a:bodyPr>
            <a:spAutoFit/>
          </a:bodyPr>
          <a:lstStyle/>
          <a:p>
            <a:pPr algn="ctr">
              <a:spcBef>
                <a:spcPct val="50000"/>
              </a:spcBef>
            </a:pPr>
            <a:r>
              <a:rPr lang="en-US" b="1" i="1"/>
              <a:t>Each person can make a batch!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1012825"/>
            <a:ext cx="7391400" cy="4755148"/>
          </a:xfrm>
          <a:prstGeom prst="rect">
            <a:avLst/>
          </a:prstGeom>
          <a:noFill/>
          <a:ln w="9525">
            <a:noFill/>
            <a:miter lim="800000"/>
            <a:headEnd/>
            <a:tailEnd/>
          </a:ln>
        </p:spPr>
        <p:txBody>
          <a:bodyPr>
            <a:spAutoFit/>
          </a:bodyPr>
          <a:lstStyle/>
          <a:p>
            <a:pPr>
              <a:spcBef>
                <a:spcPct val="50000"/>
              </a:spcBef>
            </a:pPr>
            <a:r>
              <a:rPr lang="en-US" b="1" dirty="0"/>
              <a:t>From the side counter:</a:t>
            </a:r>
            <a:br>
              <a:rPr lang="en-US" b="1" dirty="0"/>
            </a:br>
            <a:r>
              <a:rPr lang="en-US" sz="900" dirty="0"/>
              <a:t/>
            </a:r>
            <a:br>
              <a:rPr lang="en-US" sz="900" dirty="0"/>
            </a:br>
            <a:r>
              <a:rPr lang="en-US" sz="900" dirty="0"/>
              <a:t> </a:t>
            </a:r>
            <a:r>
              <a:rPr lang="en-US" dirty="0"/>
              <a:t>1 small </a:t>
            </a:r>
            <a:r>
              <a:rPr lang="en-US" b="1" dirty="0">
                <a:solidFill>
                  <a:srgbClr val="FF0000"/>
                </a:solidFill>
              </a:rPr>
              <a:t>RED</a:t>
            </a:r>
            <a:r>
              <a:rPr lang="en-US" dirty="0"/>
              <a:t> graduated cylinder</a:t>
            </a:r>
            <a:br>
              <a:rPr lang="en-US" dirty="0"/>
            </a:br>
            <a:r>
              <a:rPr lang="en-US" dirty="0"/>
              <a:t>1 small </a:t>
            </a:r>
            <a:r>
              <a:rPr lang="en-US" b="1" dirty="0">
                <a:solidFill>
                  <a:srgbClr val="FF0000"/>
                </a:solidFill>
              </a:rPr>
              <a:t>RED</a:t>
            </a:r>
            <a:r>
              <a:rPr lang="en-US" dirty="0"/>
              <a:t> dot beaker of BORAX solution</a:t>
            </a:r>
            <a:br>
              <a:rPr lang="en-US" dirty="0"/>
            </a:br>
            <a:r>
              <a:rPr lang="en-US" dirty="0"/>
              <a:t>1 eyedropper with </a:t>
            </a:r>
            <a:r>
              <a:rPr lang="en-US" b="1" dirty="0">
                <a:solidFill>
                  <a:srgbClr val="FF0000"/>
                </a:solidFill>
              </a:rPr>
              <a:t>RED</a:t>
            </a:r>
            <a:r>
              <a:rPr lang="en-US" dirty="0"/>
              <a:t> band </a:t>
            </a:r>
            <a:br>
              <a:rPr lang="en-US" dirty="0"/>
            </a:br>
            <a:r>
              <a:rPr lang="en-US" sz="900" dirty="0"/>
              <a:t/>
            </a:r>
            <a:br>
              <a:rPr lang="en-US" sz="900" dirty="0"/>
            </a:br>
            <a:r>
              <a:rPr lang="en-US" dirty="0"/>
              <a:t>1 small graduated cylinder with a </a:t>
            </a:r>
            <a:r>
              <a:rPr lang="en-US" b="1" dirty="0">
                <a:solidFill>
                  <a:schemeClr val="accent2"/>
                </a:solidFill>
              </a:rPr>
              <a:t>PVA</a:t>
            </a:r>
            <a:r>
              <a:rPr lang="en-US" dirty="0"/>
              <a:t> label</a:t>
            </a:r>
            <a:br>
              <a:rPr lang="en-US" dirty="0"/>
            </a:br>
            <a:r>
              <a:rPr lang="en-US" dirty="0"/>
              <a:t>1 small </a:t>
            </a:r>
            <a:r>
              <a:rPr lang="en-US" b="1" dirty="0">
                <a:solidFill>
                  <a:schemeClr val="accent2"/>
                </a:solidFill>
              </a:rPr>
              <a:t>BLUE</a:t>
            </a:r>
            <a:r>
              <a:rPr lang="en-US" dirty="0"/>
              <a:t> dot beaker of colored PVA solution</a:t>
            </a:r>
            <a:br>
              <a:rPr lang="en-US" dirty="0"/>
            </a:br>
            <a:endParaRPr lang="en-US" sz="900" dirty="0"/>
          </a:p>
          <a:p>
            <a:pPr>
              <a:spcBef>
                <a:spcPct val="50000"/>
              </a:spcBef>
            </a:pPr>
            <a:r>
              <a:rPr lang="en-US" b="1" dirty="0"/>
              <a:t>From your table box:</a:t>
            </a:r>
          </a:p>
          <a:p>
            <a:r>
              <a:rPr lang="en-US" dirty="0" smtClean="0"/>
              <a:t>2 wooden stir sticks</a:t>
            </a:r>
            <a:r>
              <a:rPr lang="en-US" b="1" dirty="0" smtClean="0"/>
              <a:t> </a:t>
            </a:r>
            <a:br>
              <a:rPr lang="en-US" b="1" dirty="0" smtClean="0"/>
            </a:br>
            <a:r>
              <a:rPr lang="en-US" dirty="0" smtClean="0"/>
              <a:t>2 small bags </a:t>
            </a:r>
          </a:p>
          <a:p>
            <a:r>
              <a:rPr lang="en-US" dirty="0" smtClean="0"/>
              <a:t>2 </a:t>
            </a:r>
            <a:r>
              <a:rPr lang="en-US" dirty="0"/>
              <a:t>small cups (or reuse an old one if you can)</a:t>
            </a:r>
            <a:br>
              <a:rPr lang="en-US" dirty="0"/>
            </a:br>
            <a:r>
              <a:rPr lang="en-US" dirty="0"/>
              <a:t>1 black marker</a:t>
            </a:r>
          </a:p>
        </p:txBody>
      </p:sp>
      <p:grpSp>
        <p:nvGrpSpPr>
          <p:cNvPr id="27651" name="Group 3"/>
          <p:cNvGrpSpPr>
            <a:grpSpLocks/>
          </p:cNvGrpSpPr>
          <p:nvPr/>
        </p:nvGrpSpPr>
        <p:grpSpPr bwMode="auto">
          <a:xfrm>
            <a:off x="5943600" y="4572000"/>
            <a:ext cx="3657600" cy="1371600"/>
            <a:chOff x="3888" y="3312"/>
            <a:chExt cx="2304" cy="864"/>
          </a:xfrm>
        </p:grpSpPr>
        <p:sp>
          <p:nvSpPr>
            <p:cNvPr id="27655" name="Text Box 4"/>
            <p:cNvSpPr txBox="1">
              <a:spLocks noChangeArrowheads="1"/>
            </p:cNvSpPr>
            <p:nvPr/>
          </p:nvSpPr>
          <p:spPr bwMode="auto">
            <a:xfrm>
              <a:off x="3888" y="3888"/>
              <a:ext cx="2304" cy="288"/>
            </a:xfrm>
            <a:prstGeom prst="rect">
              <a:avLst/>
            </a:prstGeom>
            <a:noFill/>
            <a:ln w="9525">
              <a:noFill/>
              <a:miter lim="800000"/>
              <a:headEnd/>
              <a:tailEnd/>
            </a:ln>
          </p:spPr>
          <p:txBody>
            <a:bodyPr>
              <a:spAutoFit/>
            </a:bodyPr>
            <a:lstStyle/>
            <a:p>
              <a:pPr>
                <a:spcBef>
                  <a:spcPct val="50000"/>
                </a:spcBef>
              </a:pPr>
              <a:r>
                <a:rPr lang="en-US" b="1"/>
                <a:t>Don’t forget your goggles!</a:t>
              </a:r>
            </a:p>
          </p:txBody>
        </p:sp>
        <p:pic>
          <p:nvPicPr>
            <p:cNvPr id="27656" name="Picture 5"/>
            <p:cNvPicPr>
              <a:picLocks noChangeAspect="1" noChangeArrowheads="1"/>
            </p:cNvPicPr>
            <p:nvPr/>
          </p:nvPicPr>
          <p:blipFill>
            <a:blip r:embed="rId3" cstate="print"/>
            <a:srcRect/>
            <a:stretch>
              <a:fillRect/>
            </a:stretch>
          </p:blipFill>
          <p:spPr bwMode="auto">
            <a:xfrm>
              <a:off x="4512" y="3312"/>
              <a:ext cx="900" cy="600"/>
            </a:xfrm>
            <a:prstGeom prst="rect">
              <a:avLst/>
            </a:prstGeom>
            <a:noFill/>
            <a:ln w="9525">
              <a:noFill/>
              <a:miter lim="800000"/>
              <a:headEnd/>
              <a:tailEnd/>
            </a:ln>
          </p:spPr>
        </p:pic>
      </p:grpSp>
      <p:sp>
        <p:nvSpPr>
          <p:cNvPr id="27652" name="Text Box 6"/>
          <p:cNvSpPr txBox="1">
            <a:spLocks noChangeArrowheads="1"/>
          </p:cNvSpPr>
          <p:nvPr/>
        </p:nvSpPr>
        <p:spPr bwMode="auto">
          <a:xfrm>
            <a:off x="6324600" y="1371600"/>
            <a:ext cx="3276600" cy="822325"/>
          </a:xfrm>
          <a:prstGeom prst="rect">
            <a:avLst/>
          </a:prstGeom>
          <a:solidFill>
            <a:srgbClr val="FFFF00"/>
          </a:solidFill>
          <a:ln w="9525">
            <a:noFill/>
            <a:miter lim="800000"/>
            <a:headEnd/>
            <a:tailEnd/>
          </a:ln>
        </p:spPr>
        <p:txBody>
          <a:bodyPr>
            <a:spAutoFit/>
          </a:bodyPr>
          <a:lstStyle/>
          <a:p>
            <a:pPr algn="ctr">
              <a:spcBef>
                <a:spcPct val="50000"/>
              </a:spcBef>
            </a:pPr>
            <a:r>
              <a:rPr lang="en-US" i="1"/>
              <a:t>Each person will make a batch of their own!</a:t>
            </a:r>
          </a:p>
        </p:txBody>
      </p:sp>
      <p:sp>
        <p:nvSpPr>
          <p:cNvPr id="27653" name="Text Box 7"/>
          <p:cNvSpPr txBox="1">
            <a:spLocks noChangeArrowheads="1"/>
          </p:cNvSpPr>
          <p:nvPr/>
        </p:nvSpPr>
        <p:spPr bwMode="auto">
          <a:xfrm>
            <a:off x="6019800" y="1295400"/>
            <a:ext cx="3886200" cy="1004888"/>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p:txBody>
      </p:sp>
      <p:sp>
        <p:nvSpPr>
          <p:cNvPr id="27654" name="Text Box 8"/>
          <p:cNvSpPr txBox="1">
            <a:spLocks noChangeArrowheads="1"/>
          </p:cNvSpPr>
          <p:nvPr/>
        </p:nvSpPr>
        <p:spPr bwMode="auto">
          <a:xfrm>
            <a:off x="304800" y="152400"/>
            <a:ext cx="9448800" cy="701675"/>
          </a:xfrm>
          <a:prstGeom prst="rect">
            <a:avLst/>
          </a:prstGeom>
          <a:noFill/>
          <a:ln w="9525">
            <a:noFill/>
            <a:miter lim="800000"/>
            <a:headEnd/>
            <a:tailEnd/>
          </a:ln>
        </p:spPr>
        <p:txBody>
          <a:bodyPr>
            <a:spAutoFit/>
          </a:bodyPr>
          <a:lstStyle/>
          <a:p>
            <a:pPr algn="ctr">
              <a:spcBef>
                <a:spcPct val="50000"/>
              </a:spcBef>
            </a:pPr>
            <a:r>
              <a:rPr lang="en-US" sz="4000" b="1" i="1"/>
              <a:t>Super Slime - Get your materials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06375" y="152400"/>
            <a:ext cx="9642475" cy="5170488"/>
          </a:xfrm>
          <a:prstGeom prst="rect">
            <a:avLst/>
          </a:prstGeom>
          <a:noFill/>
          <a:ln w="9525">
            <a:noFill/>
            <a:miter lim="800000"/>
            <a:headEnd/>
            <a:tailEnd/>
          </a:ln>
        </p:spPr>
        <p:txBody>
          <a:bodyPr>
            <a:spAutoFit/>
          </a:bodyPr>
          <a:lstStyle/>
          <a:p>
            <a:pPr algn="just"/>
            <a:r>
              <a:rPr lang="en-US" sz="2000"/>
              <a:t>1 – Use a clean graduated cylinder to measure out </a:t>
            </a:r>
            <a:r>
              <a:rPr lang="en-US" sz="2000" u="sng"/>
              <a:t>20 ml of the PVA solution</a:t>
            </a:r>
            <a:r>
              <a:rPr lang="en-US" sz="2000"/>
              <a:t> and pour into a clean plastic cup.  </a:t>
            </a:r>
          </a:p>
          <a:p>
            <a:pPr algn="just"/>
            <a:endParaRPr lang="en-US" sz="2000"/>
          </a:p>
          <a:p>
            <a:pPr algn="just"/>
            <a:r>
              <a:rPr lang="en-US" sz="2000"/>
              <a:t>2 - Use a clean graduated cylinder to measure out </a:t>
            </a:r>
            <a:r>
              <a:rPr lang="en-US" sz="2000" u="sng"/>
              <a:t>4 ml of Borax solution</a:t>
            </a:r>
            <a:r>
              <a:rPr lang="en-US" sz="2000"/>
              <a:t> and pour it into the cup.  Stir with a stick. </a:t>
            </a:r>
          </a:p>
          <a:p>
            <a:pPr algn="ctr"/>
            <a:r>
              <a:rPr lang="en-US" sz="2000" b="1"/>
              <a:t>Too sticky?</a:t>
            </a:r>
            <a:r>
              <a:rPr lang="en-US" sz="2000"/>
              <a:t>  Add borax (one drop at a time)</a:t>
            </a:r>
            <a:br>
              <a:rPr lang="en-US" sz="2000"/>
            </a:br>
            <a:r>
              <a:rPr lang="en-US" sz="2000" b="1"/>
              <a:t>Too crumbly?</a:t>
            </a:r>
            <a:r>
              <a:rPr lang="en-US" sz="2000"/>
              <a:t>  Add PVA (one drop at a time)</a:t>
            </a:r>
          </a:p>
          <a:p>
            <a:pPr algn="just"/>
            <a:endParaRPr lang="en-US" sz="1000"/>
          </a:p>
          <a:p>
            <a:pPr algn="just"/>
            <a:r>
              <a:rPr lang="en-US" sz="2000"/>
              <a:t>3 - Once the Super Slime is formed, remove from the cup and knead with your hands for several minutes to get it to the right slime consistency. </a:t>
            </a:r>
          </a:p>
          <a:p>
            <a:pPr algn="just"/>
            <a:endParaRPr lang="en-US" sz="2000"/>
          </a:p>
          <a:p>
            <a:pPr algn="just"/>
            <a:r>
              <a:rPr lang="en-US" sz="2000"/>
              <a:t>4 - Put your Super Slime into a small plastic bag.  Use a marker to label your bag of slime and place in the correct area.</a:t>
            </a:r>
          </a:p>
          <a:p>
            <a:pPr algn="just"/>
            <a:endParaRPr lang="en-US" sz="2000"/>
          </a:p>
          <a:p>
            <a:pPr algn="just"/>
            <a:r>
              <a:rPr lang="en-US" sz="2000"/>
              <a:t>5 - Use a dry paper towel to wipe out your cup and clean your hands. Save the cup if you want to make another batch of slime. Do not wash your cup or hands in the sink until you have wiped off all of the slime gunk!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1447800" y="2743200"/>
            <a:ext cx="7391400" cy="2503488"/>
          </a:xfrm>
          <a:prstGeom prst="rect">
            <a:avLst/>
          </a:prstGeom>
          <a:solidFill>
            <a:srgbClr val="99FF33"/>
          </a:solidFill>
          <a:ln w="38100">
            <a:solidFill>
              <a:schemeClr val="tx1"/>
            </a:solidFill>
            <a:miter lim="800000"/>
            <a:headEnd/>
            <a:tailEnd/>
          </a:ln>
        </p:spPr>
        <p:txBody>
          <a:bodyPr>
            <a:spAutoFit/>
          </a:bodyPr>
          <a:lstStyle/>
          <a:p>
            <a:r>
              <a:rPr lang="en-US" b="1"/>
              <a:t>End of Class? Time to clean up!</a:t>
            </a:r>
          </a:p>
          <a:p>
            <a:r>
              <a:rPr lang="en-US"/>
              <a:t>1 – Clean all equipment.</a:t>
            </a:r>
          </a:p>
          <a:p>
            <a:endParaRPr lang="en-US" sz="1200"/>
          </a:p>
          <a:p>
            <a:r>
              <a:rPr lang="en-US"/>
              <a:t>2 – Clean up your table and wash your hands.</a:t>
            </a:r>
          </a:p>
          <a:p>
            <a:endParaRPr lang="en-US" sz="1200"/>
          </a:p>
          <a:p>
            <a:r>
              <a:rPr lang="en-US"/>
              <a:t>3 – Restock your supplies basket.</a:t>
            </a:r>
          </a:p>
          <a:p>
            <a:endParaRPr lang="en-US" sz="1200"/>
          </a:p>
          <a:p>
            <a:r>
              <a:rPr lang="en-US"/>
              <a:t>4 – Put goggles back in the plastic sleeve and put away.</a:t>
            </a:r>
          </a:p>
        </p:txBody>
      </p:sp>
      <p:sp>
        <p:nvSpPr>
          <p:cNvPr id="29699" name="Text Box 4"/>
          <p:cNvSpPr txBox="1">
            <a:spLocks noChangeArrowheads="1"/>
          </p:cNvSpPr>
          <p:nvPr/>
        </p:nvSpPr>
        <p:spPr bwMode="auto">
          <a:xfrm>
            <a:off x="228600" y="304800"/>
            <a:ext cx="6096000" cy="1187450"/>
          </a:xfrm>
          <a:prstGeom prst="rect">
            <a:avLst/>
          </a:prstGeom>
          <a:noFill/>
          <a:ln w="38100">
            <a:noFill/>
            <a:miter lim="800000"/>
            <a:headEnd/>
            <a:tailEnd/>
          </a:ln>
        </p:spPr>
        <p:txBody>
          <a:bodyPr>
            <a:spAutoFit/>
          </a:bodyPr>
          <a:lstStyle/>
          <a:p>
            <a:r>
              <a:rPr lang="en-US" b="1"/>
              <a:t>Have extra time?  </a:t>
            </a:r>
          </a:p>
          <a:p>
            <a:pPr algn="just"/>
            <a:r>
              <a:rPr lang="en-US" b="1"/>
              <a:t>Finish any slime tests that you have not completed or work on your puzzle page.</a:t>
            </a:r>
          </a:p>
        </p:txBody>
      </p:sp>
      <p:sp>
        <p:nvSpPr>
          <p:cNvPr id="29700" name="WordArt 5">
            <a:hlinkClick r:id="rId3" action="ppaction://hlinksldjump"/>
          </p:cNvPr>
          <p:cNvSpPr>
            <a:spLocks noChangeArrowheads="1" noChangeShapeType="1" noTextEdit="1"/>
          </p:cNvSpPr>
          <p:nvPr/>
        </p:nvSpPr>
        <p:spPr bwMode="auto">
          <a:xfrm>
            <a:off x="3048000" y="56388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
        <p:nvSpPr>
          <p:cNvPr id="29701" name="WordArt 6">
            <a:hlinkClick r:id="rId4" action="ppaction://hlinksldjump"/>
          </p:cNvPr>
          <p:cNvSpPr>
            <a:spLocks noChangeArrowheads="1" noChangeShapeType="1" noTextEdit="1"/>
          </p:cNvSpPr>
          <p:nvPr/>
        </p:nvSpPr>
        <p:spPr bwMode="auto">
          <a:xfrm>
            <a:off x="7467600" y="838200"/>
            <a:ext cx="1714500"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Slime Tests</a:t>
            </a:r>
          </a:p>
        </p:txBody>
      </p:sp>
      <p:sp>
        <p:nvSpPr>
          <p:cNvPr id="29702" name="Text Box 7"/>
          <p:cNvSpPr txBox="1">
            <a:spLocks noChangeArrowheads="1"/>
          </p:cNvSpPr>
          <p:nvPr/>
        </p:nvSpPr>
        <p:spPr bwMode="auto">
          <a:xfrm>
            <a:off x="7067550" y="457200"/>
            <a:ext cx="2514600" cy="366713"/>
          </a:xfrm>
          <a:prstGeom prst="rect">
            <a:avLst/>
          </a:prstGeom>
          <a:noFill/>
          <a:ln w="9525">
            <a:noFill/>
            <a:miter lim="800000"/>
            <a:headEnd/>
            <a:tailEnd/>
          </a:ln>
        </p:spPr>
        <p:txBody>
          <a:bodyPr>
            <a:spAutoFit/>
          </a:bodyPr>
          <a:lstStyle/>
          <a:p>
            <a:pPr algn="ctr">
              <a:spcBef>
                <a:spcPct val="50000"/>
              </a:spcBef>
            </a:pPr>
            <a:r>
              <a:rPr lang="en-US" sz="1800"/>
              <a:t>Don’t forget to do your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28600" y="381000"/>
            <a:ext cx="9601200" cy="4838700"/>
          </a:xfrm>
          <a:prstGeom prst="rect">
            <a:avLst/>
          </a:prstGeom>
          <a:noFill/>
          <a:ln w="38100">
            <a:noFill/>
            <a:miter lim="800000"/>
            <a:headEnd/>
            <a:tailEnd/>
          </a:ln>
        </p:spPr>
        <p:txBody>
          <a:bodyPr>
            <a:spAutoFit/>
          </a:bodyPr>
          <a:lstStyle/>
          <a:p>
            <a:pPr algn="just"/>
            <a:r>
              <a:rPr lang="en-US" b="1" dirty="0"/>
              <a:t>Done making slime?</a:t>
            </a:r>
          </a:p>
          <a:p>
            <a:pPr algn="just"/>
            <a:endParaRPr lang="en-US" b="1" dirty="0"/>
          </a:p>
          <a:p>
            <a:pPr algn="just"/>
            <a:r>
              <a:rPr lang="en-US" b="1" dirty="0"/>
              <a:t>The Playing with Polymers packet is due on ______________________.</a:t>
            </a:r>
          </a:p>
          <a:p>
            <a:pPr algn="just"/>
            <a:endParaRPr lang="en-US" b="1" dirty="0"/>
          </a:p>
          <a:p>
            <a:pPr algn="ctr"/>
            <a:r>
              <a:rPr lang="en-US" b="1" dirty="0"/>
              <a:t>You need to:</a:t>
            </a:r>
            <a:br>
              <a:rPr lang="en-US" b="1" dirty="0"/>
            </a:br>
            <a:r>
              <a:rPr lang="en-US" b="1" dirty="0"/>
              <a:t>1 – Complete all of the note page, </a:t>
            </a:r>
            <a:br>
              <a:rPr lang="en-US" b="1" dirty="0"/>
            </a:br>
            <a:r>
              <a:rPr lang="en-US" b="1" dirty="0"/>
              <a:t>2 – Finish the puzzles, and </a:t>
            </a:r>
            <a:br>
              <a:rPr lang="en-US" b="1" dirty="0"/>
            </a:br>
            <a:r>
              <a:rPr lang="en-US" b="1" dirty="0"/>
              <a:t>3 – Fill in all the sections on your data chart.</a:t>
            </a:r>
          </a:p>
          <a:p>
            <a:pPr algn="just"/>
            <a:endParaRPr lang="en-US" b="1" dirty="0"/>
          </a:p>
          <a:p>
            <a:pPr algn="just"/>
            <a:r>
              <a:rPr lang="en-US" b="1" dirty="0"/>
              <a:t>After you have completed all your work </a:t>
            </a:r>
            <a:r>
              <a:rPr lang="en-US" b="1" u="sng" dirty="0"/>
              <a:t>AND</a:t>
            </a:r>
            <a:r>
              <a:rPr lang="en-US" b="1" dirty="0"/>
              <a:t> had it checked by the teacher, you may make 1 more batch of slime! </a:t>
            </a:r>
          </a:p>
          <a:p>
            <a:pPr algn="just"/>
            <a:endParaRPr lang="en-US" b="1" dirty="0"/>
          </a:p>
          <a:p>
            <a:pPr algn="just"/>
            <a:r>
              <a:rPr lang="en-US" b="1" dirty="0"/>
              <a:t>Be sure to clean up after yourself!</a:t>
            </a:r>
          </a:p>
        </p:txBody>
      </p:sp>
      <p:sp>
        <p:nvSpPr>
          <p:cNvPr id="30723" name="WordArt 4">
            <a:hlinkClick r:id="rId3" action="ppaction://hlinksldjump"/>
          </p:cNvPr>
          <p:cNvSpPr>
            <a:spLocks noChangeArrowheads="1" noChangeShapeType="1" noTextEdit="1"/>
          </p:cNvSpPr>
          <p:nvPr/>
        </p:nvSpPr>
        <p:spPr bwMode="auto">
          <a:xfrm>
            <a:off x="3048000" y="5638800"/>
            <a:ext cx="4067175" cy="523875"/>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99FF33"/>
                </a:solidFill>
                <a:latin typeface="Cooper Black"/>
              </a:rPr>
              <a:t>Table of Contents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3"/>
          <p:cNvSpPr txBox="1">
            <a:spLocks noChangeArrowheads="1"/>
          </p:cNvSpPr>
          <p:nvPr/>
        </p:nvSpPr>
        <p:spPr bwMode="auto">
          <a:xfrm>
            <a:off x="152400" y="228600"/>
            <a:ext cx="9712325" cy="830997"/>
          </a:xfrm>
          <a:prstGeom prst="rect">
            <a:avLst/>
          </a:prstGeom>
          <a:noFill/>
          <a:ln w="9525">
            <a:noFill/>
            <a:miter lim="800000"/>
            <a:headEnd/>
            <a:tailEnd/>
          </a:ln>
        </p:spPr>
        <p:txBody>
          <a:bodyPr>
            <a:spAutoFit/>
          </a:bodyPr>
          <a:lstStyle/>
          <a:p>
            <a:pPr algn="just"/>
            <a:r>
              <a:rPr lang="en-US" sz="2000" b="1" dirty="0" smtClean="0"/>
              <a:t>1. What is polymerization?</a:t>
            </a:r>
          </a:p>
          <a:p>
            <a:pPr algn="just"/>
            <a:endParaRPr lang="en-US" sz="800" b="1" dirty="0" smtClean="0"/>
          </a:p>
          <a:p>
            <a:pPr algn="just"/>
            <a:r>
              <a:rPr lang="en-US" sz="2000" dirty="0" smtClean="0"/>
              <a:t>Polymerization is the process of chemically bonding </a:t>
            </a:r>
            <a:r>
              <a:rPr lang="en-US" sz="2000" b="1" dirty="0" smtClean="0"/>
              <a:t>monomers</a:t>
            </a:r>
            <a:r>
              <a:rPr lang="en-US" sz="2000" dirty="0" smtClean="0"/>
              <a:t> to form </a:t>
            </a:r>
            <a:r>
              <a:rPr lang="en-US" sz="2000" b="1" dirty="0" smtClean="0"/>
              <a:t>polymers</a:t>
            </a:r>
            <a:r>
              <a:rPr lang="en-US" sz="2000" dirty="0" smtClean="0"/>
              <a:t>. </a:t>
            </a:r>
          </a:p>
        </p:txBody>
      </p:sp>
      <p:grpSp>
        <p:nvGrpSpPr>
          <p:cNvPr id="42" name="Group 41"/>
          <p:cNvGrpSpPr/>
          <p:nvPr/>
        </p:nvGrpSpPr>
        <p:grpSpPr>
          <a:xfrm>
            <a:off x="228600" y="1431925"/>
            <a:ext cx="2819400" cy="1158875"/>
            <a:chOff x="304800" y="898525"/>
            <a:chExt cx="2819400" cy="1158875"/>
          </a:xfrm>
        </p:grpSpPr>
        <p:sp>
          <p:nvSpPr>
            <p:cNvPr id="29" name="Text Box 25"/>
            <p:cNvSpPr txBox="1">
              <a:spLocks noChangeArrowheads="1"/>
            </p:cNvSpPr>
            <p:nvPr/>
          </p:nvSpPr>
          <p:spPr bwMode="auto">
            <a:xfrm>
              <a:off x="1028700" y="1660525"/>
              <a:ext cx="1371600" cy="396875"/>
            </a:xfrm>
            <a:prstGeom prst="rect">
              <a:avLst/>
            </a:prstGeom>
            <a:noFill/>
            <a:ln w="9525">
              <a:noFill/>
              <a:miter lim="800000"/>
              <a:headEnd/>
              <a:tailEnd/>
            </a:ln>
          </p:spPr>
          <p:txBody>
            <a:bodyPr>
              <a:spAutoFit/>
            </a:bodyPr>
            <a:lstStyle/>
            <a:p>
              <a:pPr>
                <a:spcBef>
                  <a:spcPct val="50000"/>
                </a:spcBef>
              </a:pPr>
              <a:r>
                <a:rPr lang="en-US" sz="2000" dirty="0"/>
                <a:t>Monomers</a:t>
              </a:r>
            </a:p>
          </p:txBody>
        </p:sp>
        <p:grpSp>
          <p:nvGrpSpPr>
            <p:cNvPr id="41" name="Group 40"/>
            <p:cNvGrpSpPr/>
            <p:nvPr/>
          </p:nvGrpSpPr>
          <p:grpSpPr>
            <a:xfrm>
              <a:off x="304800" y="898525"/>
              <a:ext cx="2819400" cy="685800"/>
              <a:chOff x="304800" y="898525"/>
              <a:chExt cx="2819400" cy="685800"/>
            </a:xfrm>
          </p:grpSpPr>
          <p:sp>
            <p:nvSpPr>
              <p:cNvPr id="27" name="Oval 5"/>
              <p:cNvSpPr>
                <a:spLocks noChangeArrowheads="1"/>
              </p:cNvSpPr>
              <p:nvPr/>
            </p:nvSpPr>
            <p:spPr bwMode="auto">
              <a:xfrm>
                <a:off x="304800" y="898525"/>
                <a:ext cx="696913" cy="685800"/>
              </a:xfrm>
              <a:prstGeom prst="ellipse">
                <a:avLst/>
              </a:prstGeom>
              <a:noFill/>
              <a:ln w="28575">
                <a:solidFill>
                  <a:schemeClr val="tx1"/>
                </a:solidFill>
                <a:round/>
                <a:headEnd/>
                <a:tailEnd/>
              </a:ln>
            </p:spPr>
            <p:txBody>
              <a:bodyPr wrap="none" anchor="ctr"/>
              <a:lstStyle/>
              <a:p>
                <a:endParaRPr lang="en-US"/>
              </a:p>
            </p:txBody>
          </p:sp>
          <p:sp>
            <p:nvSpPr>
              <p:cNvPr id="28" name="Oval 24"/>
              <p:cNvSpPr>
                <a:spLocks noChangeArrowheads="1"/>
              </p:cNvSpPr>
              <p:nvPr/>
            </p:nvSpPr>
            <p:spPr bwMode="auto">
              <a:xfrm>
                <a:off x="1366043" y="898525"/>
                <a:ext cx="696913" cy="685800"/>
              </a:xfrm>
              <a:prstGeom prst="ellipse">
                <a:avLst/>
              </a:prstGeom>
              <a:noFill/>
              <a:ln w="28575">
                <a:solidFill>
                  <a:schemeClr val="tx1"/>
                </a:solidFill>
                <a:round/>
                <a:headEnd/>
                <a:tailEnd/>
              </a:ln>
            </p:spPr>
            <p:txBody>
              <a:bodyPr wrap="none" anchor="ctr"/>
              <a:lstStyle/>
              <a:p>
                <a:endParaRPr lang="en-US"/>
              </a:p>
            </p:txBody>
          </p:sp>
          <p:sp>
            <p:nvSpPr>
              <p:cNvPr id="30" name="Oval 27"/>
              <p:cNvSpPr>
                <a:spLocks noChangeArrowheads="1"/>
              </p:cNvSpPr>
              <p:nvPr/>
            </p:nvSpPr>
            <p:spPr bwMode="auto">
              <a:xfrm>
                <a:off x="2427287" y="898525"/>
                <a:ext cx="696913" cy="685800"/>
              </a:xfrm>
              <a:prstGeom prst="ellipse">
                <a:avLst/>
              </a:prstGeom>
              <a:noFill/>
              <a:ln w="28575">
                <a:solidFill>
                  <a:schemeClr val="tx1"/>
                </a:solidFill>
                <a:round/>
                <a:headEnd/>
                <a:tailEnd/>
              </a:ln>
            </p:spPr>
            <p:txBody>
              <a:bodyPr wrap="none" anchor="ctr"/>
              <a:lstStyle/>
              <a:p>
                <a:endParaRPr lang="en-US"/>
              </a:p>
            </p:txBody>
          </p:sp>
          <p:grpSp>
            <p:nvGrpSpPr>
              <p:cNvPr id="37" name="Group 36"/>
              <p:cNvGrpSpPr/>
              <p:nvPr/>
            </p:nvGrpSpPr>
            <p:grpSpPr>
              <a:xfrm>
                <a:off x="1069578" y="1127125"/>
                <a:ext cx="228600" cy="228600"/>
                <a:chOff x="3072404" y="6020594"/>
                <a:chExt cx="304006" cy="304006"/>
              </a:xfrm>
            </p:grpSpPr>
            <p:cxnSp>
              <p:nvCxnSpPr>
                <p:cNvPr id="32" name="Straight Connector 31"/>
                <p:cNvCxnSpPr/>
                <p:nvPr/>
              </p:nvCxnSpPr>
              <p:spPr>
                <a:xfrm rot="5400000">
                  <a:off x="3072404" y="61722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72404" y="61722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2130821" y="1127125"/>
                <a:ext cx="228600" cy="228600"/>
                <a:chOff x="3072404" y="6020594"/>
                <a:chExt cx="304006" cy="304006"/>
              </a:xfrm>
            </p:grpSpPr>
            <p:cxnSp>
              <p:nvCxnSpPr>
                <p:cNvPr id="39" name="Straight Connector 38"/>
                <p:cNvCxnSpPr/>
                <p:nvPr/>
              </p:nvCxnSpPr>
              <p:spPr>
                <a:xfrm rot="5400000">
                  <a:off x="3072404" y="61722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72404" y="61722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5" name="Group 44"/>
          <p:cNvGrpSpPr/>
          <p:nvPr/>
        </p:nvGrpSpPr>
        <p:grpSpPr>
          <a:xfrm>
            <a:off x="3200400" y="1431925"/>
            <a:ext cx="6629400" cy="1235075"/>
            <a:chOff x="3200400" y="898525"/>
            <a:chExt cx="6629400" cy="1235075"/>
          </a:xfrm>
        </p:grpSpPr>
        <p:grpSp>
          <p:nvGrpSpPr>
            <p:cNvPr id="12" name="Group 7"/>
            <p:cNvGrpSpPr>
              <a:grpSpLocks/>
            </p:cNvGrpSpPr>
            <p:nvPr/>
          </p:nvGrpSpPr>
          <p:grpSpPr bwMode="auto">
            <a:xfrm>
              <a:off x="3905250" y="898525"/>
              <a:ext cx="5924550" cy="1235075"/>
              <a:chOff x="2016" y="1008"/>
              <a:chExt cx="4032" cy="778"/>
            </a:xfrm>
          </p:grpSpPr>
          <p:grpSp>
            <p:nvGrpSpPr>
              <p:cNvPr id="13" name="Group 8"/>
              <p:cNvGrpSpPr>
                <a:grpSpLocks/>
              </p:cNvGrpSpPr>
              <p:nvPr/>
            </p:nvGrpSpPr>
            <p:grpSpPr bwMode="auto">
              <a:xfrm>
                <a:off x="2016" y="1008"/>
                <a:ext cx="4032" cy="432"/>
                <a:chOff x="2208" y="1056"/>
                <a:chExt cx="4032" cy="432"/>
              </a:xfrm>
            </p:grpSpPr>
            <p:sp>
              <p:nvSpPr>
                <p:cNvPr id="15" name="Oval 9"/>
                <p:cNvSpPr>
                  <a:spLocks noChangeArrowheads="1"/>
                </p:cNvSpPr>
                <p:nvPr/>
              </p:nvSpPr>
              <p:spPr bwMode="auto">
                <a:xfrm>
                  <a:off x="2208" y="1056"/>
                  <a:ext cx="432" cy="432"/>
                </a:xfrm>
                <a:prstGeom prst="ellipse">
                  <a:avLst/>
                </a:prstGeom>
                <a:noFill/>
                <a:ln w="28575">
                  <a:solidFill>
                    <a:schemeClr val="tx1"/>
                  </a:solidFill>
                  <a:round/>
                  <a:headEnd/>
                  <a:tailEnd/>
                </a:ln>
              </p:spPr>
              <p:txBody>
                <a:bodyPr wrap="none" anchor="ctr"/>
                <a:lstStyle/>
                <a:p>
                  <a:endParaRPr lang="en-US"/>
                </a:p>
              </p:txBody>
            </p:sp>
            <p:sp>
              <p:nvSpPr>
                <p:cNvPr id="16" name="Oval 10"/>
                <p:cNvSpPr>
                  <a:spLocks noChangeArrowheads="1"/>
                </p:cNvSpPr>
                <p:nvPr/>
              </p:nvSpPr>
              <p:spPr bwMode="auto">
                <a:xfrm>
                  <a:off x="2568" y="1056"/>
                  <a:ext cx="432" cy="432"/>
                </a:xfrm>
                <a:prstGeom prst="ellipse">
                  <a:avLst/>
                </a:prstGeom>
                <a:noFill/>
                <a:ln w="28575">
                  <a:solidFill>
                    <a:schemeClr val="tx1"/>
                  </a:solidFill>
                  <a:round/>
                  <a:headEnd/>
                  <a:tailEnd/>
                </a:ln>
              </p:spPr>
              <p:txBody>
                <a:bodyPr wrap="none" anchor="ctr"/>
                <a:lstStyle/>
                <a:p>
                  <a:endParaRPr lang="en-US"/>
                </a:p>
              </p:txBody>
            </p:sp>
            <p:sp>
              <p:nvSpPr>
                <p:cNvPr id="17" name="Oval 11"/>
                <p:cNvSpPr>
                  <a:spLocks noChangeArrowheads="1"/>
                </p:cNvSpPr>
                <p:nvPr/>
              </p:nvSpPr>
              <p:spPr bwMode="auto">
                <a:xfrm>
                  <a:off x="4008" y="1056"/>
                  <a:ext cx="432" cy="432"/>
                </a:xfrm>
                <a:prstGeom prst="ellipse">
                  <a:avLst/>
                </a:prstGeom>
                <a:noFill/>
                <a:ln w="28575">
                  <a:solidFill>
                    <a:schemeClr val="tx1"/>
                  </a:solidFill>
                  <a:round/>
                  <a:headEnd/>
                  <a:tailEnd/>
                </a:ln>
              </p:spPr>
              <p:txBody>
                <a:bodyPr wrap="none" anchor="ctr"/>
                <a:lstStyle/>
                <a:p>
                  <a:endParaRPr lang="en-US"/>
                </a:p>
              </p:txBody>
            </p:sp>
            <p:sp>
              <p:nvSpPr>
                <p:cNvPr id="18" name="Oval 12"/>
                <p:cNvSpPr>
                  <a:spLocks noChangeArrowheads="1"/>
                </p:cNvSpPr>
                <p:nvPr/>
              </p:nvSpPr>
              <p:spPr bwMode="auto">
                <a:xfrm>
                  <a:off x="2928" y="1056"/>
                  <a:ext cx="432" cy="432"/>
                </a:xfrm>
                <a:prstGeom prst="ellipse">
                  <a:avLst/>
                </a:prstGeom>
                <a:noFill/>
                <a:ln w="28575">
                  <a:solidFill>
                    <a:schemeClr val="tx1"/>
                  </a:solidFill>
                  <a:round/>
                  <a:headEnd/>
                  <a:tailEnd/>
                </a:ln>
              </p:spPr>
              <p:txBody>
                <a:bodyPr wrap="none" anchor="ctr"/>
                <a:lstStyle/>
                <a:p>
                  <a:endParaRPr lang="en-US"/>
                </a:p>
              </p:txBody>
            </p:sp>
            <p:sp>
              <p:nvSpPr>
                <p:cNvPr id="19" name="Oval 13"/>
                <p:cNvSpPr>
                  <a:spLocks noChangeArrowheads="1"/>
                </p:cNvSpPr>
                <p:nvPr/>
              </p:nvSpPr>
              <p:spPr bwMode="auto">
                <a:xfrm>
                  <a:off x="3288" y="1056"/>
                  <a:ext cx="432" cy="432"/>
                </a:xfrm>
                <a:prstGeom prst="ellipse">
                  <a:avLst/>
                </a:prstGeom>
                <a:noFill/>
                <a:ln w="28575">
                  <a:solidFill>
                    <a:schemeClr val="tx1"/>
                  </a:solidFill>
                  <a:round/>
                  <a:headEnd/>
                  <a:tailEnd/>
                </a:ln>
              </p:spPr>
              <p:txBody>
                <a:bodyPr wrap="none" anchor="ctr"/>
                <a:lstStyle/>
                <a:p>
                  <a:endParaRPr lang="en-US"/>
                </a:p>
              </p:txBody>
            </p:sp>
            <p:sp>
              <p:nvSpPr>
                <p:cNvPr id="20" name="Oval 14"/>
                <p:cNvSpPr>
                  <a:spLocks noChangeArrowheads="1"/>
                </p:cNvSpPr>
                <p:nvPr/>
              </p:nvSpPr>
              <p:spPr bwMode="auto">
                <a:xfrm>
                  <a:off x="3648" y="1056"/>
                  <a:ext cx="432" cy="432"/>
                </a:xfrm>
                <a:prstGeom prst="ellipse">
                  <a:avLst/>
                </a:prstGeom>
                <a:noFill/>
                <a:ln w="28575">
                  <a:solidFill>
                    <a:schemeClr val="tx1"/>
                  </a:solidFill>
                  <a:round/>
                  <a:headEnd/>
                  <a:tailEnd/>
                </a:ln>
              </p:spPr>
              <p:txBody>
                <a:bodyPr wrap="none" anchor="ctr"/>
                <a:lstStyle/>
                <a:p>
                  <a:endParaRPr lang="en-US"/>
                </a:p>
              </p:txBody>
            </p:sp>
            <p:sp>
              <p:nvSpPr>
                <p:cNvPr id="21" name="Oval 15"/>
                <p:cNvSpPr>
                  <a:spLocks noChangeArrowheads="1"/>
                </p:cNvSpPr>
                <p:nvPr/>
              </p:nvSpPr>
              <p:spPr bwMode="auto">
                <a:xfrm>
                  <a:off x="4368" y="1056"/>
                  <a:ext cx="432" cy="432"/>
                </a:xfrm>
                <a:prstGeom prst="ellipse">
                  <a:avLst/>
                </a:prstGeom>
                <a:noFill/>
                <a:ln w="28575">
                  <a:solidFill>
                    <a:schemeClr val="tx1"/>
                  </a:solidFill>
                  <a:round/>
                  <a:headEnd/>
                  <a:tailEnd/>
                </a:ln>
              </p:spPr>
              <p:txBody>
                <a:bodyPr wrap="none" anchor="ctr"/>
                <a:lstStyle/>
                <a:p>
                  <a:endParaRPr lang="en-US"/>
                </a:p>
              </p:txBody>
            </p:sp>
            <p:sp>
              <p:nvSpPr>
                <p:cNvPr id="22" name="Oval 16"/>
                <p:cNvSpPr>
                  <a:spLocks noChangeArrowheads="1"/>
                </p:cNvSpPr>
                <p:nvPr/>
              </p:nvSpPr>
              <p:spPr bwMode="auto">
                <a:xfrm>
                  <a:off x="5808" y="1056"/>
                  <a:ext cx="432" cy="432"/>
                </a:xfrm>
                <a:prstGeom prst="ellipse">
                  <a:avLst/>
                </a:prstGeom>
                <a:noFill/>
                <a:ln w="28575">
                  <a:solidFill>
                    <a:schemeClr val="tx1"/>
                  </a:solidFill>
                  <a:round/>
                  <a:headEnd/>
                  <a:tailEnd/>
                </a:ln>
              </p:spPr>
              <p:txBody>
                <a:bodyPr wrap="none" anchor="ctr"/>
                <a:lstStyle/>
                <a:p>
                  <a:endParaRPr lang="en-US"/>
                </a:p>
              </p:txBody>
            </p:sp>
            <p:sp>
              <p:nvSpPr>
                <p:cNvPr id="23" name="Oval 17"/>
                <p:cNvSpPr>
                  <a:spLocks noChangeArrowheads="1"/>
                </p:cNvSpPr>
                <p:nvPr/>
              </p:nvSpPr>
              <p:spPr bwMode="auto">
                <a:xfrm>
                  <a:off x="4728" y="1056"/>
                  <a:ext cx="432" cy="432"/>
                </a:xfrm>
                <a:prstGeom prst="ellipse">
                  <a:avLst/>
                </a:prstGeom>
                <a:noFill/>
                <a:ln w="28575">
                  <a:solidFill>
                    <a:schemeClr val="tx1"/>
                  </a:solidFill>
                  <a:round/>
                  <a:headEnd/>
                  <a:tailEnd/>
                </a:ln>
              </p:spPr>
              <p:txBody>
                <a:bodyPr wrap="none" anchor="ctr"/>
                <a:lstStyle/>
                <a:p>
                  <a:endParaRPr lang="en-US"/>
                </a:p>
              </p:txBody>
            </p:sp>
            <p:sp>
              <p:nvSpPr>
                <p:cNvPr id="24" name="Oval 18"/>
                <p:cNvSpPr>
                  <a:spLocks noChangeArrowheads="1"/>
                </p:cNvSpPr>
                <p:nvPr/>
              </p:nvSpPr>
              <p:spPr bwMode="auto">
                <a:xfrm>
                  <a:off x="5088" y="1056"/>
                  <a:ext cx="432" cy="432"/>
                </a:xfrm>
                <a:prstGeom prst="ellipse">
                  <a:avLst/>
                </a:prstGeom>
                <a:noFill/>
                <a:ln w="28575">
                  <a:solidFill>
                    <a:schemeClr val="tx1"/>
                  </a:solidFill>
                  <a:round/>
                  <a:headEnd/>
                  <a:tailEnd/>
                </a:ln>
              </p:spPr>
              <p:txBody>
                <a:bodyPr wrap="none" anchor="ctr"/>
                <a:lstStyle/>
                <a:p>
                  <a:endParaRPr lang="en-US"/>
                </a:p>
              </p:txBody>
            </p:sp>
            <p:sp>
              <p:nvSpPr>
                <p:cNvPr id="25" name="Oval 19"/>
                <p:cNvSpPr>
                  <a:spLocks noChangeArrowheads="1"/>
                </p:cNvSpPr>
                <p:nvPr/>
              </p:nvSpPr>
              <p:spPr bwMode="auto">
                <a:xfrm>
                  <a:off x="5448" y="1056"/>
                  <a:ext cx="432" cy="432"/>
                </a:xfrm>
                <a:prstGeom prst="ellipse">
                  <a:avLst/>
                </a:prstGeom>
                <a:noFill/>
                <a:ln w="28575">
                  <a:solidFill>
                    <a:schemeClr val="tx1"/>
                  </a:solidFill>
                  <a:round/>
                  <a:headEnd/>
                  <a:tailEnd/>
                </a:ln>
              </p:spPr>
              <p:txBody>
                <a:bodyPr wrap="none" anchor="ctr"/>
                <a:lstStyle/>
                <a:p>
                  <a:endParaRPr lang="en-US"/>
                </a:p>
              </p:txBody>
            </p:sp>
          </p:grpSp>
          <p:sp>
            <p:nvSpPr>
              <p:cNvPr id="14" name="Text Box 20"/>
              <p:cNvSpPr txBox="1">
                <a:spLocks noChangeArrowheads="1"/>
              </p:cNvSpPr>
              <p:nvPr/>
            </p:nvSpPr>
            <p:spPr bwMode="auto">
              <a:xfrm>
                <a:off x="3000" y="1536"/>
                <a:ext cx="2064" cy="250"/>
              </a:xfrm>
              <a:prstGeom prst="rect">
                <a:avLst/>
              </a:prstGeom>
              <a:noFill/>
              <a:ln w="9525">
                <a:noFill/>
                <a:miter lim="800000"/>
                <a:headEnd/>
                <a:tailEnd/>
              </a:ln>
            </p:spPr>
            <p:txBody>
              <a:bodyPr>
                <a:spAutoFit/>
              </a:bodyPr>
              <a:lstStyle/>
              <a:p>
                <a:pPr algn="ctr">
                  <a:spcBef>
                    <a:spcPct val="50000"/>
                  </a:spcBef>
                </a:pPr>
                <a:r>
                  <a:rPr lang="en-US" sz="2000"/>
                  <a:t>Polymer</a:t>
                </a:r>
              </a:p>
            </p:txBody>
          </p:sp>
        </p:grpSp>
        <p:cxnSp>
          <p:nvCxnSpPr>
            <p:cNvPr id="44" name="Straight Arrow Connector 43"/>
            <p:cNvCxnSpPr/>
            <p:nvPr/>
          </p:nvCxnSpPr>
          <p:spPr>
            <a:xfrm>
              <a:off x="3200400" y="1295400"/>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 Box 3"/>
          <p:cNvSpPr txBox="1">
            <a:spLocks noChangeArrowheads="1"/>
          </p:cNvSpPr>
          <p:nvPr/>
        </p:nvSpPr>
        <p:spPr bwMode="auto">
          <a:xfrm>
            <a:off x="152401" y="2773501"/>
            <a:ext cx="7391399" cy="3170099"/>
          </a:xfrm>
          <a:prstGeom prst="rect">
            <a:avLst/>
          </a:prstGeom>
          <a:noFill/>
          <a:ln w="9525">
            <a:noFill/>
            <a:miter lim="800000"/>
            <a:headEnd/>
            <a:tailEnd/>
          </a:ln>
        </p:spPr>
        <p:txBody>
          <a:bodyPr wrap="square">
            <a:spAutoFit/>
          </a:bodyPr>
          <a:lstStyle/>
          <a:p>
            <a:pPr algn="just"/>
            <a:r>
              <a:rPr lang="en-US" sz="2000" b="1" dirty="0" smtClean="0"/>
              <a:t>2. What are some examples of natural polymers?</a:t>
            </a:r>
          </a:p>
          <a:p>
            <a:pPr algn="just"/>
            <a:endParaRPr lang="en-US" sz="2000" b="1" dirty="0" smtClean="0"/>
          </a:p>
          <a:p>
            <a:pPr algn="just">
              <a:buFont typeface="Arial" pitchFamily="34" charset="0"/>
              <a:buChar char="•"/>
            </a:pPr>
            <a:r>
              <a:rPr lang="en-US" sz="2000" dirty="0" smtClean="0"/>
              <a:t> Cotton</a:t>
            </a:r>
            <a:r>
              <a:rPr lang="en-US" sz="2000" dirty="0"/>
              <a:t>, silk, wool, and natural rubber are all </a:t>
            </a:r>
            <a:r>
              <a:rPr lang="en-US" sz="2000" b="1" dirty="0"/>
              <a:t>natural </a:t>
            </a:r>
            <a:r>
              <a:rPr lang="en-US" sz="2000" dirty="0" smtClean="0"/>
              <a:t>polymers</a:t>
            </a:r>
            <a:r>
              <a:rPr lang="en-US" sz="2000" b="1" dirty="0" smtClean="0"/>
              <a:t> </a:t>
            </a:r>
            <a:r>
              <a:rPr lang="en-US" sz="2000" dirty="0" smtClean="0"/>
              <a:t>made from plant or animal products. </a:t>
            </a:r>
          </a:p>
          <a:p>
            <a:pPr algn="just">
              <a:buFont typeface="Arial" pitchFamily="34" charset="0"/>
              <a:buChar char="•"/>
            </a:pPr>
            <a:endParaRPr lang="en-US" sz="2000" dirty="0" smtClean="0"/>
          </a:p>
          <a:p>
            <a:pPr algn="just">
              <a:buFont typeface="Arial" pitchFamily="34" charset="0"/>
              <a:buChar char="•"/>
            </a:pPr>
            <a:r>
              <a:rPr lang="en-US" sz="2000" b="1" dirty="0" smtClean="0"/>
              <a:t> </a:t>
            </a:r>
            <a:r>
              <a:rPr lang="en-US" sz="2000" dirty="0" smtClean="0"/>
              <a:t>Protein is an essential ingredient in living matter and is made up of monomers called </a:t>
            </a:r>
            <a:r>
              <a:rPr lang="en-US" sz="2000" b="1" dirty="0" smtClean="0"/>
              <a:t>amino </a:t>
            </a:r>
            <a:r>
              <a:rPr lang="en-US" sz="2000" b="1" dirty="0"/>
              <a:t>acids</a:t>
            </a:r>
            <a:r>
              <a:rPr lang="en-US" sz="2000" dirty="0"/>
              <a:t>. </a:t>
            </a:r>
            <a:r>
              <a:rPr lang="en-US" sz="2000" dirty="0" smtClean="0"/>
              <a:t> It is also called a </a:t>
            </a:r>
            <a:r>
              <a:rPr lang="en-US" sz="2000" b="1" dirty="0" smtClean="0"/>
              <a:t>polypeptide</a:t>
            </a:r>
            <a:r>
              <a:rPr lang="en-US" sz="2000" dirty="0" smtClean="0"/>
              <a:t> chain. </a:t>
            </a:r>
          </a:p>
          <a:p>
            <a:pPr algn="just">
              <a:buFont typeface="Arial" pitchFamily="34" charset="0"/>
              <a:buChar char="•"/>
            </a:pPr>
            <a:endParaRPr lang="en-US" sz="2000" dirty="0" smtClean="0"/>
          </a:p>
          <a:p>
            <a:pPr algn="just">
              <a:buFont typeface="Arial" pitchFamily="34" charset="0"/>
              <a:buChar char="•"/>
            </a:pPr>
            <a:r>
              <a:rPr lang="en-US" sz="2000" dirty="0" smtClean="0"/>
              <a:t> The </a:t>
            </a:r>
            <a:r>
              <a:rPr lang="en-US" sz="2000" b="1" dirty="0" smtClean="0"/>
              <a:t>DNA</a:t>
            </a:r>
            <a:r>
              <a:rPr lang="en-US" sz="2000" dirty="0" smtClean="0"/>
              <a:t> found in our cells is also a polymer. The monomer units of DNA are </a:t>
            </a:r>
            <a:r>
              <a:rPr lang="en-US" sz="2000" b="1" dirty="0" smtClean="0"/>
              <a:t>nucleotides</a:t>
            </a:r>
            <a:r>
              <a:rPr lang="en-US" sz="2000" dirty="0"/>
              <a:t> </a:t>
            </a:r>
            <a:r>
              <a:rPr lang="en-US" sz="2000" dirty="0" smtClean="0"/>
              <a:t>and the polymer is known as a polynucleotide.</a:t>
            </a:r>
            <a:endParaRPr lang="en-US" sz="2000" dirty="0"/>
          </a:p>
        </p:txBody>
      </p:sp>
      <p:sp>
        <p:nvSpPr>
          <p:cNvPr id="34" name="TextBox 33"/>
          <p:cNvSpPr txBox="1"/>
          <p:nvPr/>
        </p:nvSpPr>
        <p:spPr>
          <a:xfrm>
            <a:off x="1447800" y="6400800"/>
            <a:ext cx="7620000" cy="246221"/>
          </a:xfrm>
          <a:prstGeom prst="rect">
            <a:avLst/>
          </a:prstGeom>
          <a:noFill/>
        </p:spPr>
        <p:txBody>
          <a:bodyPr wrap="square" rtlCol="0">
            <a:spAutoFit/>
          </a:bodyPr>
          <a:lstStyle/>
          <a:p>
            <a:r>
              <a:rPr lang="en-US" sz="1000" dirty="0" smtClean="0"/>
              <a:t>Images: Top - http://bioinfo.bact.wisc.edu/themicrobialworld/lysozyme.gif Bottom: http://haplogroup-i.com/img/A4dna.jpg </a:t>
            </a:r>
            <a:endParaRPr lang="en-US" sz="1000" dirty="0"/>
          </a:p>
        </p:txBody>
      </p:sp>
      <p:grpSp>
        <p:nvGrpSpPr>
          <p:cNvPr id="49" name="Group 48"/>
          <p:cNvGrpSpPr/>
          <p:nvPr/>
        </p:nvGrpSpPr>
        <p:grpSpPr>
          <a:xfrm>
            <a:off x="7620000" y="3128963"/>
            <a:ext cx="2286000" cy="1671637"/>
            <a:chOff x="7620000" y="2819400"/>
            <a:chExt cx="2286000" cy="1671637"/>
          </a:xfrm>
        </p:grpSpPr>
        <p:pic>
          <p:nvPicPr>
            <p:cNvPr id="1026" name="Picture 2"/>
            <p:cNvPicPr>
              <a:picLocks noChangeAspect="1" noChangeArrowheads="1"/>
            </p:cNvPicPr>
            <p:nvPr/>
          </p:nvPicPr>
          <p:blipFill>
            <a:blip r:embed="rId3" cstate="print"/>
            <a:srcRect/>
            <a:stretch>
              <a:fillRect/>
            </a:stretch>
          </p:blipFill>
          <p:spPr bwMode="auto">
            <a:xfrm>
              <a:off x="7620000" y="2819400"/>
              <a:ext cx="1185231" cy="1671637"/>
            </a:xfrm>
            <a:prstGeom prst="rect">
              <a:avLst/>
            </a:prstGeom>
            <a:noFill/>
            <a:ln w="9525">
              <a:noFill/>
              <a:miter lim="800000"/>
              <a:headEnd/>
              <a:tailEnd/>
            </a:ln>
            <a:effectLst/>
          </p:spPr>
        </p:pic>
        <p:sp>
          <p:nvSpPr>
            <p:cNvPr id="43" name="TextBox 42"/>
            <p:cNvSpPr txBox="1"/>
            <p:nvPr/>
          </p:nvSpPr>
          <p:spPr>
            <a:xfrm>
              <a:off x="8763000" y="3048000"/>
              <a:ext cx="1143000" cy="400110"/>
            </a:xfrm>
            <a:prstGeom prst="rect">
              <a:avLst/>
            </a:prstGeom>
            <a:noFill/>
          </p:spPr>
          <p:txBody>
            <a:bodyPr wrap="square" rtlCol="0">
              <a:spAutoFit/>
            </a:bodyPr>
            <a:lstStyle/>
            <a:p>
              <a:pPr algn="ctr"/>
              <a:r>
                <a:rPr lang="en-US" sz="1000" b="1" dirty="0" smtClean="0"/>
                <a:t>Polypeptide Chain</a:t>
              </a:r>
              <a:endParaRPr lang="en-US" sz="1000" b="1" dirty="0"/>
            </a:p>
          </p:txBody>
        </p:sp>
      </p:grpSp>
      <p:grpSp>
        <p:nvGrpSpPr>
          <p:cNvPr id="48" name="Group 47"/>
          <p:cNvGrpSpPr/>
          <p:nvPr/>
        </p:nvGrpSpPr>
        <p:grpSpPr>
          <a:xfrm>
            <a:off x="7772400" y="4086225"/>
            <a:ext cx="2046989" cy="2390775"/>
            <a:chOff x="7772400" y="3810000"/>
            <a:chExt cx="2046989" cy="2390775"/>
          </a:xfrm>
        </p:grpSpPr>
        <p:pic>
          <p:nvPicPr>
            <p:cNvPr id="1027" name="Picture 3"/>
            <p:cNvPicPr>
              <a:picLocks noChangeAspect="1" noChangeArrowheads="1"/>
            </p:cNvPicPr>
            <p:nvPr/>
          </p:nvPicPr>
          <p:blipFill>
            <a:blip r:embed="rId4" cstate="print"/>
            <a:srcRect/>
            <a:stretch>
              <a:fillRect/>
            </a:stretch>
          </p:blipFill>
          <p:spPr bwMode="auto">
            <a:xfrm>
              <a:off x="8763000" y="3810000"/>
              <a:ext cx="1056389" cy="2390775"/>
            </a:xfrm>
            <a:prstGeom prst="rect">
              <a:avLst/>
            </a:prstGeom>
            <a:noFill/>
            <a:ln w="9525">
              <a:noFill/>
              <a:miter lim="800000"/>
              <a:headEnd/>
              <a:tailEnd/>
            </a:ln>
            <a:effectLst/>
          </p:spPr>
        </p:pic>
        <p:sp>
          <p:nvSpPr>
            <p:cNvPr id="47" name="TextBox 46"/>
            <p:cNvSpPr txBox="1"/>
            <p:nvPr/>
          </p:nvSpPr>
          <p:spPr>
            <a:xfrm>
              <a:off x="7772400" y="5410200"/>
              <a:ext cx="1143000" cy="246221"/>
            </a:xfrm>
            <a:prstGeom prst="rect">
              <a:avLst/>
            </a:prstGeom>
            <a:noFill/>
          </p:spPr>
          <p:txBody>
            <a:bodyPr wrap="square" rtlCol="0">
              <a:spAutoFit/>
            </a:bodyPr>
            <a:lstStyle/>
            <a:p>
              <a:pPr algn="ctr"/>
              <a:r>
                <a:rPr lang="en-US" sz="1000" b="1" dirty="0" smtClean="0"/>
                <a:t>DNA</a:t>
              </a:r>
              <a:endParaRPr lang="en-US" sz="1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3"/>
          <p:cNvSpPr txBox="1">
            <a:spLocks noChangeArrowheads="1"/>
          </p:cNvSpPr>
          <p:nvPr/>
        </p:nvSpPr>
        <p:spPr bwMode="auto">
          <a:xfrm>
            <a:off x="152401" y="173772"/>
            <a:ext cx="7162800" cy="6247864"/>
          </a:xfrm>
          <a:prstGeom prst="rect">
            <a:avLst/>
          </a:prstGeom>
          <a:noFill/>
          <a:ln w="9525">
            <a:noFill/>
            <a:miter lim="800000"/>
            <a:headEnd/>
            <a:tailEnd/>
          </a:ln>
        </p:spPr>
        <p:txBody>
          <a:bodyPr wrap="square">
            <a:spAutoFit/>
          </a:bodyPr>
          <a:lstStyle/>
          <a:p>
            <a:pPr algn="just"/>
            <a:r>
              <a:rPr lang="en-US" sz="2000" b="1" dirty="0" smtClean="0"/>
              <a:t>3. What are some examples of synthetic (manmade) polymers?</a:t>
            </a:r>
          </a:p>
          <a:p>
            <a:pPr algn="just"/>
            <a:endParaRPr lang="en-US" sz="2000" b="1" dirty="0" smtClean="0"/>
          </a:p>
          <a:p>
            <a:pPr algn="just">
              <a:buFont typeface="Arial" pitchFamily="34" charset="0"/>
              <a:buChar char="•"/>
            </a:pPr>
            <a:r>
              <a:rPr lang="en-US" sz="2000" dirty="0" smtClean="0"/>
              <a:t> Some </a:t>
            </a:r>
            <a:r>
              <a:rPr lang="en-US" sz="2000" dirty="0"/>
              <a:t>synthetic polymers are </a:t>
            </a:r>
            <a:r>
              <a:rPr lang="en-US" sz="2000" dirty="0" smtClean="0"/>
              <a:t>manmade </a:t>
            </a:r>
            <a:r>
              <a:rPr lang="en-US" sz="2000" b="1" dirty="0" smtClean="0"/>
              <a:t>rubber</a:t>
            </a:r>
            <a:r>
              <a:rPr lang="en-US" sz="2000" dirty="0" smtClean="0"/>
              <a:t> and </a:t>
            </a:r>
            <a:r>
              <a:rPr lang="en-US" sz="2000" dirty="0"/>
              <a:t>fabrics such as </a:t>
            </a:r>
            <a:r>
              <a:rPr lang="en-US" sz="2000" dirty="0" smtClean="0"/>
              <a:t>polyester, </a:t>
            </a:r>
            <a:r>
              <a:rPr lang="en-US" sz="2000" b="1" dirty="0" smtClean="0"/>
              <a:t>nylon,</a:t>
            </a:r>
            <a:r>
              <a:rPr lang="en-US" sz="2000" dirty="0" smtClean="0"/>
              <a:t> </a:t>
            </a:r>
            <a:r>
              <a:rPr lang="en-US" sz="2000" dirty="0"/>
              <a:t>and rayon. </a:t>
            </a:r>
            <a:endParaRPr lang="en-US" sz="2000" dirty="0" smtClean="0"/>
          </a:p>
          <a:p>
            <a:pPr algn="just">
              <a:buFont typeface="Arial" pitchFamily="34" charset="0"/>
              <a:buChar char="•"/>
            </a:pPr>
            <a:endParaRPr lang="en-US" sz="2000" dirty="0" smtClean="0"/>
          </a:p>
          <a:p>
            <a:pPr algn="just">
              <a:buFont typeface="Arial" pitchFamily="34" charset="0"/>
              <a:buChar char="•"/>
            </a:pPr>
            <a:r>
              <a:rPr lang="en-US" sz="2000" b="1" dirty="0" smtClean="0"/>
              <a:t> Plastic</a:t>
            </a:r>
            <a:r>
              <a:rPr lang="en-US" sz="2000" dirty="0" smtClean="0"/>
              <a:t> is a synthetic polymer used to make a variety of products, such as water bottles, plastic </a:t>
            </a:r>
            <a:r>
              <a:rPr lang="en-US" sz="2000" b="1" dirty="0" smtClean="0"/>
              <a:t>wrap</a:t>
            </a:r>
            <a:r>
              <a:rPr lang="en-US" sz="2000" dirty="0" smtClean="0"/>
              <a:t>, and kitchen </a:t>
            </a:r>
            <a:r>
              <a:rPr lang="en-US" sz="2000" dirty="0"/>
              <a:t>utensils </a:t>
            </a:r>
            <a:r>
              <a:rPr lang="en-US" sz="2000" dirty="0" smtClean="0"/>
              <a:t>as well as safety </a:t>
            </a:r>
            <a:r>
              <a:rPr lang="en-US" sz="2000" b="1" dirty="0" smtClean="0"/>
              <a:t>gear</a:t>
            </a:r>
            <a:r>
              <a:rPr lang="en-US" sz="2000" dirty="0" smtClean="0"/>
              <a:t>, computers, and rocket </a:t>
            </a:r>
            <a:r>
              <a:rPr lang="en-US" sz="2000" dirty="0"/>
              <a:t>engines. </a:t>
            </a:r>
            <a:endParaRPr lang="en-US" sz="2000" dirty="0" smtClean="0"/>
          </a:p>
          <a:p>
            <a:pPr algn="just">
              <a:buFont typeface="Arial" pitchFamily="34" charset="0"/>
              <a:buChar char="•"/>
            </a:pPr>
            <a:endParaRPr lang="en-US" sz="2000" dirty="0" smtClean="0"/>
          </a:p>
          <a:p>
            <a:pPr algn="just">
              <a:buFont typeface="Arial" pitchFamily="34" charset="0"/>
              <a:buChar char="•"/>
            </a:pPr>
            <a:r>
              <a:rPr lang="en-US" sz="2000" dirty="0" smtClean="0"/>
              <a:t> Polymers are also used in </a:t>
            </a:r>
            <a:r>
              <a:rPr lang="en-US" sz="2000" b="1" dirty="0" smtClean="0"/>
              <a:t>medicine</a:t>
            </a:r>
            <a:r>
              <a:rPr lang="en-US" sz="2000" dirty="0" smtClean="0"/>
              <a:t> as substitutes for human</a:t>
            </a:r>
            <a:r>
              <a:rPr lang="en-US" sz="2000" b="1" dirty="0" smtClean="0"/>
              <a:t> tissues</a:t>
            </a:r>
            <a:r>
              <a:rPr lang="en-US" sz="2000" dirty="0" smtClean="0"/>
              <a:t>, such as bones and arteries. </a:t>
            </a:r>
          </a:p>
          <a:p>
            <a:pPr algn="just"/>
            <a:endParaRPr lang="en-US" sz="2000" dirty="0" smtClean="0"/>
          </a:p>
          <a:p>
            <a:pPr algn="just"/>
            <a:endParaRPr lang="en-US" sz="2000" dirty="0" smtClean="0"/>
          </a:p>
          <a:p>
            <a:pPr algn="just"/>
            <a:r>
              <a:rPr lang="en-US" sz="2000" b="1" dirty="0" smtClean="0"/>
              <a:t>4. What substances are used to make synthetic polymers?</a:t>
            </a:r>
          </a:p>
          <a:p>
            <a:pPr algn="just"/>
            <a:endParaRPr lang="en-US" sz="2000" b="1" dirty="0" smtClean="0"/>
          </a:p>
          <a:p>
            <a:pPr algn="just"/>
            <a:r>
              <a:rPr lang="en-US" sz="2000" dirty="0" smtClean="0"/>
              <a:t>They are made from materials called </a:t>
            </a:r>
            <a:r>
              <a:rPr lang="en-US" sz="2000" b="1" dirty="0" smtClean="0"/>
              <a:t>petrochemicals, </a:t>
            </a:r>
            <a:r>
              <a:rPr lang="en-US" sz="2000" dirty="0" smtClean="0"/>
              <a:t>which are made from </a:t>
            </a:r>
            <a:r>
              <a:rPr lang="en-US" sz="2000" b="1" dirty="0" smtClean="0"/>
              <a:t>petroleum</a:t>
            </a:r>
            <a:r>
              <a:rPr lang="en-US" sz="2000" dirty="0" smtClean="0"/>
              <a:t> Petroleum is made from the remains of </a:t>
            </a:r>
            <a:r>
              <a:rPr lang="en-US" sz="2000" b="1" dirty="0" smtClean="0"/>
              <a:t>plants </a:t>
            </a:r>
            <a:r>
              <a:rPr lang="en-US" sz="2000" dirty="0" smtClean="0"/>
              <a:t>and </a:t>
            </a:r>
            <a:r>
              <a:rPr lang="en-US" sz="2000" b="1" dirty="0" smtClean="0"/>
              <a:t>animals </a:t>
            </a:r>
            <a:r>
              <a:rPr lang="en-US" sz="2000" dirty="0" smtClean="0"/>
              <a:t>that have been buried beneath sediments at the bottom of the ocean.  Over time, </a:t>
            </a:r>
            <a:r>
              <a:rPr lang="en-US" sz="2000" b="1" dirty="0" smtClean="0"/>
              <a:t>heat </a:t>
            </a:r>
            <a:r>
              <a:rPr lang="en-US" sz="2000" dirty="0" smtClean="0"/>
              <a:t>and </a:t>
            </a:r>
            <a:r>
              <a:rPr lang="en-US" sz="2000" b="1" dirty="0" smtClean="0"/>
              <a:t>pressure </a:t>
            </a:r>
            <a:r>
              <a:rPr lang="en-US" sz="2000" dirty="0" smtClean="0"/>
              <a:t>change the remains into petroleum, which is </a:t>
            </a:r>
            <a:r>
              <a:rPr lang="en-US" sz="2000" smtClean="0"/>
              <a:t>a </a:t>
            </a:r>
            <a:r>
              <a:rPr lang="en-US" sz="2000" b="1" smtClean="0"/>
              <a:t>nonrenewable </a:t>
            </a:r>
            <a:r>
              <a:rPr lang="en-US" sz="2000" dirty="0" smtClean="0"/>
              <a:t>resource .  </a:t>
            </a:r>
            <a:endParaRPr lang="en-US" sz="2000" dirty="0"/>
          </a:p>
        </p:txBody>
      </p:sp>
      <p:grpSp>
        <p:nvGrpSpPr>
          <p:cNvPr id="12" name="Group 11"/>
          <p:cNvGrpSpPr/>
          <p:nvPr/>
        </p:nvGrpSpPr>
        <p:grpSpPr>
          <a:xfrm>
            <a:off x="7620000" y="4495800"/>
            <a:ext cx="2188530" cy="1831536"/>
            <a:chOff x="6665676" y="4404359"/>
            <a:chExt cx="2761854" cy="2152054"/>
          </a:xfrm>
        </p:grpSpPr>
        <p:pic>
          <p:nvPicPr>
            <p:cNvPr id="2050" name="Picture 2"/>
            <p:cNvPicPr>
              <a:picLocks noChangeAspect="1" noChangeArrowheads="1"/>
            </p:cNvPicPr>
            <p:nvPr/>
          </p:nvPicPr>
          <p:blipFill>
            <a:blip r:embed="rId3" cstate="print"/>
            <a:srcRect/>
            <a:stretch>
              <a:fillRect/>
            </a:stretch>
          </p:blipFill>
          <p:spPr bwMode="auto">
            <a:xfrm>
              <a:off x="6858000" y="4404359"/>
              <a:ext cx="2569530" cy="1554480"/>
            </a:xfrm>
            <a:prstGeom prst="rect">
              <a:avLst/>
            </a:prstGeom>
            <a:noFill/>
            <a:ln w="9525">
              <a:noFill/>
              <a:miter lim="800000"/>
              <a:headEnd/>
              <a:tailEnd/>
            </a:ln>
            <a:effectLst/>
          </p:spPr>
        </p:pic>
        <p:sp>
          <p:nvSpPr>
            <p:cNvPr id="6" name="TextBox 5"/>
            <p:cNvSpPr txBox="1"/>
            <p:nvPr/>
          </p:nvSpPr>
          <p:spPr>
            <a:xfrm>
              <a:off x="6665676" y="5869303"/>
              <a:ext cx="2706924" cy="687110"/>
            </a:xfrm>
            <a:prstGeom prst="rect">
              <a:avLst/>
            </a:prstGeom>
            <a:noFill/>
          </p:spPr>
          <p:txBody>
            <a:bodyPr wrap="square" rtlCol="0">
              <a:spAutoFit/>
            </a:bodyPr>
            <a:lstStyle/>
            <a:p>
              <a:pPr algn="ctr"/>
              <a:r>
                <a:rPr lang="en-US" sz="1600" dirty="0" smtClean="0"/>
                <a:t>Pins &amp; screws used to </a:t>
              </a:r>
            </a:p>
            <a:p>
              <a:pPr algn="ctr"/>
              <a:r>
                <a:rPr lang="en-US" sz="1600" dirty="0" smtClean="0"/>
                <a:t>hold together bones</a:t>
              </a:r>
              <a:endParaRPr lang="en-US" sz="1600" dirty="0"/>
            </a:p>
          </p:txBody>
        </p:sp>
      </p:grpSp>
      <p:grpSp>
        <p:nvGrpSpPr>
          <p:cNvPr id="11" name="Group 10"/>
          <p:cNvGrpSpPr/>
          <p:nvPr/>
        </p:nvGrpSpPr>
        <p:grpSpPr>
          <a:xfrm>
            <a:off x="7694902" y="2438400"/>
            <a:ext cx="2068224" cy="1633954"/>
            <a:chOff x="4242593" y="3886201"/>
            <a:chExt cx="2068224" cy="1633954"/>
          </a:xfrm>
        </p:grpSpPr>
        <p:pic>
          <p:nvPicPr>
            <p:cNvPr id="2051" name="Picture 3"/>
            <p:cNvPicPr>
              <a:picLocks noChangeAspect="1" noChangeArrowheads="1"/>
            </p:cNvPicPr>
            <p:nvPr/>
          </p:nvPicPr>
          <p:blipFill>
            <a:blip r:embed="rId4" cstate="print"/>
            <a:srcRect l="16901" r="5942"/>
            <a:stretch>
              <a:fillRect/>
            </a:stretch>
          </p:blipFill>
          <p:spPr bwMode="auto">
            <a:xfrm rot="16200000">
              <a:off x="4629005" y="3499789"/>
              <a:ext cx="1295400" cy="2068224"/>
            </a:xfrm>
            <a:prstGeom prst="rect">
              <a:avLst/>
            </a:prstGeom>
            <a:noFill/>
            <a:ln w="9525">
              <a:noFill/>
              <a:miter lim="800000"/>
              <a:headEnd/>
              <a:tailEnd/>
            </a:ln>
            <a:effectLst/>
          </p:spPr>
        </p:pic>
        <p:sp>
          <p:nvSpPr>
            <p:cNvPr id="7" name="TextBox 6"/>
            <p:cNvSpPr txBox="1"/>
            <p:nvPr/>
          </p:nvSpPr>
          <p:spPr>
            <a:xfrm>
              <a:off x="4472491" y="5181601"/>
              <a:ext cx="1699709" cy="338554"/>
            </a:xfrm>
            <a:prstGeom prst="rect">
              <a:avLst/>
            </a:prstGeom>
            <a:noFill/>
          </p:spPr>
          <p:txBody>
            <a:bodyPr wrap="square" rtlCol="0">
              <a:spAutoFit/>
            </a:bodyPr>
            <a:lstStyle/>
            <a:p>
              <a:pPr algn="ctr"/>
              <a:r>
                <a:rPr lang="en-US" sz="1600" dirty="0" smtClean="0"/>
                <a:t>Nylon Rope</a:t>
              </a:r>
              <a:endParaRPr lang="en-US" sz="1600" dirty="0"/>
            </a:p>
          </p:txBody>
        </p:sp>
      </p:grpSp>
      <p:grpSp>
        <p:nvGrpSpPr>
          <p:cNvPr id="10" name="Group 9"/>
          <p:cNvGrpSpPr/>
          <p:nvPr/>
        </p:nvGrpSpPr>
        <p:grpSpPr>
          <a:xfrm>
            <a:off x="7696200" y="457200"/>
            <a:ext cx="1981200" cy="1557754"/>
            <a:chOff x="990600" y="4385846"/>
            <a:chExt cx="1981200" cy="1557754"/>
          </a:xfrm>
        </p:grpSpPr>
        <p:pic>
          <p:nvPicPr>
            <p:cNvPr id="2052" name="Picture 4"/>
            <p:cNvPicPr>
              <a:picLocks noChangeAspect="1" noChangeArrowheads="1"/>
            </p:cNvPicPr>
            <p:nvPr/>
          </p:nvPicPr>
          <p:blipFill>
            <a:blip r:embed="rId5" cstate="print"/>
            <a:srcRect/>
            <a:stretch>
              <a:fillRect/>
            </a:stretch>
          </p:blipFill>
          <p:spPr bwMode="auto">
            <a:xfrm>
              <a:off x="990600" y="4385846"/>
              <a:ext cx="1977024" cy="1198077"/>
            </a:xfrm>
            <a:prstGeom prst="rect">
              <a:avLst/>
            </a:prstGeom>
            <a:noFill/>
            <a:ln w="9525">
              <a:noFill/>
              <a:miter lim="800000"/>
              <a:headEnd/>
              <a:tailEnd/>
            </a:ln>
            <a:effectLst/>
          </p:spPr>
        </p:pic>
        <p:sp>
          <p:nvSpPr>
            <p:cNvPr id="9" name="TextBox 8"/>
            <p:cNvSpPr txBox="1"/>
            <p:nvPr/>
          </p:nvSpPr>
          <p:spPr>
            <a:xfrm>
              <a:off x="1143000" y="5605046"/>
              <a:ext cx="1828800" cy="338554"/>
            </a:xfrm>
            <a:prstGeom prst="rect">
              <a:avLst/>
            </a:prstGeom>
            <a:noFill/>
          </p:spPr>
          <p:txBody>
            <a:bodyPr wrap="square" rtlCol="0">
              <a:spAutoFit/>
            </a:bodyPr>
            <a:lstStyle/>
            <a:p>
              <a:pPr algn="ctr"/>
              <a:r>
                <a:rPr lang="en-US" sz="1600" dirty="0" smtClean="0"/>
                <a:t>Safety Helmet</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6019800" y="971550"/>
            <a:ext cx="3579813" cy="2381250"/>
            <a:chOff x="3984" y="432"/>
            <a:chExt cx="2460" cy="1500"/>
          </a:xfrm>
        </p:grpSpPr>
        <p:pic>
          <p:nvPicPr>
            <p:cNvPr id="7179" name="Picture 5"/>
            <p:cNvPicPr>
              <a:picLocks noChangeAspect="1" noChangeArrowheads="1"/>
            </p:cNvPicPr>
            <p:nvPr/>
          </p:nvPicPr>
          <p:blipFill>
            <a:blip r:embed="rId3" cstate="print"/>
            <a:srcRect/>
            <a:stretch>
              <a:fillRect/>
            </a:stretch>
          </p:blipFill>
          <p:spPr bwMode="auto">
            <a:xfrm>
              <a:off x="4944" y="432"/>
              <a:ext cx="1500" cy="1500"/>
            </a:xfrm>
            <a:prstGeom prst="rect">
              <a:avLst/>
            </a:prstGeom>
            <a:noFill/>
            <a:ln w="9525">
              <a:noFill/>
              <a:miter lim="800000"/>
              <a:headEnd/>
              <a:tailEnd/>
            </a:ln>
          </p:spPr>
        </p:pic>
        <p:sp>
          <p:nvSpPr>
            <p:cNvPr id="7180" name="Text Box 6"/>
            <p:cNvSpPr txBox="1">
              <a:spLocks noChangeArrowheads="1"/>
            </p:cNvSpPr>
            <p:nvPr/>
          </p:nvSpPr>
          <p:spPr bwMode="auto">
            <a:xfrm>
              <a:off x="3984" y="432"/>
              <a:ext cx="1850" cy="748"/>
            </a:xfrm>
            <a:prstGeom prst="rect">
              <a:avLst/>
            </a:prstGeom>
            <a:noFill/>
            <a:ln w="9525">
              <a:noFill/>
              <a:miter lim="800000"/>
              <a:headEnd/>
              <a:tailEnd/>
            </a:ln>
          </p:spPr>
          <p:txBody>
            <a:bodyPr>
              <a:spAutoFit/>
            </a:bodyPr>
            <a:lstStyle/>
            <a:p>
              <a:pPr>
                <a:spcBef>
                  <a:spcPct val="50000"/>
                </a:spcBef>
              </a:pPr>
              <a:r>
                <a:rPr lang="en-US" dirty="0"/>
                <a:t>Leave the guard at the top of the cylinder!</a:t>
              </a:r>
            </a:p>
          </p:txBody>
        </p:sp>
        <p:sp>
          <p:nvSpPr>
            <p:cNvPr id="7181" name="Line 7"/>
            <p:cNvSpPr>
              <a:spLocks noChangeShapeType="1"/>
            </p:cNvSpPr>
            <p:nvPr/>
          </p:nvSpPr>
          <p:spPr bwMode="auto">
            <a:xfrm flipH="1">
              <a:off x="5472" y="720"/>
              <a:ext cx="240" cy="0"/>
            </a:xfrm>
            <a:prstGeom prst="line">
              <a:avLst/>
            </a:prstGeom>
            <a:noFill/>
            <a:ln w="9525">
              <a:solidFill>
                <a:schemeClr val="tx1"/>
              </a:solidFill>
              <a:round/>
              <a:headEnd type="triangle" w="med" len="med"/>
              <a:tailEnd/>
            </a:ln>
          </p:spPr>
          <p:txBody>
            <a:bodyPr/>
            <a:lstStyle/>
            <a:p>
              <a:endParaRPr lang="en-US"/>
            </a:p>
          </p:txBody>
        </p:sp>
      </p:grpSp>
      <p:grpSp>
        <p:nvGrpSpPr>
          <p:cNvPr id="3" name="Group 17"/>
          <p:cNvGrpSpPr>
            <a:grpSpLocks/>
          </p:cNvGrpSpPr>
          <p:nvPr/>
        </p:nvGrpSpPr>
        <p:grpSpPr bwMode="auto">
          <a:xfrm>
            <a:off x="1466850" y="3886200"/>
            <a:ext cx="7334250" cy="2514600"/>
            <a:chOff x="1008" y="2160"/>
            <a:chExt cx="5040" cy="1584"/>
          </a:xfrm>
        </p:grpSpPr>
        <p:pic>
          <p:nvPicPr>
            <p:cNvPr id="7177" name="Picture 4"/>
            <p:cNvPicPr>
              <a:picLocks noChangeAspect="1" noChangeArrowheads="1"/>
            </p:cNvPicPr>
            <p:nvPr/>
          </p:nvPicPr>
          <p:blipFill>
            <a:blip r:embed="rId4" cstate="print"/>
            <a:srcRect/>
            <a:stretch>
              <a:fillRect/>
            </a:stretch>
          </p:blipFill>
          <p:spPr bwMode="auto">
            <a:xfrm>
              <a:off x="1008" y="2304"/>
              <a:ext cx="1920" cy="1440"/>
            </a:xfrm>
            <a:prstGeom prst="rect">
              <a:avLst/>
            </a:prstGeom>
            <a:noFill/>
            <a:ln w="9525">
              <a:noFill/>
              <a:miter lim="800000"/>
              <a:headEnd/>
              <a:tailEnd/>
            </a:ln>
          </p:spPr>
        </p:pic>
        <p:sp>
          <p:nvSpPr>
            <p:cNvPr id="7178" name="Text Box 9"/>
            <p:cNvSpPr txBox="1">
              <a:spLocks noChangeArrowheads="1"/>
            </p:cNvSpPr>
            <p:nvPr/>
          </p:nvSpPr>
          <p:spPr bwMode="auto">
            <a:xfrm>
              <a:off x="3120" y="2160"/>
              <a:ext cx="2928" cy="748"/>
            </a:xfrm>
            <a:prstGeom prst="rect">
              <a:avLst/>
            </a:prstGeom>
            <a:noFill/>
            <a:ln w="9525">
              <a:noFill/>
              <a:miter lim="800000"/>
              <a:headEnd/>
              <a:tailEnd/>
            </a:ln>
          </p:spPr>
          <p:txBody>
            <a:bodyPr>
              <a:spAutoFit/>
            </a:bodyPr>
            <a:lstStyle/>
            <a:p>
              <a:pPr>
                <a:spcBef>
                  <a:spcPct val="50000"/>
                </a:spcBef>
              </a:pPr>
              <a:r>
                <a:rPr lang="en-US"/>
                <a:t>Meniscus – “Bubble” that forms at the top of the liquid in a graduated cylinder.</a:t>
              </a:r>
            </a:p>
          </p:txBody>
        </p:sp>
      </p:grpSp>
      <p:grpSp>
        <p:nvGrpSpPr>
          <p:cNvPr id="4" name="Group 12"/>
          <p:cNvGrpSpPr>
            <a:grpSpLocks/>
          </p:cNvGrpSpPr>
          <p:nvPr/>
        </p:nvGrpSpPr>
        <p:grpSpPr bwMode="auto">
          <a:xfrm>
            <a:off x="2933700" y="5334000"/>
            <a:ext cx="5394325" cy="922338"/>
            <a:chOff x="2592" y="3120"/>
            <a:chExt cx="3707" cy="581"/>
          </a:xfrm>
        </p:grpSpPr>
        <p:sp>
          <p:nvSpPr>
            <p:cNvPr id="7175" name="Line 10"/>
            <p:cNvSpPr>
              <a:spLocks noChangeShapeType="1"/>
            </p:cNvSpPr>
            <p:nvPr/>
          </p:nvSpPr>
          <p:spPr bwMode="auto">
            <a:xfrm>
              <a:off x="2592" y="3120"/>
              <a:ext cx="1248" cy="336"/>
            </a:xfrm>
            <a:prstGeom prst="line">
              <a:avLst/>
            </a:prstGeom>
            <a:noFill/>
            <a:ln w="28575">
              <a:solidFill>
                <a:schemeClr val="tx1"/>
              </a:solidFill>
              <a:round/>
              <a:headEnd type="triangle" w="med" len="med"/>
              <a:tailEnd/>
            </a:ln>
          </p:spPr>
          <p:txBody>
            <a:bodyPr/>
            <a:lstStyle/>
            <a:p>
              <a:endParaRPr lang="en-US"/>
            </a:p>
          </p:txBody>
        </p:sp>
        <p:sp>
          <p:nvSpPr>
            <p:cNvPr id="7176" name="Text Box 11"/>
            <p:cNvSpPr txBox="1">
              <a:spLocks noChangeArrowheads="1"/>
            </p:cNvSpPr>
            <p:nvPr/>
          </p:nvSpPr>
          <p:spPr bwMode="auto">
            <a:xfrm>
              <a:off x="3803" y="3183"/>
              <a:ext cx="2496" cy="518"/>
            </a:xfrm>
            <a:prstGeom prst="rect">
              <a:avLst/>
            </a:prstGeom>
            <a:noFill/>
            <a:ln w="9525">
              <a:noFill/>
              <a:miter lim="800000"/>
              <a:headEnd/>
              <a:tailEnd/>
            </a:ln>
          </p:spPr>
          <p:txBody>
            <a:bodyPr>
              <a:spAutoFit/>
            </a:bodyPr>
            <a:lstStyle/>
            <a:p>
              <a:pPr>
                <a:spcBef>
                  <a:spcPct val="50000"/>
                </a:spcBef>
              </a:pPr>
              <a:r>
                <a:rPr lang="en-US"/>
                <a:t>Measure from the BOTTOM of the meniscus.</a:t>
              </a:r>
            </a:p>
          </p:txBody>
        </p:sp>
      </p:grpSp>
      <p:sp>
        <p:nvSpPr>
          <p:cNvPr id="7173" name="Text Box 13"/>
          <p:cNvSpPr txBox="1">
            <a:spLocks noChangeArrowheads="1"/>
          </p:cNvSpPr>
          <p:nvPr/>
        </p:nvSpPr>
        <p:spPr bwMode="auto">
          <a:xfrm>
            <a:off x="209550" y="944940"/>
            <a:ext cx="4610100" cy="641350"/>
          </a:xfrm>
          <a:prstGeom prst="rect">
            <a:avLst/>
          </a:prstGeom>
          <a:noFill/>
          <a:ln w="9525">
            <a:noFill/>
            <a:miter lim="800000"/>
            <a:headEnd/>
            <a:tailEnd/>
          </a:ln>
        </p:spPr>
        <p:txBody>
          <a:bodyPr>
            <a:spAutoFit/>
          </a:bodyPr>
          <a:lstStyle/>
          <a:p>
            <a:pPr>
              <a:spcBef>
                <a:spcPct val="50000"/>
              </a:spcBef>
            </a:pPr>
            <a:r>
              <a:rPr lang="en-US" sz="3600" b="1" dirty="0"/>
              <a:t>Graduated Cylinders</a:t>
            </a:r>
          </a:p>
        </p:txBody>
      </p:sp>
      <p:sp>
        <p:nvSpPr>
          <p:cNvPr id="7174" name="Text Box 16"/>
          <p:cNvSpPr txBox="1">
            <a:spLocks noChangeArrowheads="1"/>
          </p:cNvSpPr>
          <p:nvPr/>
        </p:nvSpPr>
        <p:spPr bwMode="auto">
          <a:xfrm>
            <a:off x="209550" y="1783140"/>
            <a:ext cx="5886450" cy="1569660"/>
          </a:xfrm>
          <a:prstGeom prst="rect">
            <a:avLst/>
          </a:prstGeom>
          <a:noFill/>
          <a:ln w="9525">
            <a:noFill/>
            <a:miter lim="800000"/>
            <a:headEnd/>
            <a:tailEnd/>
          </a:ln>
        </p:spPr>
        <p:txBody>
          <a:bodyPr>
            <a:spAutoFit/>
          </a:bodyPr>
          <a:lstStyle/>
          <a:p>
            <a:pPr>
              <a:spcBef>
                <a:spcPct val="50000"/>
              </a:spcBef>
              <a:buFontTx/>
              <a:buChar char="•"/>
            </a:pPr>
            <a:r>
              <a:rPr lang="en-US" dirty="0"/>
              <a:t> Instrument used to measure </a:t>
            </a:r>
            <a:r>
              <a:rPr lang="en-US" dirty="0" smtClean="0"/>
              <a:t>volume</a:t>
            </a:r>
            <a:endParaRPr lang="en-US" dirty="0"/>
          </a:p>
          <a:p>
            <a:pPr>
              <a:spcBef>
                <a:spcPct val="50000"/>
              </a:spcBef>
              <a:buFontTx/>
              <a:buChar char="•"/>
            </a:pPr>
            <a:r>
              <a:rPr lang="en-US" dirty="0"/>
              <a:t> Marked with a scale in milliliters</a:t>
            </a:r>
          </a:p>
          <a:p>
            <a:pPr>
              <a:spcBef>
                <a:spcPct val="50000"/>
              </a:spcBef>
              <a:buFontTx/>
              <a:buChar char="•"/>
            </a:pPr>
            <a:r>
              <a:rPr lang="en-US" dirty="0"/>
              <a:t> Be sure to check the scale for each cylinder!</a:t>
            </a:r>
          </a:p>
        </p:txBody>
      </p:sp>
      <p:sp>
        <p:nvSpPr>
          <p:cNvPr id="14" name="Text Box 2"/>
          <p:cNvSpPr txBox="1">
            <a:spLocks noChangeArrowheads="1"/>
          </p:cNvSpPr>
          <p:nvPr/>
        </p:nvSpPr>
        <p:spPr bwMode="auto">
          <a:xfrm>
            <a:off x="0" y="0"/>
            <a:ext cx="10058400" cy="584775"/>
          </a:xfrm>
          <a:prstGeom prst="rect">
            <a:avLst/>
          </a:prstGeom>
          <a:solidFill>
            <a:srgbClr val="FFFF00"/>
          </a:solidFill>
          <a:ln w="9525">
            <a:noFill/>
            <a:miter lim="800000"/>
            <a:headEnd/>
            <a:tailEnd/>
          </a:ln>
          <a:effectLst/>
        </p:spPr>
        <p:txBody>
          <a:bodyPr wrap="square">
            <a:spAutoFit/>
          </a:bodyPr>
          <a:lstStyle/>
          <a:p>
            <a:pPr>
              <a:spcBef>
                <a:spcPct val="50000"/>
              </a:spcBef>
            </a:pPr>
            <a:r>
              <a:rPr lang="en-US" sz="3200" b="1" dirty="0">
                <a:latin typeface="Times New Roman" pitchFamily="18" charset="0"/>
              </a:rPr>
              <a:t>Measuring </a:t>
            </a:r>
            <a:r>
              <a:rPr lang="en-US" sz="3200" b="1" dirty="0" smtClean="0"/>
              <a:t>Volume							#5</a:t>
            </a:r>
            <a:endParaRPr 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13"/>
          <p:cNvSpPr txBox="1">
            <a:spLocks noChangeArrowheads="1"/>
          </p:cNvSpPr>
          <p:nvPr/>
        </p:nvSpPr>
        <p:spPr bwMode="auto">
          <a:xfrm>
            <a:off x="209550" y="1117937"/>
            <a:ext cx="4610100" cy="641350"/>
          </a:xfrm>
          <a:prstGeom prst="rect">
            <a:avLst/>
          </a:prstGeom>
          <a:noFill/>
          <a:ln w="9525">
            <a:noFill/>
            <a:miter lim="800000"/>
            <a:headEnd/>
            <a:tailEnd/>
          </a:ln>
        </p:spPr>
        <p:txBody>
          <a:bodyPr>
            <a:spAutoFit/>
          </a:bodyPr>
          <a:lstStyle/>
          <a:p>
            <a:pPr>
              <a:spcBef>
                <a:spcPct val="50000"/>
              </a:spcBef>
            </a:pPr>
            <a:r>
              <a:rPr lang="en-US" sz="3600" b="1" dirty="0" smtClean="0"/>
              <a:t>Triple-Beam Balance</a:t>
            </a:r>
            <a:endParaRPr lang="en-US" sz="3600" b="1" dirty="0"/>
          </a:p>
        </p:txBody>
      </p:sp>
      <p:sp>
        <p:nvSpPr>
          <p:cNvPr id="7174" name="Text Box 16"/>
          <p:cNvSpPr txBox="1">
            <a:spLocks noChangeArrowheads="1"/>
          </p:cNvSpPr>
          <p:nvPr/>
        </p:nvSpPr>
        <p:spPr bwMode="auto">
          <a:xfrm>
            <a:off x="209550" y="1956137"/>
            <a:ext cx="4743450" cy="1015663"/>
          </a:xfrm>
          <a:prstGeom prst="rect">
            <a:avLst/>
          </a:prstGeom>
          <a:noFill/>
          <a:ln w="9525">
            <a:noFill/>
            <a:miter lim="800000"/>
            <a:headEnd/>
            <a:tailEnd/>
          </a:ln>
        </p:spPr>
        <p:txBody>
          <a:bodyPr wrap="square">
            <a:spAutoFit/>
          </a:bodyPr>
          <a:lstStyle/>
          <a:p>
            <a:pPr>
              <a:spcBef>
                <a:spcPct val="50000"/>
              </a:spcBef>
              <a:buFontTx/>
              <a:buChar char="•"/>
            </a:pPr>
            <a:r>
              <a:rPr lang="en-US" dirty="0"/>
              <a:t> Instrument used to measure </a:t>
            </a:r>
            <a:r>
              <a:rPr lang="en-US" dirty="0" smtClean="0"/>
              <a:t>mass</a:t>
            </a:r>
            <a:endParaRPr lang="en-US" dirty="0"/>
          </a:p>
          <a:p>
            <a:pPr>
              <a:spcBef>
                <a:spcPct val="50000"/>
              </a:spcBef>
              <a:buFontTx/>
              <a:buChar char="•"/>
            </a:pPr>
            <a:r>
              <a:rPr lang="en-US" dirty="0"/>
              <a:t> Marked with a scale in </a:t>
            </a:r>
            <a:r>
              <a:rPr lang="en-US" dirty="0" smtClean="0"/>
              <a:t>grams</a:t>
            </a:r>
          </a:p>
        </p:txBody>
      </p:sp>
      <p:sp>
        <p:nvSpPr>
          <p:cNvPr id="10" name="Text Box 5"/>
          <p:cNvSpPr txBox="1">
            <a:spLocks noChangeArrowheads="1"/>
          </p:cNvSpPr>
          <p:nvPr/>
        </p:nvSpPr>
        <p:spPr bwMode="auto">
          <a:xfrm>
            <a:off x="4876800" y="2718137"/>
            <a:ext cx="4968240" cy="1015663"/>
          </a:xfrm>
          <a:prstGeom prst="rect">
            <a:avLst/>
          </a:prstGeom>
          <a:noFill/>
          <a:ln w="9525">
            <a:noFill/>
            <a:miter lim="800000"/>
            <a:headEnd/>
            <a:tailEnd/>
          </a:ln>
          <a:effectLst/>
        </p:spPr>
        <p:txBody>
          <a:bodyPr wrap="square">
            <a:spAutoFit/>
          </a:bodyPr>
          <a:lstStyle/>
          <a:p>
            <a:pPr algn="just">
              <a:spcBef>
                <a:spcPct val="50000"/>
              </a:spcBef>
            </a:pPr>
            <a:r>
              <a:rPr lang="en-US" sz="2000" dirty="0" smtClean="0">
                <a:latin typeface="Times New Roman" pitchFamily="18" charset="0"/>
              </a:rPr>
              <a:t>Place the object on </a:t>
            </a:r>
            <a:r>
              <a:rPr lang="en-US" sz="2000" dirty="0">
                <a:latin typeface="Times New Roman" pitchFamily="18" charset="0"/>
              </a:rPr>
              <a:t>the scale and then </a:t>
            </a:r>
            <a:r>
              <a:rPr lang="en-US" sz="2000" dirty="0" smtClean="0">
                <a:latin typeface="Times New Roman" pitchFamily="18" charset="0"/>
              </a:rPr>
              <a:t>move </a:t>
            </a:r>
            <a:r>
              <a:rPr lang="en-US" sz="2000" dirty="0">
                <a:latin typeface="Times New Roman" pitchFamily="18" charset="0"/>
              </a:rPr>
              <a:t>the weights on the beams until you get the lines on the right-side of the scale to match up.</a:t>
            </a:r>
          </a:p>
        </p:txBody>
      </p:sp>
      <p:pic>
        <p:nvPicPr>
          <p:cNvPr id="11" name="Picture 23"/>
          <p:cNvPicPr>
            <a:picLocks noChangeAspect="1" noChangeArrowheads="1"/>
          </p:cNvPicPr>
          <p:nvPr/>
        </p:nvPicPr>
        <p:blipFill>
          <a:blip r:embed="rId3" cstate="print"/>
          <a:srcRect/>
          <a:stretch>
            <a:fillRect/>
          </a:stretch>
        </p:blipFill>
        <p:spPr bwMode="auto">
          <a:xfrm>
            <a:off x="5181600" y="990600"/>
            <a:ext cx="4191000" cy="1606550"/>
          </a:xfrm>
          <a:prstGeom prst="rect">
            <a:avLst/>
          </a:prstGeom>
          <a:noFill/>
          <a:ln w="9525">
            <a:noFill/>
            <a:miter lim="800000"/>
            <a:headEnd/>
            <a:tailEnd/>
          </a:ln>
          <a:effectLst/>
        </p:spPr>
      </p:pic>
      <p:sp>
        <p:nvSpPr>
          <p:cNvPr id="12" name="Line 29"/>
          <p:cNvSpPr>
            <a:spLocks noChangeShapeType="1"/>
          </p:cNvSpPr>
          <p:nvPr/>
        </p:nvSpPr>
        <p:spPr bwMode="auto">
          <a:xfrm flipV="1">
            <a:off x="7772400" y="1676400"/>
            <a:ext cx="1143000" cy="1143000"/>
          </a:xfrm>
          <a:prstGeom prst="line">
            <a:avLst/>
          </a:prstGeom>
          <a:noFill/>
          <a:ln w="38100">
            <a:solidFill>
              <a:schemeClr val="tx1"/>
            </a:solidFill>
            <a:round/>
            <a:headEnd/>
            <a:tailEnd type="triangle" w="med" len="med"/>
          </a:ln>
          <a:effectLst/>
        </p:spPr>
        <p:txBody>
          <a:bodyPr/>
          <a:lstStyle/>
          <a:p>
            <a:endParaRPr lang="en-US"/>
          </a:p>
        </p:txBody>
      </p:sp>
      <p:sp>
        <p:nvSpPr>
          <p:cNvPr id="13" name="Text Box 2"/>
          <p:cNvSpPr txBox="1">
            <a:spLocks noChangeArrowheads="1"/>
          </p:cNvSpPr>
          <p:nvPr/>
        </p:nvSpPr>
        <p:spPr bwMode="auto">
          <a:xfrm>
            <a:off x="0" y="0"/>
            <a:ext cx="10058400" cy="584775"/>
          </a:xfrm>
          <a:prstGeom prst="rect">
            <a:avLst/>
          </a:prstGeom>
          <a:solidFill>
            <a:srgbClr val="FFFF00"/>
          </a:solidFill>
          <a:ln w="9525">
            <a:noFill/>
            <a:miter lim="800000"/>
            <a:headEnd/>
            <a:tailEnd/>
          </a:ln>
          <a:effectLst/>
        </p:spPr>
        <p:txBody>
          <a:bodyPr wrap="square">
            <a:spAutoFit/>
          </a:bodyPr>
          <a:lstStyle/>
          <a:p>
            <a:pPr>
              <a:spcBef>
                <a:spcPct val="50000"/>
              </a:spcBef>
            </a:pPr>
            <a:r>
              <a:rPr lang="en-US" sz="3200" b="1" dirty="0">
                <a:latin typeface="Times New Roman" pitchFamily="18" charset="0"/>
              </a:rPr>
              <a:t>Measuring </a:t>
            </a:r>
            <a:r>
              <a:rPr lang="en-US" sz="3200" b="1" dirty="0" smtClean="0">
                <a:latin typeface="Times New Roman" pitchFamily="18" charset="0"/>
              </a:rPr>
              <a:t>Mass							#6</a:t>
            </a:r>
            <a:endParaRPr lang="en-US" sz="3200" b="1" dirty="0" smtClean="0"/>
          </a:p>
        </p:txBody>
      </p:sp>
      <p:grpSp>
        <p:nvGrpSpPr>
          <p:cNvPr id="2" name="Group 30"/>
          <p:cNvGrpSpPr>
            <a:grpSpLocks/>
          </p:cNvGrpSpPr>
          <p:nvPr/>
        </p:nvGrpSpPr>
        <p:grpSpPr bwMode="auto">
          <a:xfrm>
            <a:off x="838200" y="3581400"/>
            <a:ext cx="8458200" cy="2632075"/>
            <a:chOff x="240" y="2112"/>
            <a:chExt cx="5328" cy="1658"/>
          </a:xfrm>
        </p:grpSpPr>
        <p:pic>
          <p:nvPicPr>
            <p:cNvPr id="15" name="Picture 22"/>
            <p:cNvPicPr>
              <a:picLocks noChangeAspect="1" noChangeArrowheads="1"/>
            </p:cNvPicPr>
            <p:nvPr/>
          </p:nvPicPr>
          <p:blipFill>
            <a:blip r:embed="rId4" cstate="print"/>
            <a:srcRect/>
            <a:stretch>
              <a:fillRect/>
            </a:stretch>
          </p:blipFill>
          <p:spPr bwMode="auto">
            <a:xfrm>
              <a:off x="240" y="2112"/>
              <a:ext cx="2004" cy="1658"/>
            </a:xfrm>
            <a:prstGeom prst="rect">
              <a:avLst/>
            </a:prstGeom>
            <a:noFill/>
            <a:ln w="9525">
              <a:noFill/>
              <a:miter lim="800000"/>
              <a:headEnd/>
              <a:tailEnd/>
            </a:ln>
            <a:effectLst/>
          </p:spPr>
        </p:pic>
        <p:sp>
          <p:nvSpPr>
            <p:cNvPr id="16" name="Text Box 24"/>
            <p:cNvSpPr txBox="1">
              <a:spLocks noChangeArrowheads="1"/>
            </p:cNvSpPr>
            <p:nvPr/>
          </p:nvSpPr>
          <p:spPr bwMode="auto">
            <a:xfrm>
              <a:off x="2304" y="2256"/>
              <a:ext cx="3264" cy="1210"/>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Once you have balanced the scale, you add up the amounts on each beam to find the total mass.  </a:t>
              </a:r>
            </a:p>
            <a:p>
              <a:pPr>
                <a:spcBef>
                  <a:spcPct val="50000"/>
                </a:spcBef>
              </a:pPr>
              <a:r>
                <a:rPr lang="en-US" sz="2000">
                  <a:latin typeface="Times New Roman" pitchFamily="18" charset="0"/>
                </a:rPr>
                <a:t>What would be the mass of the object measured in the picture? </a:t>
              </a:r>
            </a:p>
            <a:p>
              <a:pPr algn="ctr">
                <a:spcBef>
                  <a:spcPct val="50000"/>
                </a:spcBef>
              </a:pPr>
              <a:r>
                <a:rPr lang="en-US" sz="2000">
                  <a:latin typeface="Times New Roman" pitchFamily="18" charset="0"/>
                </a:rPr>
                <a:t>_______ + ______ + _______ = ________ g</a:t>
              </a:r>
            </a:p>
          </p:txBody>
        </p:sp>
      </p:grpSp>
      <p:sp>
        <p:nvSpPr>
          <p:cNvPr id="17" name="Text Box 4"/>
          <p:cNvSpPr txBox="1">
            <a:spLocks noChangeArrowheads="1"/>
          </p:cNvSpPr>
          <p:nvPr/>
        </p:nvSpPr>
        <p:spPr bwMode="auto">
          <a:xfrm>
            <a:off x="1592580" y="6400801"/>
            <a:ext cx="7124700" cy="396875"/>
          </a:xfrm>
          <a:prstGeom prst="rect">
            <a:avLst/>
          </a:prstGeom>
          <a:noFill/>
          <a:ln w="9525">
            <a:noFill/>
            <a:miter lim="800000"/>
            <a:headEnd/>
            <a:tailEnd/>
          </a:ln>
          <a:effectLst/>
        </p:spPr>
        <p:txBody>
          <a:bodyPr>
            <a:spAutoFit/>
          </a:bodyPr>
          <a:lstStyle/>
          <a:p>
            <a:pPr algn="ctr">
              <a:spcBef>
                <a:spcPct val="50000"/>
              </a:spcBef>
            </a:pPr>
            <a:r>
              <a:rPr lang="en-US" sz="1000" dirty="0"/>
              <a:t>Top Image: http://www.southwestscales.com/Ohaus_Triple_Beam_750-SO.jpg</a:t>
            </a:r>
            <a:br>
              <a:rPr lang="en-US" sz="1000" dirty="0"/>
            </a:br>
            <a:r>
              <a:rPr lang="en-US" sz="1000" dirty="0"/>
              <a:t>Bottom Image: http://www.regentsprep.org/Regents/biology/units/laboratory/graphics/triplebeambalance.jpg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52400" y="711200"/>
            <a:ext cx="9658350" cy="5918200"/>
          </a:xfrm>
          <a:prstGeom prst="rect">
            <a:avLst/>
          </a:prstGeom>
          <a:noFill/>
          <a:ln w="9525">
            <a:noFill/>
            <a:miter lim="800000"/>
            <a:headEnd/>
            <a:tailEnd/>
          </a:ln>
        </p:spPr>
        <p:txBody>
          <a:bodyPr>
            <a:spAutoFit/>
          </a:bodyPr>
          <a:lstStyle/>
          <a:p>
            <a:pPr marL="342900" indent="-342900" algn="just">
              <a:buFontTx/>
              <a:buAutoNum type="arabicParenBoth"/>
            </a:pPr>
            <a:r>
              <a:rPr lang="en-US" sz="1900" dirty="0"/>
              <a:t>Read </a:t>
            </a:r>
            <a:r>
              <a:rPr lang="en-US" sz="1900" b="1" dirty="0"/>
              <a:t>directions</a:t>
            </a:r>
            <a:r>
              <a:rPr lang="en-US" sz="1900" dirty="0"/>
              <a:t> carefully!  If you are not sure what to do, ask for help.  Do not make up your own recipes!</a:t>
            </a:r>
          </a:p>
          <a:p>
            <a:pPr marL="342900" indent="-342900" algn="just">
              <a:buFontTx/>
              <a:buAutoNum type="arabicParenBoth"/>
            </a:pPr>
            <a:endParaRPr lang="en-US" sz="1900" dirty="0"/>
          </a:p>
          <a:p>
            <a:pPr marL="342900" indent="-342900" algn="just"/>
            <a:r>
              <a:rPr lang="en-US" sz="1900" dirty="0"/>
              <a:t>(2) </a:t>
            </a:r>
            <a:r>
              <a:rPr lang="en-US" sz="1900" b="1" dirty="0"/>
              <a:t>Goggles</a:t>
            </a:r>
            <a:r>
              <a:rPr lang="en-US" sz="1900" dirty="0"/>
              <a:t> should always be worn when experimenting with chemicals.</a:t>
            </a:r>
          </a:p>
          <a:p>
            <a:pPr marL="342900" indent="-342900" algn="just"/>
            <a:endParaRPr lang="en-US" sz="1900" dirty="0"/>
          </a:p>
          <a:p>
            <a:pPr marL="342900" indent="-342900" algn="just"/>
            <a:r>
              <a:rPr lang="en-US" sz="1900" dirty="0"/>
              <a:t>(3) Do not </a:t>
            </a:r>
            <a:r>
              <a:rPr lang="en-US" sz="1900" b="1" dirty="0"/>
              <a:t>smell</a:t>
            </a:r>
            <a:r>
              <a:rPr lang="en-US" sz="1900" dirty="0"/>
              <a:t> directly from the container! If you need to sniff a slime, hold it several inches away from your face and use your hand to wave fumes towards your nose.</a:t>
            </a:r>
          </a:p>
          <a:p>
            <a:pPr marL="342900" indent="-342900" algn="just"/>
            <a:endParaRPr lang="en-US" sz="1900" dirty="0"/>
          </a:p>
          <a:p>
            <a:pPr marL="342900" indent="-342900" algn="just"/>
            <a:r>
              <a:rPr lang="en-US" sz="1900" dirty="0"/>
              <a:t>(4) No eating or drinking during the lab. This also means that you should NOT eat the slime or </a:t>
            </a:r>
            <a:r>
              <a:rPr lang="en-US" sz="1900" b="1" dirty="0"/>
              <a:t>taste</a:t>
            </a:r>
            <a:r>
              <a:rPr lang="en-US" sz="1900" dirty="0"/>
              <a:t> any substances used to make slime!  Keep your slime out of reach of small </a:t>
            </a:r>
            <a:r>
              <a:rPr lang="en-US" sz="1900" b="1" dirty="0"/>
              <a:t>children</a:t>
            </a:r>
            <a:r>
              <a:rPr lang="en-US" sz="1900" dirty="0"/>
              <a:t> and </a:t>
            </a:r>
            <a:r>
              <a:rPr lang="en-US" sz="1900" b="1" dirty="0"/>
              <a:t>pets</a:t>
            </a:r>
            <a:r>
              <a:rPr lang="en-US" sz="1900" dirty="0"/>
              <a:t>.</a:t>
            </a:r>
          </a:p>
          <a:p>
            <a:pPr marL="342900" indent="-342900" algn="just"/>
            <a:endParaRPr lang="en-US" sz="1900" dirty="0"/>
          </a:p>
          <a:p>
            <a:pPr marL="342900" indent="-342900" algn="just">
              <a:buFontTx/>
              <a:buAutoNum type="arabicParenBoth" startAt="5"/>
            </a:pPr>
            <a:r>
              <a:rPr lang="en-US" sz="1900" dirty="0"/>
              <a:t>Do not put the slime where it doesn’t belong, such as on </a:t>
            </a:r>
            <a:r>
              <a:rPr lang="en-US" sz="1900" b="1" dirty="0"/>
              <a:t>clothing</a:t>
            </a:r>
            <a:r>
              <a:rPr lang="en-US" sz="1900" dirty="0"/>
              <a:t>, carpeting, or other people!</a:t>
            </a:r>
          </a:p>
          <a:p>
            <a:pPr marL="342900" indent="-342900" algn="just">
              <a:buFontTx/>
              <a:buAutoNum type="arabicParenBoth" startAt="5"/>
            </a:pPr>
            <a:endParaRPr lang="en-US" sz="1900" dirty="0"/>
          </a:p>
          <a:p>
            <a:pPr marL="342900" indent="-342900" algn="just"/>
            <a:r>
              <a:rPr lang="en-US" sz="1900" dirty="0"/>
              <a:t>(6) Dispose of slime materials properly.  All slime must be thrown away in the trash can.  Use a dry towel to clean your hands, cup, and plate. </a:t>
            </a:r>
            <a:r>
              <a:rPr lang="en-US" sz="1900" u="sng" dirty="0"/>
              <a:t>DO NOT put any amount of slime in the </a:t>
            </a:r>
            <a:r>
              <a:rPr lang="en-US" sz="1900" b="1" u="sng" dirty="0"/>
              <a:t>sink</a:t>
            </a:r>
            <a:r>
              <a:rPr lang="en-US" sz="1900" dirty="0"/>
              <a:t>! </a:t>
            </a:r>
          </a:p>
          <a:p>
            <a:pPr marL="342900" indent="-342900" algn="just"/>
            <a:endParaRPr lang="en-US" sz="1900" dirty="0"/>
          </a:p>
          <a:p>
            <a:pPr marL="342900" indent="-342900" algn="just"/>
            <a:r>
              <a:rPr lang="en-US" sz="2000" dirty="0"/>
              <a:t>(7) Clean up </a:t>
            </a:r>
            <a:r>
              <a:rPr lang="en-US" sz="2000" b="1" dirty="0"/>
              <a:t>messes</a:t>
            </a:r>
            <a:r>
              <a:rPr lang="en-US" sz="2000" dirty="0"/>
              <a:t> immediately!  Your lab area should be clean when you start and clean when you leave.</a:t>
            </a:r>
          </a:p>
          <a:p>
            <a:pPr marL="342900" indent="-342900" algn="just"/>
            <a:endParaRPr lang="en-US" sz="2000" dirty="0"/>
          </a:p>
        </p:txBody>
      </p:sp>
      <p:sp>
        <p:nvSpPr>
          <p:cNvPr id="8195" name="Rectangle 5"/>
          <p:cNvSpPr>
            <a:spLocks noChangeArrowheads="1"/>
          </p:cNvSpPr>
          <p:nvPr/>
        </p:nvSpPr>
        <p:spPr bwMode="auto">
          <a:xfrm>
            <a:off x="0" y="0"/>
            <a:ext cx="10058400" cy="579438"/>
          </a:xfrm>
          <a:prstGeom prst="rect">
            <a:avLst/>
          </a:prstGeom>
          <a:solidFill>
            <a:srgbClr val="FFFF00"/>
          </a:solidFill>
          <a:ln w="9525">
            <a:noFill/>
            <a:miter lim="800000"/>
            <a:headEnd/>
            <a:tailEnd/>
          </a:ln>
        </p:spPr>
        <p:txBody>
          <a:bodyPr wrap="square">
            <a:spAutoFit/>
          </a:bodyPr>
          <a:lstStyle/>
          <a:p>
            <a:r>
              <a:rPr lang="en-US" sz="3200" b="1" dirty="0">
                <a:latin typeface="Cooper Black" pitchFamily="18" charset="0"/>
              </a:rPr>
              <a:t>Safety Rules</a:t>
            </a:r>
            <a:r>
              <a:rPr lang="en-US" sz="3200" dirty="0">
                <a:latin typeface="Cooper Black" pitchFamily="18" charset="0"/>
              </a:rPr>
              <a:t> </a:t>
            </a:r>
          </a:p>
        </p:txBody>
      </p:sp>
      <p:sp>
        <p:nvSpPr>
          <p:cNvPr id="4" name="Rectangle 5"/>
          <p:cNvSpPr>
            <a:spLocks noChangeArrowheads="1"/>
          </p:cNvSpPr>
          <p:nvPr/>
        </p:nvSpPr>
        <p:spPr bwMode="auto">
          <a:xfrm>
            <a:off x="9220200" y="0"/>
            <a:ext cx="838200" cy="579438"/>
          </a:xfrm>
          <a:prstGeom prst="rect">
            <a:avLst/>
          </a:prstGeom>
          <a:noFill/>
          <a:ln w="9525">
            <a:noFill/>
            <a:miter lim="800000"/>
            <a:headEnd/>
            <a:tailEnd/>
          </a:ln>
        </p:spPr>
        <p:txBody>
          <a:bodyPr wrap="square">
            <a:spAutoFit/>
          </a:bodyPr>
          <a:lstStyle/>
          <a:p>
            <a:r>
              <a:rPr lang="en-US" sz="3200" dirty="0" smtClean="0">
                <a:latin typeface="Cooper Black" pitchFamily="18" charset="0"/>
              </a:rPr>
              <a:t>#7</a:t>
            </a:r>
            <a:endParaRPr lang="en-US" sz="3200"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71450" y="755650"/>
            <a:ext cx="9582150" cy="4478149"/>
          </a:xfrm>
          <a:prstGeom prst="rect">
            <a:avLst/>
          </a:prstGeom>
          <a:noFill/>
          <a:ln w="9525">
            <a:noFill/>
            <a:miter lim="800000"/>
            <a:headEnd/>
            <a:tailEnd/>
          </a:ln>
        </p:spPr>
        <p:txBody>
          <a:bodyPr>
            <a:spAutoFit/>
          </a:bodyPr>
          <a:lstStyle/>
          <a:p>
            <a:pPr marL="342900" indent="-342900" algn="just"/>
            <a:r>
              <a:rPr lang="en-US" sz="1900" dirty="0"/>
              <a:t>(8) </a:t>
            </a:r>
            <a:r>
              <a:rPr lang="en-US" sz="1900" b="1" dirty="0"/>
              <a:t>Wash</a:t>
            </a:r>
            <a:r>
              <a:rPr lang="en-US" sz="1900" dirty="0"/>
              <a:t> your hands before you leave class.  </a:t>
            </a:r>
          </a:p>
          <a:p>
            <a:pPr marL="342900" indent="-342900" algn="just"/>
            <a:endParaRPr lang="en-US" sz="1900" dirty="0"/>
          </a:p>
          <a:p>
            <a:pPr marL="342900" indent="-342900" algn="just"/>
            <a:r>
              <a:rPr lang="en-US" sz="1900" dirty="0"/>
              <a:t>(9) </a:t>
            </a:r>
            <a:r>
              <a:rPr lang="en-US" sz="1900" b="1" dirty="0"/>
              <a:t>Behave</a:t>
            </a:r>
            <a:r>
              <a:rPr lang="en-US" sz="1900" dirty="0"/>
              <a:t>!  No hitting, shoving, or other horseplay is allowed! </a:t>
            </a:r>
          </a:p>
          <a:p>
            <a:pPr marL="342900" indent="-342900" algn="just"/>
            <a:endParaRPr lang="en-US" sz="1900" dirty="0"/>
          </a:p>
          <a:p>
            <a:pPr marL="342900" indent="-342900" algn="just">
              <a:buFontTx/>
              <a:buAutoNum type="arabicParenBoth" startAt="10"/>
            </a:pPr>
            <a:r>
              <a:rPr lang="en-US" sz="1900" dirty="0"/>
              <a:t>Slime must remain in the </a:t>
            </a:r>
            <a:r>
              <a:rPr lang="en-US" sz="1900" b="1" dirty="0"/>
              <a:t>classroom</a:t>
            </a:r>
            <a:r>
              <a:rPr lang="en-US" sz="1900" dirty="0"/>
              <a:t>!  You are not allowed to take it to other classes.  You will be able to take the slime home on the last day!</a:t>
            </a:r>
          </a:p>
          <a:p>
            <a:pPr marL="342900" indent="-342900" algn="just">
              <a:buFontTx/>
              <a:buAutoNum type="arabicParenBoth" startAt="10"/>
            </a:pPr>
            <a:endParaRPr lang="en-US" sz="1900" dirty="0"/>
          </a:p>
          <a:p>
            <a:pPr marL="342900" indent="-342900" algn="just"/>
            <a:r>
              <a:rPr lang="en-US" sz="1900" dirty="0"/>
              <a:t>(11) Most of the slime will keep for </a:t>
            </a:r>
            <a:r>
              <a:rPr lang="en-US" sz="1900" b="1" dirty="0"/>
              <a:t>3-4</a:t>
            </a:r>
            <a:r>
              <a:rPr lang="en-US" sz="1900" dirty="0"/>
              <a:t> days.  After your slime goes bad, </a:t>
            </a:r>
            <a:r>
              <a:rPr lang="en-US" sz="1900" u="sng" dirty="0"/>
              <a:t>throw it away</a:t>
            </a:r>
            <a:r>
              <a:rPr lang="en-US" sz="1900" dirty="0"/>
              <a:t>!  </a:t>
            </a:r>
            <a:r>
              <a:rPr lang="en-US" sz="1900" u="sng" dirty="0"/>
              <a:t>Do not dump in a sink</a:t>
            </a:r>
            <a:r>
              <a:rPr lang="en-US" sz="1900" dirty="0"/>
              <a:t>!</a:t>
            </a:r>
          </a:p>
          <a:p>
            <a:pPr marL="342900" indent="-342900" algn="just"/>
            <a:endParaRPr lang="en-US" sz="1900" dirty="0"/>
          </a:p>
          <a:p>
            <a:pPr marL="342900" indent="-342900" algn="just"/>
            <a:r>
              <a:rPr lang="en-US" sz="1900" dirty="0"/>
              <a:t>(12) If you do not follow the rules, you will not be allowed to do the experiments and will earn a </a:t>
            </a:r>
            <a:r>
              <a:rPr lang="en-US" sz="1900" b="1" dirty="0"/>
              <a:t>zero</a:t>
            </a:r>
            <a:r>
              <a:rPr lang="en-US" sz="1900" dirty="0"/>
              <a:t> grade for this unit.  </a:t>
            </a:r>
          </a:p>
          <a:p>
            <a:pPr marL="342900" indent="-342900" algn="just"/>
            <a:endParaRPr lang="en-US" sz="1900" dirty="0"/>
          </a:p>
          <a:p>
            <a:pPr marL="342900" indent="-342900" algn="ctr"/>
            <a:r>
              <a:rPr lang="en-US" sz="1900" b="1" dirty="0" smtClean="0"/>
              <a:t>To show that you agree </a:t>
            </a:r>
            <a:r>
              <a:rPr lang="en-US" sz="1900" b="1" dirty="0"/>
              <a:t>to follow these safety rules, </a:t>
            </a:r>
            <a:br>
              <a:rPr lang="en-US" sz="1900" b="1" dirty="0"/>
            </a:br>
            <a:r>
              <a:rPr lang="en-US" sz="1900" b="1" dirty="0"/>
              <a:t>sign your name in the </a:t>
            </a:r>
            <a:r>
              <a:rPr lang="en-US" sz="1900" b="1" dirty="0" smtClean="0"/>
              <a:t>box </a:t>
            </a:r>
            <a:r>
              <a:rPr lang="en-US" sz="1900" b="1" dirty="0"/>
              <a:t>on your </a:t>
            </a:r>
            <a:r>
              <a:rPr lang="en-US" sz="1900" b="1" dirty="0" smtClean="0"/>
              <a:t>note worksheet</a:t>
            </a:r>
            <a:r>
              <a:rPr lang="en-US" sz="1900" b="1" dirty="0"/>
              <a:t>. </a:t>
            </a:r>
          </a:p>
        </p:txBody>
      </p:sp>
      <p:sp>
        <p:nvSpPr>
          <p:cNvPr id="9219" name="Rectangle 3"/>
          <p:cNvSpPr>
            <a:spLocks noChangeArrowheads="1"/>
          </p:cNvSpPr>
          <p:nvPr/>
        </p:nvSpPr>
        <p:spPr bwMode="auto">
          <a:xfrm>
            <a:off x="0" y="0"/>
            <a:ext cx="5715000" cy="579438"/>
          </a:xfrm>
          <a:prstGeom prst="rect">
            <a:avLst/>
          </a:prstGeom>
          <a:noFill/>
          <a:ln w="9525">
            <a:noFill/>
            <a:miter lim="800000"/>
            <a:headEnd/>
            <a:tailEnd/>
          </a:ln>
        </p:spPr>
        <p:txBody>
          <a:bodyPr>
            <a:spAutoFit/>
          </a:bodyPr>
          <a:lstStyle/>
          <a:p>
            <a:r>
              <a:rPr lang="en-US" sz="3200" b="1">
                <a:latin typeface="Cooper Black" pitchFamily="18" charset="0"/>
              </a:rPr>
              <a:t>Safety Rules – Cont’d</a:t>
            </a:r>
            <a:r>
              <a:rPr lang="en-US" sz="3200">
                <a:latin typeface="Cooper Black"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3200400" cy="990600"/>
          </a:xfrm>
        </p:spPr>
        <p:txBody>
          <a:bodyPr/>
          <a:lstStyle/>
          <a:p>
            <a:pPr eaLnBrk="1" hangingPunct="1"/>
            <a:r>
              <a:rPr lang="en-US" b="1" smtClean="0">
                <a:latin typeface="Cooper Black" pitchFamily="18" charset="0"/>
              </a:rPr>
              <a:t>Oobleck</a:t>
            </a:r>
          </a:p>
        </p:txBody>
      </p:sp>
      <p:sp>
        <p:nvSpPr>
          <p:cNvPr id="10243" name="Text Box 3"/>
          <p:cNvSpPr txBox="1">
            <a:spLocks noChangeArrowheads="1"/>
          </p:cNvSpPr>
          <p:nvPr/>
        </p:nvSpPr>
        <p:spPr bwMode="auto">
          <a:xfrm>
            <a:off x="209550" y="923925"/>
            <a:ext cx="9467850" cy="1187450"/>
          </a:xfrm>
          <a:prstGeom prst="rect">
            <a:avLst/>
          </a:prstGeom>
          <a:noFill/>
          <a:ln w="9525">
            <a:noFill/>
            <a:miter lim="800000"/>
            <a:headEnd/>
            <a:tailEnd/>
          </a:ln>
        </p:spPr>
        <p:txBody>
          <a:bodyPr>
            <a:spAutoFit/>
          </a:bodyPr>
          <a:lstStyle/>
          <a:p>
            <a:pPr algn="just">
              <a:spcBef>
                <a:spcPct val="50000"/>
              </a:spcBef>
            </a:pPr>
            <a:r>
              <a:rPr lang="en-US" i="1"/>
              <a:t>This is a mixture made from </a:t>
            </a:r>
            <a:r>
              <a:rPr lang="en-US" b="1" i="1"/>
              <a:t>corn starch</a:t>
            </a:r>
            <a:r>
              <a:rPr lang="en-US" i="1"/>
              <a:t> and </a:t>
            </a:r>
            <a:r>
              <a:rPr lang="en-US" b="1" i="1"/>
              <a:t>water</a:t>
            </a:r>
            <a:r>
              <a:rPr lang="en-US" i="1"/>
              <a:t>. Corn starch is a </a:t>
            </a:r>
            <a:r>
              <a:rPr lang="en-US" b="1" i="1"/>
              <a:t>natural polymer</a:t>
            </a:r>
            <a:r>
              <a:rPr lang="en-US" i="1"/>
              <a:t> made from corn. The plastic bin on your table and the other plastic materials we will use are </a:t>
            </a:r>
            <a:r>
              <a:rPr lang="en-US" b="1" i="1"/>
              <a:t>synthetic</a:t>
            </a:r>
            <a:r>
              <a:rPr lang="en-US" i="1"/>
              <a:t> (man-made) </a:t>
            </a:r>
            <a:r>
              <a:rPr lang="en-US" b="1" i="1"/>
              <a:t>polymers</a:t>
            </a:r>
            <a:r>
              <a:rPr lang="en-US" i="1"/>
              <a:t>.</a:t>
            </a:r>
          </a:p>
        </p:txBody>
      </p:sp>
      <p:sp>
        <p:nvSpPr>
          <p:cNvPr id="10244" name="Text Box 7"/>
          <p:cNvSpPr txBox="1">
            <a:spLocks noChangeArrowheads="1"/>
          </p:cNvSpPr>
          <p:nvPr/>
        </p:nvSpPr>
        <p:spPr bwMode="auto">
          <a:xfrm>
            <a:off x="3962400" y="228600"/>
            <a:ext cx="5867400" cy="457200"/>
          </a:xfrm>
          <a:prstGeom prst="rect">
            <a:avLst/>
          </a:prstGeom>
          <a:solidFill>
            <a:srgbClr val="FFFF00"/>
          </a:solidFill>
          <a:ln w="9525">
            <a:noFill/>
            <a:miter lim="800000"/>
            <a:headEnd/>
            <a:tailEnd/>
          </a:ln>
        </p:spPr>
        <p:txBody>
          <a:bodyPr>
            <a:spAutoFit/>
          </a:bodyPr>
          <a:lstStyle/>
          <a:p>
            <a:pPr algn="ctr">
              <a:spcBef>
                <a:spcPct val="50000"/>
              </a:spcBef>
            </a:pPr>
            <a:r>
              <a:rPr lang="en-US" i="1"/>
              <a:t>Work in pairs – Each pair will make a batch!</a:t>
            </a:r>
          </a:p>
        </p:txBody>
      </p:sp>
      <p:sp>
        <p:nvSpPr>
          <p:cNvPr id="10245" name="Text Box 8"/>
          <p:cNvSpPr txBox="1">
            <a:spLocks noChangeArrowheads="1"/>
          </p:cNvSpPr>
          <p:nvPr/>
        </p:nvSpPr>
        <p:spPr bwMode="auto">
          <a:xfrm>
            <a:off x="209550" y="2436813"/>
            <a:ext cx="9467850" cy="3865562"/>
          </a:xfrm>
          <a:prstGeom prst="rect">
            <a:avLst/>
          </a:prstGeom>
          <a:noFill/>
          <a:ln w="9525">
            <a:noFill/>
            <a:miter lim="800000"/>
            <a:headEnd/>
            <a:tailEnd/>
          </a:ln>
        </p:spPr>
        <p:txBody>
          <a:bodyPr>
            <a:spAutoFit/>
          </a:bodyPr>
          <a:lstStyle/>
          <a:p>
            <a:pPr>
              <a:spcBef>
                <a:spcPct val="50000"/>
              </a:spcBef>
            </a:pPr>
            <a:r>
              <a:rPr lang="en-US" b="1" i="1" dirty="0"/>
              <a:t>Directions:</a:t>
            </a:r>
            <a:endParaRPr lang="en-US" i="1" dirty="0"/>
          </a:p>
          <a:p>
            <a:pPr>
              <a:spcBef>
                <a:spcPct val="50000"/>
              </a:spcBef>
            </a:pPr>
            <a:r>
              <a:rPr lang="en-US" i="1" dirty="0"/>
              <a:t>1 – Fill a small plastic cup with corn starch and dump it onto a large plate.</a:t>
            </a:r>
          </a:p>
          <a:p>
            <a:pPr>
              <a:spcBef>
                <a:spcPct val="50000"/>
              </a:spcBef>
            </a:pPr>
            <a:r>
              <a:rPr lang="en-US" i="1" dirty="0"/>
              <a:t>2 – Fill the small plastic cup with water.</a:t>
            </a:r>
          </a:p>
          <a:p>
            <a:pPr>
              <a:spcBef>
                <a:spcPct val="50000"/>
              </a:spcBef>
            </a:pPr>
            <a:r>
              <a:rPr lang="en-US" i="1" dirty="0"/>
              <a:t>3 – Use your hands to slowly mix the water into the corn starch a little at a time until you get a gooey mixture. Don’t add too much water!</a:t>
            </a:r>
          </a:p>
          <a:p>
            <a:pPr>
              <a:spcBef>
                <a:spcPct val="50000"/>
              </a:spcBef>
            </a:pPr>
            <a:r>
              <a:rPr lang="en-US" i="1" dirty="0"/>
              <a:t>	</a:t>
            </a:r>
            <a:r>
              <a:rPr lang="en-US" sz="2000" b="1" i="1" dirty="0"/>
              <a:t>Too runny? </a:t>
            </a:r>
            <a:r>
              <a:rPr lang="en-US" sz="2000" i="1" dirty="0"/>
              <a:t>Add a scoop of corn starch to thicken it up.</a:t>
            </a:r>
            <a:br>
              <a:rPr lang="en-US" sz="2000" i="1" dirty="0"/>
            </a:br>
            <a:r>
              <a:rPr lang="en-US" sz="2000" b="1" i="1" dirty="0"/>
              <a:t>	Too thick/crumbly? </a:t>
            </a:r>
            <a:r>
              <a:rPr lang="en-US" sz="2000" i="1" dirty="0"/>
              <a:t>Add a few drops of water to make it thinner.</a:t>
            </a:r>
          </a:p>
          <a:p>
            <a:pPr>
              <a:spcBef>
                <a:spcPct val="50000"/>
              </a:spcBef>
            </a:pPr>
            <a:r>
              <a:rPr lang="en-US" i="1" dirty="0"/>
              <a:t>4 – Experiment with your </a:t>
            </a:r>
            <a:r>
              <a:rPr lang="en-US" i="1" dirty="0" err="1"/>
              <a:t>oobleck</a:t>
            </a:r>
            <a:r>
              <a:rPr lang="en-US" i="1" dirty="0"/>
              <a:t> to answer the questions on the next page.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CC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2544</Words>
  <Application>Microsoft Office PowerPoint</Application>
  <PresentationFormat>Custom</PresentationFormat>
  <Paragraphs>347</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Slide 1</vt:lpstr>
      <vt:lpstr>Table of Contents</vt:lpstr>
      <vt:lpstr>Slide 3</vt:lpstr>
      <vt:lpstr>Slide 4</vt:lpstr>
      <vt:lpstr>Slide 5</vt:lpstr>
      <vt:lpstr>Slide 6</vt:lpstr>
      <vt:lpstr>Slide 7</vt:lpstr>
      <vt:lpstr>Slide 8</vt:lpstr>
      <vt:lpstr>Oobleck</vt:lpstr>
      <vt:lpstr>Slide 10</vt:lpstr>
      <vt:lpstr>Gloop</vt:lpstr>
      <vt:lpstr>Slide 12</vt:lpstr>
      <vt:lpstr>Slide 13</vt:lpstr>
      <vt:lpstr>Slide 14</vt:lpstr>
      <vt:lpstr>Slide 15</vt:lpstr>
      <vt:lpstr>Boogers</vt:lpstr>
      <vt:lpstr>Slide 17</vt:lpstr>
      <vt:lpstr>Slide 18</vt:lpstr>
      <vt:lpstr>Slide 19</vt:lpstr>
      <vt:lpstr>Goobers</vt:lpstr>
      <vt:lpstr>Slide 21</vt:lpstr>
      <vt:lpstr>Slide 22</vt:lpstr>
      <vt:lpstr>Slide 23</vt:lpstr>
      <vt:lpstr>Slide 24</vt:lpstr>
      <vt:lpstr>Super Slime</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187</cp:revision>
  <dcterms:created xsi:type="dcterms:W3CDTF">2006-12-16T02:28:57Z</dcterms:created>
  <dcterms:modified xsi:type="dcterms:W3CDTF">2015-03-18T16:57:01Z</dcterms:modified>
</cp:coreProperties>
</file>