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03" r:id="rId2"/>
    <p:sldId id="506" r:id="rId3"/>
    <p:sldId id="532" r:id="rId4"/>
    <p:sldId id="374" r:id="rId5"/>
    <p:sldId id="513" r:id="rId6"/>
    <p:sldId id="514" r:id="rId7"/>
    <p:sldId id="505" r:id="rId8"/>
    <p:sldId id="507" r:id="rId9"/>
    <p:sldId id="512" r:id="rId10"/>
    <p:sldId id="533" r:id="rId11"/>
    <p:sldId id="531" r:id="rId12"/>
    <p:sldId id="522" r:id="rId13"/>
    <p:sldId id="504" r:id="rId14"/>
    <p:sldId id="518" r:id="rId15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6456" autoAdjust="0"/>
  </p:normalViewPr>
  <p:slideViewPr>
    <p:cSldViewPr>
      <p:cViewPr>
        <p:scale>
          <a:sx n="40" d="100"/>
          <a:sy n="40" d="100"/>
        </p:scale>
        <p:origin x="2058" y="34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A9A0F-C3E1-4ADE-8E23-D31FEAE5A56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4B43A-9085-4DAC-B3AB-33DE96891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6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results were based on replies to the, “Is a hot dog a sandwich?” question on my First Week Survey on Google Forms.  Survey your students and then edit this slide with information from your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4B43A-9085-4DAC-B3AB-33DE968912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13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This slide is NOT included in the digital version of student INB.  It is used to facilitate a class discussion prompting students to brainstorm ways to classify sandwiches.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DF264-2A2F-4D9F-B883-593AA09AD70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1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DF264-2A2F-4D9F-B883-593AA09AD70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5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B5B35-524D-4E21-8002-E5A086AECB8A}" type="slidenum">
              <a:rPr lang="en-US"/>
              <a:pPr/>
              <a:t>13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 this slide to facilitate a class discussion after students have had a chance to respond in their notebooks.</a:t>
            </a:r>
            <a:endParaRPr lang="en-US" sz="1600" b="0" dirty="0">
              <a:effectLst/>
            </a:endParaRPr>
          </a:p>
          <a:p>
            <a:br>
              <a:rPr lang="en-US" sz="1600" dirty="0"/>
            </a:br>
            <a:r>
              <a:rPr lang="en-US" sz="1200" b="1" dirty="0"/>
              <a:t>Some possible answers are: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We asked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We made observations.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We communicated our ideas and got feedback from our peers.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We changed our ideas or opinions based on a definition we all agreed upon.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We used our past observations and knowledge to make new hypothesis (i.e. whether something was a sandwich)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We worked together (collaborated)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We based our decisions on specific information (bun/no bun, meat/no meat) and not random opinions.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We defined a problem in terms that we were sure we all discussed the same things.</a:t>
            </a:r>
          </a:p>
        </p:txBody>
      </p:sp>
    </p:spTree>
    <p:extLst>
      <p:ext uri="{BB962C8B-B14F-4D97-AF65-F5344CB8AC3E}">
        <p14:creationId xmlns:p14="http://schemas.microsoft.com/office/powerpoint/2010/main" val="318622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This final slide is NOT included in the digital version of student INB.  It will spark quite a discussion!  I like to compare it to the work scientists do – just when we think we have something figured out, along comes a new observation/occurrence that sends us back to the drawing 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DF264-2A2F-4D9F-B883-593AA09AD70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12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This slide is NOT included in the digital version of student INB. It is used to facilitate a discussion regarding classification.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DF264-2A2F-4D9F-B883-593AA09AD7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9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B5B35-524D-4E21-8002-E5A086AECB8A}" type="slidenum">
              <a:rPr lang="en-US"/>
              <a:pPr/>
              <a:t>4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77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DF264-2A2F-4D9F-B883-593AA09AD70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66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DF264-2A2F-4D9F-B883-593AA09AD70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89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DF264-2A2F-4D9F-B883-593AA09AD70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1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This slide is NOT included in the digital version of student INB. I use this slide to facilitate class discussion.  I record the responses on the screen while students share and discuss.   Your class definition may vary depending on </a:t>
            </a:r>
            <a:r>
              <a:rPr lang="en-US"/>
              <a:t>student reponis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DF264-2A2F-4D9F-B883-593AA09AD70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5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Ask students to share how many items they classified as sandwiches?  The numbers are range from only a few to most of them!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DF264-2A2F-4D9F-B883-593AA09AD70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22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Ask students to share how many items they classified as sandwiches?  The numbers are range from only a few to most of them!  The classification shown is just an example and should not be considered as the only correct response.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DF264-2A2F-4D9F-B883-593AA09AD70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9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7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B01F-CA78-429E-9033-A1ABC2EC3C51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9E8F-2812-4ECB-BE96-25327F2BD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B01F-CA78-429E-9033-A1ABC2EC3C51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9E8F-2812-4ECB-BE96-25327F2BD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62"/>
            <a:ext cx="226314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62"/>
            <a:ext cx="662178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B01F-CA78-429E-9033-A1ABC2EC3C51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9E8F-2812-4ECB-BE96-25327F2BD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B01F-CA78-429E-9033-A1ABC2EC3C51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9E8F-2812-4ECB-BE96-25327F2BD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2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908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15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23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29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537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444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352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2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B01F-CA78-429E-9033-A1ABC2EC3C51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9E8F-2812-4ECB-BE96-25327F2BD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5"/>
            <a:ext cx="4442460" cy="5129425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5"/>
            <a:ext cx="4442460" cy="5129425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B01F-CA78-429E-9033-A1ABC2EC3C51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9E8F-2812-4ECB-BE96-25327F2BD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08" indent="0">
              <a:buNone/>
              <a:defRPr sz="2200" b="1"/>
            </a:lvl2pPr>
            <a:lvl3pPr marL="1005815" indent="0">
              <a:buNone/>
              <a:defRPr sz="1980" b="1"/>
            </a:lvl3pPr>
            <a:lvl4pPr marL="1508723" indent="0">
              <a:buNone/>
              <a:defRPr sz="1760" b="1"/>
            </a:lvl4pPr>
            <a:lvl5pPr marL="2011629" indent="0">
              <a:buNone/>
              <a:defRPr sz="1760" b="1"/>
            </a:lvl5pPr>
            <a:lvl6pPr marL="2514537" indent="0">
              <a:buNone/>
              <a:defRPr sz="1760" b="1"/>
            </a:lvl6pPr>
            <a:lvl7pPr marL="3017444" indent="0">
              <a:buNone/>
              <a:defRPr sz="1760" b="1"/>
            </a:lvl7pPr>
            <a:lvl8pPr marL="3520352" indent="0">
              <a:buNone/>
              <a:defRPr sz="1760" b="1"/>
            </a:lvl8pPr>
            <a:lvl9pPr marL="40232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0" y="1739795"/>
            <a:ext cx="444595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08" indent="0">
              <a:buNone/>
              <a:defRPr sz="2200" b="1"/>
            </a:lvl2pPr>
            <a:lvl3pPr marL="1005815" indent="0">
              <a:buNone/>
              <a:defRPr sz="1980" b="1"/>
            </a:lvl3pPr>
            <a:lvl4pPr marL="1508723" indent="0">
              <a:buNone/>
              <a:defRPr sz="1760" b="1"/>
            </a:lvl4pPr>
            <a:lvl5pPr marL="2011629" indent="0">
              <a:buNone/>
              <a:defRPr sz="1760" b="1"/>
            </a:lvl5pPr>
            <a:lvl6pPr marL="2514537" indent="0">
              <a:buNone/>
              <a:defRPr sz="1760" b="1"/>
            </a:lvl6pPr>
            <a:lvl7pPr marL="3017444" indent="0">
              <a:buNone/>
              <a:defRPr sz="1760" b="1"/>
            </a:lvl7pPr>
            <a:lvl8pPr marL="3520352" indent="0">
              <a:buNone/>
              <a:defRPr sz="1760" b="1"/>
            </a:lvl8pPr>
            <a:lvl9pPr marL="40232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0" y="2464859"/>
            <a:ext cx="444595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B01F-CA78-429E-9033-A1ABC2EC3C51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9E8F-2812-4ECB-BE96-25327F2BD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B01F-CA78-429E-9033-A1ABC2EC3C51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9E8F-2812-4ECB-BE96-25327F2BD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B01F-CA78-429E-9033-A1ABC2EC3C51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9E8F-2812-4ECB-BE96-25327F2BD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3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62"/>
            <a:ext cx="5622925" cy="663352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3" y="1626451"/>
            <a:ext cx="3309144" cy="5316538"/>
          </a:xfrm>
        </p:spPr>
        <p:txBody>
          <a:bodyPr/>
          <a:lstStyle>
            <a:lvl1pPr marL="0" indent="0">
              <a:buNone/>
              <a:defRPr sz="1540"/>
            </a:lvl1pPr>
            <a:lvl2pPr marL="502908" indent="0">
              <a:buNone/>
              <a:defRPr sz="1320"/>
            </a:lvl2pPr>
            <a:lvl3pPr marL="1005815" indent="0">
              <a:buNone/>
              <a:defRPr sz="1100"/>
            </a:lvl3pPr>
            <a:lvl4pPr marL="1508723" indent="0">
              <a:buNone/>
              <a:defRPr sz="990"/>
            </a:lvl4pPr>
            <a:lvl5pPr marL="2011629" indent="0">
              <a:buNone/>
              <a:defRPr sz="990"/>
            </a:lvl5pPr>
            <a:lvl6pPr marL="2514537" indent="0">
              <a:buNone/>
              <a:defRPr sz="990"/>
            </a:lvl6pPr>
            <a:lvl7pPr marL="3017444" indent="0">
              <a:buNone/>
              <a:defRPr sz="990"/>
            </a:lvl7pPr>
            <a:lvl8pPr marL="3520352" indent="0">
              <a:buNone/>
              <a:defRPr sz="990"/>
            </a:lvl8pPr>
            <a:lvl9pPr marL="40232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B01F-CA78-429E-9033-A1ABC2EC3C51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9E8F-2812-4ECB-BE96-25327F2BD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2908" indent="0">
              <a:buNone/>
              <a:defRPr sz="3080"/>
            </a:lvl2pPr>
            <a:lvl3pPr marL="1005815" indent="0">
              <a:buNone/>
              <a:defRPr sz="2640"/>
            </a:lvl3pPr>
            <a:lvl4pPr marL="1508723" indent="0">
              <a:buNone/>
              <a:defRPr sz="2200"/>
            </a:lvl4pPr>
            <a:lvl5pPr marL="2011629" indent="0">
              <a:buNone/>
              <a:defRPr sz="2200"/>
            </a:lvl5pPr>
            <a:lvl6pPr marL="2514537" indent="0">
              <a:buNone/>
              <a:defRPr sz="2200"/>
            </a:lvl6pPr>
            <a:lvl7pPr marL="3017444" indent="0">
              <a:buNone/>
              <a:defRPr sz="2200"/>
            </a:lvl7pPr>
            <a:lvl8pPr marL="3520352" indent="0">
              <a:buNone/>
              <a:defRPr sz="2200"/>
            </a:lvl8pPr>
            <a:lvl9pPr marL="4023260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2908" indent="0">
              <a:buNone/>
              <a:defRPr sz="1320"/>
            </a:lvl2pPr>
            <a:lvl3pPr marL="1005815" indent="0">
              <a:buNone/>
              <a:defRPr sz="1100"/>
            </a:lvl3pPr>
            <a:lvl4pPr marL="1508723" indent="0">
              <a:buNone/>
              <a:defRPr sz="990"/>
            </a:lvl4pPr>
            <a:lvl5pPr marL="2011629" indent="0">
              <a:buNone/>
              <a:defRPr sz="990"/>
            </a:lvl5pPr>
            <a:lvl6pPr marL="2514537" indent="0">
              <a:buNone/>
              <a:defRPr sz="990"/>
            </a:lvl6pPr>
            <a:lvl7pPr marL="3017444" indent="0">
              <a:buNone/>
              <a:defRPr sz="990"/>
            </a:lvl7pPr>
            <a:lvl8pPr marL="3520352" indent="0">
              <a:buNone/>
              <a:defRPr sz="990"/>
            </a:lvl8pPr>
            <a:lvl9pPr marL="40232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B01F-CA78-429E-9033-A1ABC2EC3C51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9E8F-2812-4ECB-BE96-25327F2BD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5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9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8B01F-CA78-429E-9033-A1ABC2EC3C51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9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9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09E8F-2812-4ECB-BE96-25327F2BD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5815" rtl="0" eaLnBrk="1" latinLnBrk="0" hangingPunct="1"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180" indent="-377180" algn="l" defTabSz="1005815" rtl="0" eaLnBrk="1" latinLnBrk="0" hangingPunct="1">
        <a:spcBef>
          <a:spcPct val="20000"/>
        </a:spcBef>
        <a:buFont typeface="Arial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17225" indent="-314318" algn="l" defTabSz="1005815" rtl="0" eaLnBrk="1" latinLnBrk="0" hangingPunct="1">
        <a:spcBef>
          <a:spcPct val="20000"/>
        </a:spcBef>
        <a:buFont typeface="Arial" pitchFamily="34" charset="0"/>
        <a:buChar char="–"/>
        <a:defRPr sz="3080" kern="1200">
          <a:solidFill>
            <a:schemeClr val="tx1"/>
          </a:solidFill>
          <a:latin typeface="+mn-lt"/>
          <a:ea typeface="+mn-ea"/>
          <a:cs typeface="+mn-cs"/>
        </a:defRPr>
      </a:lvl2pPr>
      <a:lvl3pPr marL="1257268" indent="-251453" algn="l" defTabSz="1005815" rtl="0" eaLnBrk="1" latinLnBrk="0" hangingPunct="1">
        <a:spcBef>
          <a:spcPct val="20000"/>
        </a:spcBef>
        <a:buFont typeface="Arial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1760176" indent="-251453" algn="l" defTabSz="100581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084" indent="-251453" algn="l" defTabSz="100581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5991" indent="-251453" algn="l" defTabSz="100581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899" indent="-251453" algn="l" defTabSz="100581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805" indent="-251453" algn="l" defTabSz="100581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713" indent="-251453" algn="l" defTabSz="100581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1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8" algn="l" defTabSz="100581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15" algn="l" defTabSz="100581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23" algn="l" defTabSz="100581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29" algn="l" defTabSz="100581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algn="l" defTabSz="100581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444" algn="l" defTabSz="100581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352" algn="l" defTabSz="100581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260" algn="l" defTabSz="100581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limentosaudeinfantil.wordpress.com/tag/cachorro-quent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ay.com/food/restaurant-replaces-bread-pickles-its-sandwiches-t152139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alimentosaudeinfantil.wordpress.com/tag/cachorro-quent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media/5d5d4bd13284f3407c9a6da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media/5d5d4bd13284f3407c9a6da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1259" y="51736"/>
            <a:ext cx="10083800" cy="1932831"/>
          </a:xfrm>
          <a:prstGeom prst="rect">
            <a:avLst/>
          </a:prstGeom>
          <a:noFill/>
        </p:spPr>
        <p:txBody>
          <a:bodyPr wrap="square" lIns="97529" tIns="48765" rIns="97529" bIns="48765" rtlCol="0">
            <a:spAutoFit/>
          </a:bodyPr>
          <a:lstStyle/>
          <a:p>
            <a:pPr algn="ctr"/>
            <a:r>
              <a:rPr lang="en-US" sz="7920" dirty="0">
                <a:latin typeface="Cooper Black" pitchFamily="18" charset="0"/>
              </a:rPr>
              <a:t>Sandwich Science</a:t>
            </a:r>
          </a:p>
          <a:p>
            <a:pPr algn="ctr"/>
            <a:r>
              <a:rPr lang="en-US" sz="4000" dirty="0">
                <a:latin typeface="Cooper Black" pitchFamily="18" charset="0"/>
              </a:rPr>
              <a:t>Investigating Classification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1D8208-0613-4E83-96E4-6DC5D6BC821C}"/>
              </a:ext>
            </a:extLst>
          </p:cNvPr>
          <p:cNvSpPr txBox="1"/>
          <p:nvPr/>
        </p:nvSpPr>
        <p:spPr>
          <a:xfrm>
            <a:off x="129773" y="7110757"/>
            <a:ext cx="2601562" cy="837146"/>
          </a:xfrm>
          <a:prstGeom prst="rect">
            <a:avLst/>
          </a:prstGeom>
          <a:noFill/>
        </p:spPr>
        <p:txBody>
          <a:bodyPr wrap="square" lIns="97529" tIns="48765" rIns="97529" bIns="48765" rtlCol="0">
            <a:spAutoFit/>
          </a:bodyPr>
          <a:lstStyle/>
          <a:p>
            <a:pPr algn="ctr"/>
            <a:r>
              <a:rPr lang="en-US" sz="1600" dirty="0">
                <a:latin typeface="Cooper Black" pitchFamily="18" charset="0"/>
              </a:rPr>
              <a:t>Nature of Science Unit</a:t>
            </a:r>
          </a:p>
          <a:p>
            <a:pPr algn="ctr"/>
            <a:r>
              <a:rPr lang="en-US" sz="1600" dirty="0">
                <a:latin typeface="Cooper Black" pitchFamily="18" charset="0"/>
              </a:rPr>
              <a:t>7</a:t>
            </a:r>
            <a:r>
              <a:rPr lang="en-US" sz="1600" baseline="30000" dirty="0">
                <a:latin typeface="Cooper Black" pitchFamily="18" charset="0"/>
              </a:rPr>
              <a:t>th</a:t>
            </a:r>
            <a:r>
              <a:rPr lang="en-US" sz="1600" dirty="0">
                <a:latin typeface="Cooper Black" pitchFamily="18" charset="0"/>
              </a:rPr>
              <a:t> &amp; 8</a:t>
            </a:r>
            <a:r>
              <a:rPr lang="en-US" sz="1600" baseline="30000" dirty="0">
                <a:latin typeface="Cooper Black" pitchFamily="18" charset="0"/>
              </a:rPr>
              <a:t>th</a:t>
            </a:r>
            <a:r>
              <a:rPr lang="en-US" sz="1600" dirty="0">
                <a:latin typeface="Cooper Black" pitchFamily="18" charset="0"/>
              </a:rPr>
              <a:t> Grade Science</a:t>
            </a:r>
          </a:p>
          <a:p>
            <a:pPr algn="ctr"/>
            <a:endParaRPr lang="en-US" sz="1600" dirty="0">
              <a:latin typeface="Cooper Black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F9322D-169C-41C0-AA1B-295AE35A3659}"/>
              </a:ext>
            </a:extLst>
          </p:cNvPr>
          <p:cNvSpPr txBox="1"/>
          <p:nvPr/>
        </p:nvSpPr>
        <p:spPr>
          <a:xfrm>
            <a:off x="5363065" y="7250792"/>
            <a:ext cx="4565562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10" b="1" dirty="0"/>
              <a:t>Presentation by T. Tomm 2019  http:/sciencespot.net/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B070EB-A468-4CB3-9BB1-8A3F1F29325F}"/>
              </a:ext>
            </a:extLst>
          </p:cNvPr>
          <p:cNvSpPr txBox="1"/>
          <p:nvPr/>
        </p:nvSpPr>
        <p:spPr>
          <a:xfrm>
            <a:off x="4267200" y="3435695"/>
            <a:ext cx="5029200" cy="1945142"/>
          </a:xfrm>
          <a:prstGeom prst="rect">
            <a:avLst/>
          </a:prstGeom>
          <a:noFill/>
        </p:spPr>
        <p:txBody>
          <a:bodyPr wrap="square" lIns="97529" tIns="48765" rIns="97529" bIns="48765" rtlCol="0">
            <a:spAutoFit/>
          </a:bodyPr>
          <a:lstStyle/>
          <a:p>
            <a:pPr algn="ctr"/>
            <a:r>
              <a:rPr lang="en-US" sz="6000" dirty="0">
                <a:latin typeface="Cooper Black" pitchFamily="18" charset="0"/>
              </a:rPr>
              <a:t>Is a hot dog a sandwich?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6EA25E-0764-4FE6-A517-A793FDB1E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2457" y="2696390"/>
            <a:ext cx="2601562" cy="31549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6E8983-EABD-49EA-B444-E93F4723FA22}"/>
              </a:ext>
            </a:extLst>
          </p:cNvPr>
          <p:cNvSpPr txBox="1"/>
          <p:nvPr/>
        </p:nvSpPr>
        <p:spPr>
          <a:xfrm flipH="1">
            <a:off x="160020" y="5851318"/>
            <a:ext cx="3273999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90" dirty="0">
                <a:hlinkClick r:id="rId3" tooltip="https://alimentosaudeinfantil.wordpress.com/tag/cachorro-quente/"/>
              </a:rPr>
              <a:t>This Photo</a:t>
            </a:r>
            <a:r>
              <a:rPr lang="en-US" sz="990" dirty="0"/>
              <a:t> by Unknown Author is licensed under </a:t>
            </a:r>
            <a:r>
              <a:rPr lang="en-US" sz="990" dirty="0">
                <a:hlinkClick r:id="rId4" tooltip="https://creativecommons.org/licenses/by/3.0/"/>
              </a:rPr>
              <a:t>CC BY</a:t>
            </a:r>
            <a:endParaRPr lang="en-US" sz="990" dirty="0"/>
          </a:p>
        </p:txBody>
      </p:sp>
    </p:spTree>
    <p:extLst>
      <p:ext uri="{BB962C8B-B14F-4D97-AF65-F5344CB8AC3E}">
        <p14:creationId xmlns:p14="http://schemas.microsoft.com/office/powerpoint/2010/main" val="28317942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0767C8D9-9CF8-420F-B70D-162D8C891934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1426919"/>
          <a:ext cx="777240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3020202514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65137176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Sandwiches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Not Sandwiches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532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  <a:p>
                      <a:pPr algn="ctr"/>
                      <a:endParaRPr lang="en-US" sz="3200" dirty="0"/>
                    </a:p>
                    <a:p>
                      <a:pPr algn="ctr"/>
                      <a:endParaRPr lang="en-US" sz="3200" dirty="0"/>
                    </a:p>
                    <a:p>
                      <a:pPr algn="ctr"/>
                      <a:endParaRPr lang="en-US" sz="3200" dirty="0"/>
                    </a:p>
                    <a:p>
                      <a:pPr algn="ctr"/>
                      <a:endParaRPr lang="en-US" sz="3200" dirty="0"/>
                    </a:p>
                    <a:p>
                      <a:pPr algn="ctr"/>
                      <a:endParaRPr lang="en-US" sz="3200" dirty="0"/>
                    </a:p>
                    <a:p>
                      <a:pPr algn="ctr"/>
                      <a:endParaRPr lang="en-US" sz="3200" dirty="0"/>
                    </a:p>
                    <a:p>
                      <a:pPr algn="ctr"/>
                      <a:endParaRPr lang="en-US" sz="3200" dirty="0"/>
                    </a:p>
                    <a:p>
                      <a:pPr algn="ctr"/>
                      <a:endParaRPr lang="en-US" sz="3200" dirty="0"/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8623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F774116-A6F5-4B74-B8DB-C3F3C8A17654}"/>
              </a:ext>
            </a:extLst>
          </p:cNvPr>
          <p:cNvSpPr/>
          <p:nvPr/>
        </p:nvSpPr>
        <p:spPr>
          <a:xfrm>
            <a:off x="0" y="365333"/>
            <a:ext cx="100539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you agree with this classification?</a:t>
            </a:r>
            <a:endParaRPr lang="en-US" sz="3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54DFEF-E421-4CEA-B7E8-BCA0E723D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454866" y="2059806"/>
            <a:ext cx="1704721" cy="113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5D9509-E846-46EE-9CDC-8BDF74939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7480" flipV="1">
            <a:off x="5230594" y="3546747"/>
            <a:ext cx="1438244" cy="129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6CEC7C-C57B-435D-9CD3-FA58A0881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6890" flipV="1">
            <a:off x="5497235" y="4932881"/>
            <a:ext cx="1232446" cy="82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9CB71B4B-3465-498B-BC11-CEB9DA47E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2840" flipV="1">
            <a:off x="1544513" y="3564214"/>
            <a:ext cx="1418759" cy="127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BCE5CFF8-C119-4D09-84B5-E0256680C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0" b="10026"/>
          <a:stretch/>
        </p:blipFill>
        <p:spPr bwMode="auto">
          <a:xfrm rot="10608613" flipV="1">
            <a:off x="5623867" y="5891923"/>
            <a:ext cx="1300591" cy="102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2AB252B8-33D9-4530-B981-A732D39BA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571973" y="2229123"/>
            <a:ext cx="1573869" cy="125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E3C611B2-7CEC-4BD1-A61F-359C855AA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486924" y="2249287"/>
            <a:ext cx="1539148" cy="115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>
            <a:extLst>
              <a:ext uri="{FF2B5EF4-FFF2-40B4-BE49-F238E27FC236}">
                <a16:creationId xmlns:a16="http://schemas.microsoft.com/office/drawing/2014/main" id="{A84964F4-A83C-4570-9E6F-38D4696E5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4333">
            <a:off x="3114034" y="3740207"/>
            <a:ext cx="1704609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>
            <a:extLst>
              <a:ext uri="{FF2B5EF4-FFF2-40B4-BE49-F238E27FC236}">
                <a16:creationId xmlns:a16="http://schemas.microsoft.com/office/drawing/2014/main" id="{31F82222-776C-4350-AB48-1D4C9788A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4" r="29852"/>
          <a:stretch/>
        </p:blipFill>
        <p:spPr bwMode="auto">
          <a:xfrm>
            <a:off x="7112670" y="5676689"/>
            <a:ext cx="1750780" cy="108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">
            <a:extLst>
              <a:ext uri="{FF2B5EF4-FFF2-40B4-BE49-F238E27FC236}">
                <a16:creationId xmlns:a16="http://schemas.microsoft.com/office/drawing/2014/main" id="{A4257E72-AAF6-4A34-9605-1883AB99D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939" y="5492197"/>
            <a:ext cx="1842148" cy="126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>
            <a:extLst>
              <a:ext uri="{FF2B5EF4-FFF2-40B4-BE49-F238E27FC236}">
                <a16:creationId xmlns:a16="http://schemas.microsoft.com/office/drawing/2014/main" id="{A920C9FB-1558-488C-A598-D4A194893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96" y="2147177"/>
            <a:ext cx="1447252" cy="108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99748ABB-A7E3-41B8-835C-66F7B8C54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1" t="8916" r="18076" b="16200"/>
          <a:stretch/>
        </p:blipFill>
        <p:spPr bwMode="auto">
          <a:xfrm>
            <a:off x="7112670" y="3536765"/>
            <a:ext cx="1210096" cy="114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B02D801C-A4BC-4C56-BD80-49CBB41EA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815" r="15547" b="10320"/>
          <a:stretch/>
        </p:blipFill>
        <p:spPr bwMode="auto">
          <a:xfrm>
            <a:off x="3486924" y="5402365"/>
            <a:ext cx="1460176" cy="126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B1D43B8E-5D45-4278-A6A8-EC9108B8D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1281">
            <a:off x="7394267" y="4375192"/>
            <a:ext cx="1425009" cy="142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2EBA4C7-45BB-468B-B887-5A7AEC3A1AE8}"/>
              </a:ext>
            </a:extLst>
          </p:cNvPr>
          <p:cNvSpPr/>
          <p:nvPr/>
        </p:nvSpPr>
        <p:spPr>
          <a:xfrm>
            <a:off x="-79859" y="6966850"/>
            <a:ext cx="100539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there one correct answer?</a:t>
            </a:r>
            <a:endParaRPr lang="en-US" sz="3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3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8707" y="430888"/>
            <a:ext cx="7978735" cy="151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80" b="1" i="1" dirty="0"/>
              <a:t>As we saw in the video, there are different families of spiders based on their physical characteristics, anatomy, behaviors, etc.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2B7B7DB-D5CB-4A1D-8CD1-F9DE84E4CB6F}"/>
              </a:ext>
            </a:extLst>
          </p:cNvPr>
          <p:cNvSpPr/>
          <p:nvPr/>
        </p:nvSpPr>
        <p:spPr>
          <a:xfrm>
            <a:off x="645444" y="2699448"/>
            <a:ext cx="9100936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80" b="1" i="1" dirty="0"/>
              <a:t>Are there different types of “sandwiches”?  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90DBA2-C37C-4B57-9B4F-59B918E816F1}"/>
              </a:ext>
            </a:extLst>
          </p:cNvPr>
          <p:cNvSpPr/>
          <p:nvPr/>
        </p:nvSpPr>
        <p:spPr>
          <a:xfrm>
            <a:off x="564684" y="3734205"/>
            <a:ext cx="9262456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80" b="1" i="1" dirty="0"/>
              <a:t>If so, what “families” of sandwiches could we have?</a:t>
            </a:r>
          </a:p>
          <a:p>
            <a:pPr algn="ctr"/>
            <a:endParaRPr lang="en-US" sz="1760" b="1" i="1" dirty="0"/>
          </a:p>
          <a:p>
            <a:pPr algn="ctr"/>
            <a:r>
              <a:rPr lang="en-US" sz="3080" b="1" i="1" dirty="0"/>
              <a:t>How would we describe each family; i.e. what characteristics would each have?</a:t>
            </a:r>
          </a:p>
          <a:p>
            <a:pPr algn="ctr"/>
            <a:endParaRPr lang="en-US" sz="3080" b="1" i="1" dirty="0"/>
          </a:p>
          <a:p>
            <a:pPr algn="ctr"/>
            <a:endParaRPr lang="en-US" sz="308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D6E5A-B92D-456E-AD45-4CA535943795}"/>
              </a:ext>
            </a:extLst>
          </p:cNvPr>
          <p:cNvSpPr txBox="1"/>
          <p:nvPr/>
        </p:nvSpPr>
        <p:spPr>
          <a:xfrm rot="16200000">
            <a:off x="-3603859" y="3603859"/>
            <a:ext cx="7772402" cy="564683"/>
          </a:xfrm>
          <a:prstGeom prst="rect">
            <a:avLst/>
          </a:prstGeom>
          <a:solidFill>
            <a:srgbClr val="00FF00"/>
          </a:solidFill>
        </p:spPr>
        <p:txBody>
          <a:bodyPr wrap="square" lIns="89830" tIns="44915" rIns="89830" bIns="44915" rtlCol="0">
            <a:spAutoFit/>
          </a:bodyPr>
          <a:lstStyle/>
          <a:p>
            <a:pPr algn="ctr"/>
            <a:r>
              <a:rPr lang="en-US" sz="3080" dirty="0">
                <a:latin typeface="Cooper Black" panose="0208090404030B020404" pitchFamily="18" charset="0"/>
              </a:rPr>
              <a:t>Group Discussion</a:t>
            </a:r>
            <a:endParaRPr lang="en-US" sz="2133" dirty="0">
              <a:latin typeface="Cooper Black" panose="0208090404030B0204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5C55C8-A0F3-4118-91C4-88B869A04F7D}"/>
              </a:ext>
            </a:extLst>
          </p:cNvPr>
          <p:cNvSpPr txBox="1"/>
          <p:nvPr/>
        </p:nvSpPr>
        <p:spPr>
          <a:xfrm>
            <a:off x="1295401" y="6819918"/>
            <a:ext cx="7924800" cy="521594"/>
          </a:xfrm>
          <a:prstGeom prst="rect">
            <a:avLst/>
          </a:prstGeom>
          <a:solidFill>
            <a:srgbClr val="FFFF00"/>
          </a:solidFill>
        </p:spPr>
        <p:txBody>
          <a:bodyPr wrap="square" lIns="89830" tIns="44915" rIns="89830" bIns="44915" rtlCol="0">
            <a:spAutoFit/>
          </a:bodyPr>
          <a:lstStyle/>
          <a:p>
            <a:pPr algn="ctr"/>
            <a:r>
              <a:rPr lang="en-US" sz="2800" dirty="0">
                <a:latin typeface="Cooper Black" panose="0208090404030B020404" pitchFamily="18" charset="0"/>
              </a:rPr>
              <a:t>Let’s give it a try …</a:t>
            </a:r>
            <a:endParaRPr lang="en-US" sz="20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70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0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6E5F13-74DC-4D3A-BE68-0597D0510329}"/>
              </a:ext>
            </a:extLst>
          </p:cNvPr>
          <p:cNvSpPr/>
          <p:nvPr/>
        </p:nvSpPr>
        <p:spPr>
          <a:xfrm>
            <a:off x="152065" y="576876"/>
            <a:ext cx="9639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Directions: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Classify the items listed into 5 categories.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 item can be used only once, but you can add other sandwiches not listed.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 section must have at least one item.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Label each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with the characteristics you used to classify those items together.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US" sz="2000" b="1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E424AD-813B-4FE8-A800-384C79229468}"/>
              </a:ext>
            </a:extLst>
          </p:cNvPr>
          <p:cNvGrpSpPr/>
          <p:nvPr/>
        </p:nvGrpSpPr>
        <p:grpSpPr>
          <a:xfrm>
            <a:off x="4662937" y="2286000"/>
            <a:ext cx="5181600" cy="5212635"/>
            <a:chOff x="0" y="0"/>
            <a:chExt cx="3146870" cy="3338949"/>
          </a:xfrm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id="{E723FFDB-575D-4959-B632-2AA0D5FCF0E4}"/>
                </a:ext>
              </a:extLst>
            </p:cNvPr>
            <p:cNvSpPr/>
            <p:nvPr/>
          </p:nvSpPr>
          <p:spPr>
            <a:xfrm rot="16200000">
              <a:off x="1258784" y="-1071258"/>
              <a:ext cx="624436" cy="2766951"/>
            </a:xfrm>
            <a:prstGeom prst="flowChartDelay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F590EC5-B839-401B-A721-F6A372A170CF}"/>
                </a:ext>
              </a:extLst>
            </p:cNvPr>
            <p:cNvSpPr/>
            <p:nvPr/>
          </p:nvSpPr>
          <p:spPr>
            <a:xfrm>
              <a:off x="0" y="626913"/>
              <a:ext cx="3135085" cy="68184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3B44825-9ACA-4BE5-A3F5-32631D830661}"/>
                </a:ext>
              </a:extLst>
            </p:cNvPr>
            <p:cNvSpPr/>
            <p:nvPr/>
          </p:nvSpPr>
          <p:spPr>
            <a:xfrm>
              <a:off x="11875" y="1303806"/>
              <a:ext cx="3134995" cy="68135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6BA50D6-AEA5-46F0-ADC4-2E5A6D7911D0}"/>
                </a:ext>
              </a:extLst>
            </p:cNvPr>
            <p:cNvSpPr/>
            <p:nvPr/>
          </p:nvSpPr>
          <p:spPr>
            <a:xfrm>
              <a:off x="11875" y="1980700"/>
              <a:ext cx="3134995" cy="68135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EDC0396-5463-4AF7-93A1-C3232B881B9E}"/>
                </a:ext>
              </a:extLst>
            </p:cNvPr>
            <p:cNvSpPr/>
            <p:nvPr/>
          </p:nvSpPr>
          <p:spPr>
            <a:xfrm>
              <a:off x="106878" y="2657594"/>
              <a:ext cx="2926080" cy="68135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Rectangle 8">
            <a:extLst>
              <a:ext uri="{FF2B5EF4-FFF2-40B4-BE49-F238E27FC236}">
                <a16:creationId xmlns:a16="http://schemas.microsoft.com/office/drawing/2014/main" id="{1B1F30EE-FC82-4837-9FEB-E9E00620D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394210"/>
            <a:ext cx="4632678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Sandwich Checklist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Subway Sub	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Taco		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Pig in a Blanket 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PB&amp;J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Poptart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Chicken strip horseshoe 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Corn Dog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Hamburger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Meat &amp; cheese on crackers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Grilled cheese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Burrito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Sausage McGriddle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Calzones	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Hot pocket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Ice cream sandwich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You may add other “sandwiches” to your chart!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C93AFF-F8C8-4CE7-B949-F503686F612D}"/>
              </a:ext>
            </a:extLst>
          </p:cNvPr>
          <p:cNvSpPr txBox="1"/>
          <p:nvPr/>
        </p:nvSpPr>
        <p:spPr>
          <a:xfrm>
            <a:off x="1" y="0"/>
            <a:ext cx="10058399" cy="564683"/>
          </a:xfrm>
          <a:prstGeom prst="rect">
            <a:avLst/>
          </a:prstGeom>
          <a:solidFill>
            <a:srgbClr val="FFFF00"/>
          </a:solidFill>
        </p:spPr>
        <p:txBody>
          <a:bodyPr wrap="square" lIns="89830" tIns="44915" rIns="89830" bIns="44915" rtlCol="0">
            <a:spAutoFit/>
          </a:bodyPr>
          <a:lstStyle/>
          <a:p>
            <a:r>
              <a:rPr lang="en-US" sz="3080" dirty="0">
                <a:latin typeface="Cooper Black" panose="0208090404030B020404" pitchFamily="18" charset="0"/>
              </a:rPr>
              <a:t>Part C:  Final Challenge</a:t>
            </a:r>
            <a:endParaRPr lang="en-US" sz="2133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4647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67640" y="478028"/>
            <a:ext cx="79629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276" tIns="49638" rIns="99276" bIns="49638" anchor="b"/>
          <a:lstStyle/>
          <a:p>
            <a:pPr algn="l" eaLnBrk="1" hangingPunct="1"/>
            <a:endParaRPr lang="en-US" sz="3700" dirty="0">
              <a:solidFill>
                <a:schemeClr val="accent2">
                  <a:lumMod val="75000"/>
                </a:schemeClr>
              </a:solidFill>
              <a:latin typeface="GrilledCheese BTN Toasted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DB105E4-7259-4A7E-9E52-03728D615052}"/>
              </a:ext>
            </a:extLst>
          </p:cNvPr>
          <p:cNvSpPr txBox="1">
            <a:spLocks noChangeArrowheads="1"/>
          </p:cNvSpPr>
          <p:nvPr/>
        </p:nvSpPr>
        <p:spPr>
          <a:xfrm>
            <a:off x="183682" y="5470266"/>
            <a:ext cx="9889825" cy="2292016"/>
          </a:xfrm>
          <a:prstGeom prst="rect">
            <a:avLst/>
          </a:prstGeom>
        </p:spPr>
        <p:txBody>
          <a:bodyPr anchor="t"/>
          <a:lstStyle>
            <a:lvl1pPr algn="ctr" defTabSz="9921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921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2pPr>
            <a:lvl3pPr algn="ctr" defTabSz="9921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3pPr>
            <a:lvl4pPr algn="ctr" defTabSz="9921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4pPr>
            <a:lvl5pPr algn="ctr" defTabSz="9921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5pPr>
            <a:lvl6pPr marL="457200" algn="ctr" defTabSz="9921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6pPr>
            <a:lvl7pPr marL="914400" algn="ctr" defTabSz="9921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7pPr>
            <a:lvl8pPr marL="1371600" algn="ctr" defTabSz="9921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8pPr>
            <a:lvl9pPr marL="1828800" algn="ctr" defTabSz="9921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2800" b="1" i="1" kern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4620B4-1BDC-4140-AA56-891F8DF80E6B}"/>
              </a:ext>
            </a:extLst>
          </p:cNvPr>
          <p:cNvSpPr/>
          <p:nvPr/>
        </p:nvSpPr>
        <p:spPr>
          <a:xfrm>
            <a:off x="167640" y="656943"/>
            <a:ext cx="97231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How does classifying sandwiches relate to the video you watched about classifying spiders?  List at least three things.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18C00-EE86-4790-BCC2-510BFEB9FEA1}"/>
              </a:ext>
            </a:extLst>
          </p:cNvPr>
          <p:cNvSpPr txBox="1"/>
          <p:nvPr/>
        </p:nvSpPr>
        <p:spPr>
          <a:xfrm>
            <a:off x="1" y="0"/>
            <a:ext cx="10058399" cy="564683"/>
          </a:xfrm>
          <a:prstGeom prst="rect">
            <a:avLst/>
          </a:prstGeom>
          <a:solidFill>
            <a:srgbClr val="FFFF00"/>
          </a:solidFill>
        </p:spPr>
        <p:txBody>
          <a:bodyPr wrap="square" lIns="89830" tIns="44915" rIns="89830" bIns="44915" rtlCol="0">
            <a:spAutoFit/>
          </a:bodyPr>
          <a:lstStyle/>
          <a:p>
            <a:r>
              <a:rPr lang="en-US" sz="3080" dirty="0">
                <a:latin typeface="Cooper Black" panose="0208090404030B020404" pitchFamily="18" charset="0"/>
              </a:rPr>
              <a:t>Part D:  Wrapping It Up</a:t>
            </a:r>
            <a:endParaRPr lang="en-US" sz="2133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92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C4166D-B994-4E3C-B8F7-493CD2630A8D}"/>
              </a:ext>
            </a:extLst>
          </p:cNvPr>
          <p:cNvSpPr/>
          <p:nvPr/>
        </p:nvSpPr>
        <p:spPr>
          <a:xfrm>
            <a:off x="138303" y="281940"/>
            <a:ext cx="9757446" cy="7017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960" b="1" dirty="0"/>
              <a:t>Is this a sandwich based on our definition?</a:t>
            </a:r>
            <a:endParaRPr lang="en-US" sz="3960" dirty="0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A017C48C-DB93-4A0C-B248-0ECFADE4FEE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7410" y="2276053"/>
            <a:ext cx="5783580" cy="39490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0506" y="1196037"/>
            <a:ext cx="970553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40" b="1" i="1" dirty="0">
                <a:solidFill>
                  <a:srgbClr val="FF0000"/>
                </a:solidFill>
              </a:rPr>
              <a:t>Scientific Definition - A sandwich is a food consisting of 1 or more pieces of bread (or other pastry) with a filling.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757734-BD2A-4D52-8F55-F60EB0590A08}"/>
              </a:ext>
            </a:extLst>
          </p:cNvPr>
          <p:cNvSpPr/>
          <p:nvPr/>
        </p:nvSpPr>
        <p:spPr>
          <a:xfrm>
            <a:off x="1412766" y="6400285"/>
            <a:ext cx="720852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80" b="1" i="1" dirty="0"/>
              <a:t>It would not be a sandwich based on the “scientific definition” – no bread.</a:t>
            </a:r>
            <a:endParaRPr lang="en-US" sz="3080" i="1" dirty="0"/>
          </a:p>
        </p:txBody>
      </p:sp>
    </p:spTree>
    <p:extLst>
      <p:ext uri="{BB962C8B-B14F-4D97-AF65-F5344CB8AC3E}">
        <p14:creationId xmlns:p14="http://schemas.microsoft.com/office/powerpoint/2010/main" val="36288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FFF681-5059-4A4D-B30D-EC8FB846A8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5867400" y="3467100"/>
            <a:ext cx="2601562" cy="31549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653" y="467952"/>
            <a:ext cx="8382000" cy="1723543"/>
          </a:xfrm>
          <a:prstGeom prst="rect">
            <a:avLst/>
          </a:prstGeom>
          <a:noFill/>
        </p:spPr>
        <p:txBody>
          <a:bodyPr wrap="square" lIns="97529" tIns="48765" rIns="97529" bIns="48765" rtlCol="0">
            <a:spAutoFit/>
          </a:bodyPr>
          <a:lstStyle/>
          <a:p>
            <a:r>
              <a:rPr lang="en-US" sz="3520" dirty="0">
                <a:latin typeface="Cooper Black" pitchFamily="18" charset="0"/>
              </a:rPr>
              <a:t>Is a hot dog a sandwich?</a:t>
            </a:r>
          </a:p>
          <a:p>
            <a:r>
              <a:rPr lang="en-US" sz="3520" dirty="0">
                <a:latin typeface="Cooper Black" pitchFamily="18" charset="0"/>
              </a:rPr>
              <a:t>  </a:t>
            </a:r>
          </a:p>
          <a:p>
            <a:r>
              <a:rPr lang="en-US" sz="3520" dirty="0">
                <a:latin typeface="Cooper Black" pitchFamily="18" charset="0"/>
              </a:rPr>
              <a:t>Your results are: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C16E5F-F5F1-42C4-8E12-18062576E99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r="34118"/>
          <a:stretch>
            <a:fillRect/>
          </a:stretch>
        </p:blipFill>
        <p:spPr>
          <a:xfrm>
            <a:off x="1089660" y="2209800"/>
            <a:ext cx="4693920" cy="47100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7CC358-8876-4B41-8604-F4D8F0A2EECA}"/>
              </a:ext>
            </a:extLst>
          </p:cNvPr>
          <p:cNvSpPr txBox="1"/>
          <p:nvPr/>
        </p:nvSpPr>
        <p:spPr>
          <a:xfrm flipH="1">
            <a:off x="5631055" y="7283480"/>
            <a:ext cx="410718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90" dirty="0">
                <a:hlinkClick r:id="rId4" tooltip="https://alimentosaudeinfantil.wordpress.com/tag/cachorro-quente/"/>
              </a:rPr>
              <a:t>This Photo</a:t>
            </a:r>
            <a:r>
              <a:rPr lang="en-US" sz="990" dirty="0"/>
              <a:t> by Unknown Author is licensed under </a:t>
            </a:r>
            <a:r>
              <a:rPr lang="en-US" sz="990" dirty="0">
                <a:hlinkClick r:id="rId6" tooltip="https://creativecommons.org/licenses/by/3.0/"/>
              </a:rPr>
              <a:t>CC BY</a:t>
            </a:r>
            <a:endParaRPr lang="en-US" sz="99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5940" y="2125980"/>
            <a:ext cx="1962010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02463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40406"/>
            <a:ext cx="9268308" cy="521594"/>
          </a:xfrm>
          <a:prstGeom prst="rect">
            <a:avLst/>
          </a:prstGeom>
          <a:solidFill>
            <a:srgbClr val="FFFF00"/>
          </a:solidFill>
        </p:spPr>
        <p:txBody>
          <a:bodyPr wrap="square" lIns="89830" tIns="44915" rIns="89830" bIns="44915" rtlCol="0">
            <a:spAutoFit/>
          </a:bodyPr>
          <a:lstStyle/>
          <a:p>
            <a:r>
              <a:rPr lang="en-US" sz="2800" dirty="0">
                <a:latin typeface="Cooper Black" panose="0208090404030B020404" pitchFamily="18" charset="0"/>
              </a:rPr>
              <a:t>How can we decide if a hot dog is a sandwich?</a:t>
            </a:r>
            <a:endParaRPr lang="en-US" sz="2000" dirty="0">
              <a:latin typeface="Cooper Black" panose="0208090404030B0204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C4166D-B994-4E3C-B8F7-493CD2630A8D}"/>
              </a:ext>
            </a:extLst>
          </p:cNvPr>
          <p:cNvSpPr/>
          <p:nvPr/>
        </p:nvSpPr>
        <p:spPr>
          <a:xfrm>
            <a:off x="790093" y="3657600"/>
            <a:ext cx="87590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Did you base your decision on evidence?</a:t>
            </a:r>
          </a:p>
          <a:p>
            <a:r>
              <a:rPr lang="en-US" sz="2800" b="1" dirty="0"/>
              <a:t>	</a:t>
            </a:r>
            <a:r>
              <a:rPr lang="en-US" sz="2800" dirty="0"/>
              <a:t>If so, what “proof” do you have?</a:t>
            </a:r>
          </a:p>
          <a:p>
            <a:r>
              <a:rPr lang="en-US" sz="2800" dirty="0"/>
              <a:t>	Is this proof credible (believable/based on data)?</a:t>
            </a:r>
          </a:p>
        </p:txBody>
      </p:sp>
      <p:sp>
        <p:nvSpPr>
          <p:cNvPr id="6" name="Rectangle 5"/>
          <p:cNvSpPr/>
          <p:nvPr/>
        </p:nvSpPr>
        <p:spPr>
          <a:xfrm>
            <a:off x="804439" y="1387257"/>
            <a:ext cx="87447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What is your definition for a hot dog?  </a:t>
            </a:r>
          </a:p>
          <a:p>
            <a:r>
              <a:rPr lang="en-US" sz="2800" b="1" dirty="0"/>
              <a:t>	</a:t>
            </a:r>
            <a:r>
              <a:rPr lang="en-US" sz="2800" dirty="0"/>
              <a:t>Is it a specific type of meat or shape?</a:t>
            </a:r>
          </a:p>
          <a:p>
            <a:r>
              <a:rPr lang="en-US" sz="2800" dirty="0"/>
              <a:t>	Does it include a bun/bread?</a:t>
            </a:r>
          </a:p>
          <a:p>
            <a:r>
              <a:rPr lang="en-US" sz="2800" dirty="0"/>
              <a:t>	Are there other qualifications/limitations?</a:t>
            </a:r>
          </a:p>
          <a:p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BAB6C-E70B-458F-A25C-75529BFB6CB0}"/>
              </a:ext>
            </a:extLst>
          </p:cNvPr>
          <p:cNvSpPr txBox="1"/>
          <p:nvPr/>
        </p:nvSpPr>
        <p:spPr>
          <a:xfrm>
            <a:off x="3352800" y="5908902"/>
            <a:ext cx="4242757" cy="952482"/>
          </a:xfrm>
          <a:prstGeom prst="rect">
            <a:avLst/>
          </a:prstGeom>
          <a:solidFill>
            <a:srgbClr val="FFFF00"/>
          </a:solidFill>
        </p:spPr>
        <p:txBody>
          <a:bodyPr wrap="square" lIns="89830" tIns="44915" rIns="89830" bIns="44915" rtlCol="0">
            <a:spAutoFit/>
          </a:bodyPr>
          <a:lstStyle/>
          <a:p>
            <a:pPr algn="ctr"/>
            <a:r>
              <a:rPr lang="en-US" sz="2800" dirty="0">
                <a:latin typeface="Cooper Black" panose="0208090404030B020404" pitchFamily="18" charset="0"/>
              </a:rPr>
              <a:t>Let’s take a look at science in action …</a:t>
            </a:r>
            <a:endParaRPr lang="en-US" sz="2000" dirty="0">
              <a:latin typeface="Cooper Black" panose="0208090404030B0204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4B5D89-77F9-45DA-A22B-73622CC41BA6}"/>
              </a:ext>
            </a:extLst>
          </p:cNvPr>
          <p:cNvSpPr txBox="1"/>
          <p:nvPr/>
        </p:nvSpPr>
        <p:spPr>
          <a:xfrm rot="16200000">
            <a:off x="-3603859" y="3603859"/>
            <a:ext cx="7772402" cy="564683"/>
          </a:xfrm>
          <a:prstGeom prst="rect">
            <a:avLst/>
          </a:prstGeom>
          <a:solidFill>
            <a:srgbClr val="00FF00"/>
          </a:solidFill>
        </p:spPr>
        <p:txBody>
          <a:bodyPr wrap="square" lIns="89830" tIns="44915" rIns="89830" bIns="44915" rtlCol="0">
            <a:spAutoFit/>
          </a:bodyPr>
          <a:lstStyle/>
          <a:p>
            <a:pPr algn="ctr"/>
            <a:r>
              <a:rPr lang="en-US" sz="3080" dirty="0">
                <a:latin typeface="Cooper Black" panose="0208090404030B020404" pitchFamily="18" charset="0"/>
              </a:rPr>
              <a:t>Group Discussion</a:t>
            </a:r>
            <a:endParaRPr lang="en-US" sz="2133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339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67640" y="478028"/>
            <a:ext cx="79629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276" tIns="49638" rIns="99276" bIns="49638" anchor="b"/>
          <a:lstStyle/>
          <a:p>
            <a:pPr algn="l" eaLnBrk="1" hangingPunct="1"/>
            <a:endParaRPr lang="en-US" sz="3700" dirty="0">
              <a:solidFill>
                <a:schemeClr val="accent2">
                  <a:lumMod val="75000"/>
                </a:schemeClr>
              </a:solidFill>
              <a:latin typeface="GrilledCheese BTN Toasted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DB105E4-7259-4A7E-9E52-03728D615052}"/>
              </a:ext>
            </a:extLst>
          </p:cNvPr>
          <p:cNvSpPr txBox="1">
            <a:spLocks noChangeArrowheads="1"/>
          </p:cNvSpPr>
          <p:nvPr/>
        </p:nvSpPr>
        <p:spPr>
          <a:xfrm>
            <a:off x="183682" y="5470266"/>
            <a:ext cx="9889825" cy="2292016"/>
          </a:xfrm>
          <a:prstGeom prst="rect">
            <a:avLst/>
          </a:prstGeom>
        </p:spPr>
        <p:txBody>
          <a:bodyPr anchor="t"/>
          <a:lstStyle>
            <a:lvl1pPr algn="ctr" defTabSz="9921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921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2pPr>
            <a:lvl3pPr algn="ctr" defTabSz="9921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3pPr>
            <a:lvl4pPr algn="ctr" defTabSz="9921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4pPr>
            <a:lvl5pPr algn="ctr" defTabSz="9921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5pPr>
            <a:lvl6pPr marL="457200" algn="ctr" defTabSz="9921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6pPr>
            <a:lvl7pPr marL="914400" algn="ctr" defTabSz="9921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7pPr>
            <a:lvl8pPr marL="1371600" algn="ctr" defTabSz="9921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8pPr>
            <a:lvl9pPr marL="1828800" algn="ctr" defTabSz="9921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2800" b="1" i="1" kern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56686-3705-49D7-87EF-3230A85A8403}"/>
              </a:ext>
            </a:extLst>
          </p:cNvPr>
          <p:cNvSpPr/>
          <p:nvPr/>
        </p:nvSpPr>
        <p:spPr>
          <a:xfrm>
            <a:off x="10210800" y="1295400"/>
            <a:ext cx="4442974" cy="104028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080" b="1" dirty="0">
                <a:hlinkClick r:id="rId3"/>
              </a:rPr>
              <a:t>EDPuzzle video – “Science in Action”</a:t>
            </a:r>
            <a:endParaRPr lang="en-US" sz="308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D624AA-7D58-4F6B-994C-67D49DA9C94F}"/>
              </a:ext>
            </a:extLst>
          </p:cNvPr>
          <p:cNvSpPr txBox="1"/>
          <p:nvPr/>
        </p:nvSpPr>
        <p:spPr>
          <a:xfrm>
            <a:off x="1" y="0"/>
            <a:ext cx="10058399" cy="564683"/>
          </a:xfrm>
          <a:prstGeom prst="rect">
            <a:avLst/>
          </a:prstGeom>
          <a:solidFill>
            <a:srgbClr val="FFFF00"/>
          </a:solidFill>
        </p:spPr>
        <p:txBody>
          <a:bodyPr wrap="square" lIns="89830" tIns="44915" rIns="89830" bIns="44915" rtlCol="0">
            <a:spAutoFit/>
          </a:bodyPr>
          <a:lstStyle/>
          <a:p>
            <a:r>
              <a:rPr lang="en-US" sz="3080" dirty="0">
                <a:latin typeface="Cooper Black" panose="0208090404030B020404" pitchFamily="18" charset="0"/>
              </a:rPr>
              <a:t>Part A:  Science in Action</a:t>
            </a:r>
            <a:endParaRPr lang="en-US" sz="2133" dirty="0">
              <a:latin typeface="Cooper Black" panose="0208090404030B0204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31173F-DD9D-4093-B26A-3B674B79428A}"/>
              </a:ext>
            </a:extLst>
          </p:cNvPr>
          <p:cNvSpPr txBox="1"/>
          <p:nvPr/>
        </p:nvSpPr>
        <p:spPr>
          <a:xfrm>
            <a:off x="164765" y="677907"/>
            <a:ext cx="9707078" cy="6432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Watch the video to help you complete this page. 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type of organism was found in the cave? 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True or False?  The process of science always follows a linear (or straight) path from start to finish.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What is a hypothesis? 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did scientists determine the trogloraptor was a new species? </a:t>
            </a: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How did it get its name (i.e. what specific body part)? 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 Into what family is the trogloraptor spider classified? 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Complete this section:  We all do ________________ every day. We make _________________,  ask _________________,  _________________ with people we know about our ideas, and come back to those original ____________.  _________________ can do science - not just scientists!</a:t>
            </a:r>
            <a:endParaRPr lang="en-US" sz="180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</a:rPr>
              <a:t>8.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three ways the scientists shared their knowledge and ideas.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10058399" cy="564683"/>
          </a:xfrm>
          <a:prstGeom prst="rect">
            <a:avLst/>
          </a:prstGeom>
          <a:solidFill>
            <a:srgbClr val="FFFF00"/>
          </a:solidFill>
        </p:spPr>
        <p:txBody>
          <a:bodyPr wrap="square" lIns="89830" tIns="44915" rIns="89830" bIns="44915" rtlCol="0">
            <a:spAutoFit/>
          </a:bodyPr>
          <a:lstStyle/>
          <a:p>
            <a:r>
              <a:rPr lang="en-US" sz="3080" dirty="0">
                <a:latin typeface="Cooper Black" panose="0208090404030B020404" pitchFamily="18" charset="0"/>
              </a:rPr>
              <a:t>Part A:  EDPuzzle: Science in Action Answer Key</a:t>
            </a:r>
            <a:endParaRPr lang="en-US" sz="2133" dirty="0">
              <a:latin typeface="Cooper Black" panose="0208090404030B0204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C4166D-B994-4E3C-B8F7-493CD2630A8D}"/>
              </a:ext>
            </a:extLst>
          </p:cNvPr>
          <p:cNvSpPr/>
          <p:nvPr/>
        </p:nvSpPr>
        <p:spPr>
          <a:xfrm>
            <a:off x="377189" y="868680"/>
            <a:ext cx="9304020" cy="520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What type of organism was found in the cave?  </a:t>
            </a:r>
          </a:p>
          <a:p>
            <a:r>
              <a:rPr lang="en-US" sz="17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True or False?  The process of science always follows a linear (or straight) path from start to finish.</a:t>
            </a:r>
          </a:p>
          <a:p>
            <a:r>
              <a:rPr lang="en-US" sz="2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sz="35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What is a hypothesis?  </a:t>
            </a:r>
          </a:p>
          <a:p>
            <a:endParaRPr lang="en-US" sz="26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0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How did scientists determine the trogloraptor was a new species?  </a:t>
            </a:r>
          </a:p>
          <a:p>
            <a:r>
              <a:rPr lang="en-US" sz="2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F417E1-7FB7-4EA9-8980-B0E9E496253E}"/>
              </a:ext>
            </a:extLst>
          </p:cNvPr>
          <p:cNvSpPr/>
          <p:nvPr/>
        </p:nvSpPr>
        <p:spPr>
          <a:xfrm>
            <a:off x="1835811" y="2386474"/>
            <a:ext cx="6469989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40" b="1" i="1" dirty="0">
                <a:solidFill>
                  <a:srgbClr val="00FF00"/>
                </a:solidFill>
              </a:rPr>
              <a:t>Think About It: How is a pinball game a better description of the scientific process?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A2F258D-17A0-4257-99AC-CACBBB34385E}"/>
              </a:ext>
            </a:extLst>
          </p:cNvPr>
          <p:cNvSpPr/>
          <p:nvPr/>
        </p:nvSpPr>
        <p:spPr>
          <a:xfrm>
            <a:off x="1752600" y="1492067"/>
            <a:ext cx="1249458" cy="648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262DF-2C11-4230-9C84-385F8D674844}"/>
              </a:ext>
            </a:extLst>
          </p:cNvPr>
          <p:cNvSpPr/>
          <p:nvPr/>
        </p:nvSpPr>
        <p:spPr>
          <a:xfrm>
            <a:off x="3923833" y="3396037"/>
            <a:ext cx="6023609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40" b="1" i="1" dirty="0">
                <a:solidFill>
                  <a:srgbClr val="FF0000"/>
                </a:solidFill>
              </a:rPr>
              <a:t>An educated guess or possible answer to a question based on our observations and knowledge.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38B9E7-0103-4435-829E-824BA8E71978}"/>
              </a:ext>
            </a:extLst>
          </p:cNvPr>
          <p:cNvSpPr/>
          <p:nvPr/>
        </p:nvSpPr>
        <p:spPr>
          <a:xfrm>
            <a:off x="437144" y="5707135"/>
            <a:ext cx="9257005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40" b="1" i="1" dirty="0">
                <a:solidFill>
                  <a:srgbClr val="FF0000"/>
                </a:solidFill>
              </a:rPr>
              <a:t>They did a detailed study of all the spider species that have been identified and found it did not match any of those.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4C6F4-1E6E-4A23-89EF-F05EFC2A97BA}"/>
              </a:ext>
            </a:extLst>
          </p:cNvPr>
          <p:cNvSpPr/>
          <p:nvPr/>
        </p:nvSpPr>
        <p:spPr>
          <a:xfrm>
            <a:off x="167640" y="7141331"/>
            <a:ext cx="9655149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60" i="1" dirty="0"/>
              <a:t>Video Link: </a:t>
            </a:r>
            <a:r>
              <a:rPr lang="en-US" sz="1760" i="1" dirty="0">
                <a:hlinkClick r:id="rId3"/>
              </a:rPr>
              <a:t>https://edpuzzle.com/media/5d5d4bd13284f3407c9a6dac</a:t>
            </a:r>
            <a:endParaRPr lang="en-US" sz="1760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BEE11F-0944-42B3-8713-497021DE2BAC}"/>
              </a:ext>
            </a:extLst>
          </p:cNvPr>
          <p:cNvSpPr/>
          <p:nvPr/>
        </p:nvSpPr>
        <p:spPr>
          <a:xfrm>
            <a:off x="7391400" y="930812"/>
            <a:ext cx="1828800" cy="49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40" b="1" i="1" dirty="0">
                <a:solidFill>
                  <a:srgbClr val="FF0000"/>
                </a:solidFill>
              </a:rPr>
              <a:t>Arachnid</a:t>
            </a:r>
          </a:p>
        </p:txBody>
      </p:sp>
    </p:spTree>
    <p:extLst>
      <p:ext uri="{BB962C8B-B14F-4D97-AF65-F5344CB8AC3E}">
        <p14:creationId xmlns:p14="http://schemas.microsoft.com/office/powerpoint/2010/main" val="2946010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C4166D-B994-4E3C-B8F7-493CD2630A8D}"/>
              </a:ext>
            </a:extLst>
          </p:cNvPr>
          <p:cNvSpPr/>
          <p:nvPr/>
        </p:nvSpPr>
        <p:spPr>
          <a:xfrm>
            <a:off x="251460" y="449581"/>
            <a:ext cx="10058400" cy="6587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How did it get its name (i.e. what specific body part)?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Into what family is the trogloraptor spider classified?  </a:t>
            </a:r>
          </a:p>
          <a:p>
            <a:r>
              <a:rPr lang="en-US" sz="5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Complete this section:  We all do _______ every day. We  make _____________, ask ___________, ______________ with people we know about our ideas, and come back to those original________. _______________ can do science - not just scientists!</a:t>
            </a:r>
          </a:p>
          <a:p>
            <a:pPr>
              <a:lnSpc>
                <a:spcPct val="150000"/>
              </a:lnSpc>
            </a:pPr>
            <a:endParaRPr lang="en-US" sz="26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 List three ways the scientists shared their knowledge and ideas.</a:t>
            </a:r>
          </a:p>
          <a:p>
            <a:pPr>
              <a:lnSpc>
                <a:spcPct val="150000"/>
              </a:lnSpc>
            </a:pPr>
            <a:r>
              <a:rPr lang="en-US" sz="26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6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9A8028-2636-408B-956E-DD0CFE60619B}"/>
              </a:ext>
            </a:extLst>
          </p:cNvPr>
          <p:cNvSpPr/>
          <p:nvPr/>
        </p:nvSpPr>
        <p:spPr>
          <a:xfrm>
            <a:off x="1173481" y="952500"/>
            <a:ext cx="7054111" cy="4985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640" b="1" i="1" dirty="0">
                <a:solidFill>
                  <a:srgbClr val="FF0000"/>
                </a:solidFill>
              </a:rPr>
              <a:t>Its name came from the unique design of its claw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39C4A9-BE72-4851-A819-CFE8AC39C130}"/>
              </a:ext>
            </a:extLst>
          </p:cNvPr>
          <p:cNvSpPr/>
          <p:nvPr/>
        </p:nvSpPr>
        <p:spPr>
          <a:xfrm>
            <a:off x="1173480" y="2037248"/>
            <a:ext cx="6674771" cy="49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40" b="1" i="1" dirty="0">
                <a:solidFill>
                  <a:srgbClr val="FF0000"/>
                </a:solidFill>
              </a:rPr>
              <a:t>Goblin spider (New family)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541219-0046-4859-A2B2-606AD7B1A7B2}"/>
              </a:ext>
            </a:extLst>
          </p:cNvPr>
          <p:cNvSpPr/>
          <p:nvPr/>
        </p:nvSpPr>
        <p:spPr>
          <a:xfrm>
            <a:off x="5247682" y="2849091"/>
            <a:ext cx="1188852" cy="4985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640" b="1" i="1" dirty="0">
                <a:solidFill>
                  <a:srgbClr val="FF0000"/>
                </a:solidFill>
              </a:rPr>
              <a:t>science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FD699C-7858-4953-829B-2F142C97D303}"/>
              </a:ext>
            </a:extLst>
          </p:cNvPr>
          <p:cNvSpPr/>
          <p:nvPr/>
        </p:nvSpPr>
        <p:spPr>
          <a:xfrm>
            <a:off x="419101" y="3424444"/>
            <a:ext cx="1986121" cy="4985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640" b="1" i="1" dirty="0">
                <a:solidFill>
                  <a:srgbClr val="FF0000"/>
                </a:solidFill>
              </a:rPr>
              <a:t>observations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01598F-92D3-444D-9B7A-8BF490F3A049}"/>
              </a:ext>
            </a:extLst>
          </p:cNvPr>
          <p:cNvSpPr/>
          <p:nvPr/>
        </p:nvSpPr>
        <p:spPr>
          <a:xfrm>
            <a:off x="3185160" y="3435188"/>
            <a:ext cx="1525610" cy="4985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640" b="1" i="1" dirty="0">
                <a:solidFill>
                  <a:srgbClr val="FF0000"/>
                </a:solidFill>
              </a:rPr>
              <a:t>questions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763BDC-0EA4-42E4-A24A-410B436B48D9}"/>
              </a:ext>
            </a:extLst>
          </p:cNvPr>
          <p:cNvSpPr/>
          <p:nvPr/>
        </p:nvSpPr>
        <p:spPr>
          <a:xfrm>
            <a:off x="5364481" y="3445932"/>
            <a:ext cx="2078711" cy="4985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640" b="1" i="1" dirty="0">
                <a:solidFill>
                  <a:srgbClr val="FF0000"/>
                </a:solidFill>
              </a:rPr>
              <a:t>communicate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6015BE-8D30-40EC-8B68-52AE3F6579DF}"/>
              </a:ext>
            </a:extLst>
          </p:cNvPr>
          <p:cNvSpPr/>
          <p:nvPr/>
        </p:nvSpPr>
        <p:spPr>
          <a:xfrm>
            <a:off x="7848252" y="4052697"/>
            <a:ext cx="923651" cy="4985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640" b="1" i="1" dirty="0">
                <a:solidFill>
                  <a:srgbClr val="FF0000"/>
                </a:solidFill>
              </a:rPr>
              <a:t>ideas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D5E065-8E00-4CFC-A836-D68818F8ED31}"/>
              </a:ext>
            </a:extLst>
          </p:cNvPr>
          <p:cNvSpPr/>
          <p:nvPr/>
        </p:nvSpPr>
        <p:spPr>
          <a:xfrm>
            <a:off x="586740" y="4625873"/>
            <a:ext cx="1468672" cy="4985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640" b="1" i="1" dirty="0">
                <a:solidFill>
                  <a:srgbClr val="FF0000"/>
                </a:solidFill>
              </a:rPr>
              <a:t>Everyone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6AF6DD-BE01-4572-8ACD-C5D7F5844992}"/>
              </a:ext>
            </a:extLst>
          </p:cNvPr>
          <p:cNvSpPr/>
          <p:nvPr/>
        </p:nvSpPr>
        <p:spPr>
          <a:xfrm>
            <a:off x="588178" y="6399307"/>
            <a:ext cx="7124700" cy="49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40" b="1" i="1" dirty="0">
                <a:solidFill>
                  <a:srgbClr val="FF0000"/>
                </a:solidFill>
              </a:rPr>
              <a:t>What did you say?</a:t>
            </a:r>
          </a:p>
        </p:txBody>
      </p:sp>
    </p:spTree>
    <p:extLst>
      <p:ext uri="{BB962C8B-B14F-4D97-AF65-F5344CB8AC3E}">
        <p14:creationId xmlns:p14="http://schemas.microsoft.com/office/powerpoint/2010/main" val="3889516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10058399" cy="564683"/>
          </a:xfrm>
          <a:prstGeom prst="rect">
            <a:avLst/>
          </a:prstGeom>
          <a:solidFill>
            <a:srgbClr val="FFFF00"/>
          </a:solidFill>
        </p:spPr>
        <p:txBody>
          <a:bodyPr wrap="square" lIns="89830" tIns="44915" rIns="89830" bIns="44915" rtlCol="0">
            <a:spAutoFit/>
          </a:bodyPr>
          <a:lstStyle/>
          <a:p>
            <a:r>
              <a:rPr lang="en-US" sz="3080" dirty="0">
                <a:latin typeface="Cooper Black" panose="0208090404030B020404" pitchFamily="18" charset="0"/>
              </a:rPr>
              <a:t>Part B:  Sandwich Science</a:t>
            </a:r>
            <a:endParaRPr lang="en-US" sz="2133" dirty="0">
              <a:latin typeface="Cooper Black" panose="0208090404030B0204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C4166D-B994-4E3C-B8F7-493CD2630A8D}"/>
              </a:ext>
            </a:extLst>
          </p:cNvPr>
          <p:cNvSpPr/>
          <p:nvPr/>
        </p:nvSpPr>
        <p:spPr>
          <a:xfrm>
            <a:off x="167640" y="695748"/>
            <a:ext cx="9723120" cy="5002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8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Write a definition for “sandwich” as it is used in the sentence.</a:t>
            </a:r>
          </a:p>
          <a:p>
            <a:pPr algn="just"/>
            <a:endParaRPr lang="en-US" sz="198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98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198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had a </a:t>
            </a:r>
            <a:r>
              <a:rPr lang="en-US" sz="1980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sandwich</a:t>
            </a:r>
            <a:r>
              <a:rPr lang="en-US" sz="198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lunch</a:t>
            </a:r>
            <a:r>
              <a:rPr lang="en-US" sz="198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98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98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207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98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98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98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98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Compare your definition with a classmate.  What did you have in common?</a:t>
            </a:r>
          </a:p>
          <a:p>
            <a:pPr algn="just"/>
            <a:endParaRPr lang="en-US" sz="198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98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98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98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98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98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Would either “hot dog” in the following sentence be considered sandwiches?  Explain. </a:t>
            </a:r>
            <a:endParaRPr lang="en-US" sz="198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98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98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dad grilled </a:t>
            </a:r>
            <a:r>
              <a:rPr lang="en-US" sz="1980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hot dogs</a:t>
            </a:r>
            <a:r>
              <a:rPr lang="en-US" sz="198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last night, which I used to make </a:t>
            </a:r>
            <a:r>
              <a:rPr lang="en-US" sz="1980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hot dogs</a:t>
            </a:r>
            <a:r>
              <a:rPr lang="en-US" sz="198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with chili for supper.</a:t>
            </a:r>
            <a:r>
              <a:rPr lang="en-US" sz="198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8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98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01782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C4166D-B994-4E3C-B8F7-493CD2630A8D}"/>
              </a:ext>
            </a:extLst>
          </p:cNvPr>
          <p:cNvSpPr/>
          <p:nvPr/>
        </p:nvSpPr>
        <p:spPr>
          <a:xfrm>
            <a:off x="1102475" y="365760"/>
            <a:ext cx="8727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What details did your definitions have in common?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7715" y="3147013"/>
            <a:ext cx="8648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Work as a class to develop a class definition for a sandwich. Record it in the space below.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9EC86E-63FD-422C-B4B7-38DC84CD2067}"/>
              </a:ext>
            </a:extLst>
          </p:cNvPr>
          <p:cNvSpPr/>
          <p:nvPr/>
        </p:nvSpPr>
        <p:spPr>
          <a:xfrm>
            <a:off x="1144385" y="932069"/>
            <a:ext cx="86487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 – A sandwich was food.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2 – A sandwich had a filling of some sort.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3 – A sandwich had to include at least one piece of bread/pastry.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1A9038-B2A4-482B-8F55-EF43F8AEA1A8}"/>
              </a:ext>
            </a:extLst>
          </p:cNvPr>
          <p:cNvSpPr txBox="1"/>
          <p:nvPr/>
        </p:nvSpPr>
        <p:spPr>
          <a:xfrm rot="16200000">
            <a:off x="-3603859" y="3603859"/>
            <a:ext cx="7772402" cy="564683"/>
          </a:xfrm>
          <a:prstGeom prst="rect">
            <a:avLst/>
          </a:prstGeom>
          <a:solidFill>
            <a:srgbClr val="00FF00"/>
          </a:solidFill>
        </p:spPr>
        <p:txBody>
          <a:bodyPr wrap="square" lIns="89830" tIns="44915" rIns="89830" bIns="44915" rtlCol="0">
            <a:spAutoFit/>
          </a:bodyPr>
          <a:lstStyle/>
          <a:p>
            <a:pPr algn="ctr"/>
            <a:r>
              <a:rPr lang="en-US" sz="3080" dirty="0">
                <a:latin typeface="Cooper Black" panose="0208090404030B020404" pitchFamily="18" charset="0"/>
              </a:rPr>
              <a:t>Group Discussion</a:t>
            </a:r>
            <a:endParaRPr lang="en-US" sz="2133" dirty="0">
              <a:latin typeface="Cooper Black" panose="0208090404030B0204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59067D-2315-4C31-B58D-705543F515FE}"/>
              </a:ext>
            </a:extLst>
          </p:cNvPr>
          <p:cNvSpPr/>
          <p:nvPr/>
        </p:nvSpPr>
        <p:spPr>
          <a:xfrm>
            <a:off x="1102475" y="4267200"/>
            <a:ext cx="86487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 sandwich is a food consisting of 1 or more pieces of bread (or other pastry) with a filling. 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Pastry = baked product?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46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4EED60B1-6FA4-4A7A-9633-AC7A5336382D}"/>
              </a:ext>
            </a:extLst>
          </p:cNvPr>
          <p:cNvSpPr/>
          <p:nvPr/>
        </p:nvSpPr>
        <p:spPr>
          <a:xfrm>
            <a:off x="268484" y="381000"/>
            <a:ext cx="9521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Based on our class definition of a sandwich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drag each item to classify it in the chart.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0767C8D9-9CF8-420F-B70D-162D8C891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517403"/>
              </p:ext>
            </p:extLst>
          </p:nvPr>
        </p:nvGraphicFramePr>
        <p:xfrm>
          <a:off x="1295400" y="1426919"/>
          <a:ext cx="777240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3020202514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65137176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Sandwiches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Not Sandwiches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532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  <a:p>
                      <a:pPr algn="ctr"/>
                      <a:endParaRPr lang="en-US" sz="3200" dirty="0"/>
                    </a:p>
                    <a:p>
                      <a:pPr algn="ctr"/>
                      <a:endParaRPr lang="en-US" sz="3200" dirty="0"/>
                    </a:p>
                    <a:p>
                      <a:pPr algn="ctr"/>
                      <a:endParaRPr lang="en-US" sz="3200" dirty="0"/>
                    </a:p>
                    <a:p>
                      <a:pPr algn="ctr"/>
                      <a:endParaRPr lang="en-US" sz="3200" dirty="0"/>
                    </a:p>
                    <a:p>
                      <a:pPr algn="ctr"/>
                      <a:endParaRPr lang="en-US" sz="3200" dirty="0"/>
                    </a:p>
                    <a:p>
                      <a:pPr algn="ctr"/>
                      <a:endParaRPr lang="en-US" sz="3200" dirty="0"/>
                    </a:p>
                    <a:p>
                      <a:pPr algn="ctr"/>
                      <a:endParaRPr lang="en-US" sz="3200" dirty="0"/>
                    </a:p>
                    <a:p>
                      <a:pPr algn="ctr"/>
                      <a:endParaRPr lang="en-US" sz="3200" dirty="0"/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8623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5A9D50D-3899-4504-B651-1023E032D01D}"/>
              </a:ext>
            </a:extLst>
          </p:cNvPr>
          <p:cNvSpPr txBox="1"/>
          <p:nvPr/>
        </p:nvSpPr>
        <p:spPr>
          <a:xfrm>
            <a:off x="-4062166" y="1070044"/>
            <a:ext cx="389961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Subway Sub	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Taco		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Pig in a Blanket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PB&amp;J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Poptart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Chicken strip horseshoe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Corn Dog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Hamburger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Meat &amp; cheese on crackers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Grilled cheese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Burrito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Sausage McGriddle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Calzones	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Hot pocket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Ice cream sandwich</a:t>
            </a:r>
            <a:endParaRPr lang="en-US" sz="4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774116-A6F5-4B74-B8DB-C3F3C8A17654}"/>
              </a:ext>
            </a:extLst>
          </p:cNvPr>
          <p:cNvSpPr/>
          <p:nvPr/>
        </p:nvSpPr>
        <p:spPr>
          <a:xfrm>
            <a:off x="268484" y="7246203"/>
            <a:ext cx="9521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sure what something is? 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Look it up!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3" name="Picture 11">
            <a:extLst>
              <a:ext uri="{FF2B5EF4-FFF2-40B4-BE49-F238E27FC236}">
                <a16:creationId xmlns:a16="http://schemas.microsoft.com/office/drawing/2014/main" id="{109586F3-9F3D-40F3-BEA2-E3418F026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6563" y="11179312"/>
            <a:ext cx="830255" cy="60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55219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1512</Words>
  <Application>Microsoft Office PowerPoint</Application>
  <PresentationFormat>Custom</PresentationFormat>
  <Paragraphs>203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Cooper Black</vt:lpstr>
      <vt:lpstr>GrilledCheese BTN Toasted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Tomm PC</dc:creator>
  <cp:lastModifiedBy>Tracy Tomm</cp:lastModifiedBy>
  <cp:revision>110</cp:revision>
  <dcterms:created xsi:type="dcterms:W3CDTF">2018-08-19T20:04:16Z</dcterms:created>
  <dcterms:modified xsi:type="dcterms:W3CDTF">2020-08-07T01:04:43Z</dcterms:modified>
</cp:coreProperties>
</file>