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472" r:id="rId4"/>
    <p:sldId id="486" r:id="rId5"/>
    <p:sldId id="479" r:id="rId6"/>
    <p:sldId id="475" r:id="rId7"/>
    <p:sldId id="477" r:id="rId8"/>
    <p:sldId id="478" r:id="rId9"/>
    <p:sldId id="485" r:id="rId10"/>
    <p:sldId id="480" r:id="rId11"/>
    <p:sldId id="481" r:id="rId12"/>
    <p:sldId id="488" r:id="rId13"/>
    <p:sldId id="489" r:id="rId14"/>
    <p:sldId id="487" r:id="rId15"/>
    <p:sldId id="473" r:id="rId16"/>
    <p:sldId id="495" r:id="rId17"/>
    <p:sldId id="496" r:id="rId18"/>
    <p:sldId id="483" r:id="rId19"/>
    <p:sldId id="482" r:id="rId20"/>
    <p:sldId id="4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971" autoAdjust="0"/>
  </p:normalViewPr>
  <p:slideViewPr>
    <p:cSldViewPr snapToGrid="0">
      <p:cViewPr varScale="1">
        <p:scale>
          <a:sx n="64" d="100"/>
          <a:sy n="64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8CD88-4E15-4B76-A072-382A94C158A6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ACAA-2479-4215-8901-E96566269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FACAA-2479-4215-8901-E965662690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2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8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8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8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73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8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B5B35-524D-4E21-8002-E5A086AECB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 a Google form to collect the results from each person, which can be displayed as a spreadsheet on the classroom computer. </a:t>
            </a:r>
          </a:p>
        </p:txBody>
      </p:sp>
    </p:spTree>
    <p:extLst>
      <p:ext uri="{BB962C8B-B14F-4D97-AF65-F5344CB8AC3E}">
        <p14:creationId xmlns:p14="http://schemas.microsoft.com/office/powerpoint/2010/main" val="359036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29731"/>
            <a:ext cx="7772978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3885904"/>
            <a:ext cx="6401954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428625" indent="0" algn="ctr">
              <a:buNone/>
              <a:defRPr/>
            </a:lvl2pPr>
            <a:lvl3pPr marL="857250" indent="0" algn="ctr">
              <a:buNone/>
              <a:defRPr/>
            </a:lvl3pPr>
            <a:lvl4pPr marL="1285875" indent="0" algn="ctr">
              <a:buNone/>
              <a:defRPr/>
            </a:lvl4pPr>
            <a:lvl5pPr marL="1714500" indent="0" algn="ctr">
              <a:buNone/>
              <a:defRPr/>
            </a:lvl5pPr>
            <a:lvl6pPr marL="2143125" indent="0" algn="ctr">
              <a:buNone/>
              <a:defRPr/>
            </a:lvl6pPr>
            <a:lvl7pPr marL="2571750" indent="0" algn="ctr">
              <a:buNone/>
              <a:defRPr/>
            </a:lvl7pPr>
            <a:lvl8pPr marL="3000375" indent="0" algn="ctr">
              <a:buNone/>
              <a:defRPr/>
            </a:lvl8pPr>
            <a:lvl9pPr marL="34290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A1486-6AFD-4B44-A358-771CDA8BE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235B4-3941-460F-96EB-52B1DE587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5334"/>
            <a:ext cx="2056535" cy="5850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275334"/>
            <a:ext cx="6033943" cy="5850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71711-B00E-4099-99E0-F51E1F5DB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8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2A56B-2E26-444E-A08D-84B9CC18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6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802"/>
            <a:ext cx="7771534" cy="1361777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613"/>
            <a:ext cx="7771534" cy="1500188"/>
          </a:xfrm>
        </p:spPr>
        <p:txBody>
          <a:bodyPr anchor="b"/>
          <a:lstStyle>
            <a:lvl1pPr marL="0" indent="0">
              <a:buNone/>
              <a:defRPr sz="1875"/>
            </a:lvl1pPr>
            <a:lvl2pPr marL="428625" indent="0">
              <a:buNone/>
              <a:defRPr sz="1688"/>
            </a:lvl2pPr>
            <a:lvl3pPr marL="857250" indent="0">
              <a:buNone/>
              <a:defRPr sz="1500"/>
            </a:lvl3pPr>
            <a:lvl4pPr marL="1285875" indent="0">
              <a:buNone/>
              <a:defRPr sz="1313"/>
            </a:lvl4pPr>
            <a:lvl5pPr marL="1714500" indent="0">
              <a:buNone/>
              <a:defRPr sz="1313"/>
            </a:lvl5pPr>
            <a:lvl6pPr marL="2143125" indent="0">
              <a:buNone/>
              <a:defRPr sz="1313"/>
            </a:lvl6pPr>
            <a:lvl7pPr marL="2571750" indent="0">
              <a:buNone/>
              <a:defRPr sz="1313"/>
            </a:lvl7pPr>
            <a:lvl8pPr marL="3000375" indent="0">
              <a:buNone/>
              <a:defRPr sz="1313"/>
            </a:lvl8pPr>
            <a:lvl9pPr marL="3429000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231BC-A466-4D08-81C8-96A71F2F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904"/>
            <a:ext cx="4045238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4"/>
            <a:ext cx="4045239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ADFBA-62A7-4DD9-A62C-AAFC593D9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4420"/>
            <a:ext cx="4039466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4380"/>
            <a:ext cx="4039466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4420"/>
            <a:ext cx="4040909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4380"/>
            <a:ext cx="4040909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9280B-0129-428C-A848-963A7C743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F05B5-AD7E-492E-AB94-DFEBC2A71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11516-13D3-4280-819C-D22172B6D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2358"/>
            <a:ext cx="3007591" cy="11623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3" y="272356"/>
            <a:ext cx="5111750" cy="585341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434704"/>
            <a:ext cx="3007591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3B16A-238B-4AC9-9335-0700375DE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1196"/>
            <a:ext cx="5486978" cy="5655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3172"/>
            <a:ext cx="5486978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6743"/>
            <a:ext cx="5486978" cy="805161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F5A77-0392-4E62-AB32-EB7D86F96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5333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904"/>
            <a:ext cx="8229023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89" y="6244828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>
              <a:defRPr sz="1406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4828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ctr">
              <a:defRPr sz="1406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4828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r">
              <a:defRPr sz="1406"/>
            </a:lvl1pPr>
          </a:lstStyle>
          <a:p>
            <a:fld id="{7AD57FA7-C4DA-4E9C-98C0-6E479C33B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2862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85725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28587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71450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9747" indent="-349747" algn="l" defTabSz="930176" rtl="0" eaLnBrk="0" fontAlgn="base" hangingPunct="0">
        <a:spcBef>
          <a:spcPct val="20000"/>
        </a:spcBef>
        <a:spcAft>
          <a:spcPct val="0"/>
        </a:spcAft>
        <a:buChar char="•"/>
        <a:defRPr sz="3281">
          <a:solidFill>
            <a:schemeClr val="tx1"/>
          </a:solidFill>
          <a:latin typeface="+mn-lt"/>
          <a:ea typeface="+mn-ea"/>
          <a:cs typeface="+mn-cs"/>
        </a:defRPr>
      </a:lvl1pPr>
      <a:lvl2pPr marL="756047" indent="-290215" algn="l" defTabSz="930176" rtl="0" eaLnBrk="0" fontAlgn="base" hangingPunct="0">
        <a:spcBef>
          <a:spcPct val="20000"/>
        </a:spcBef>
        <a:spcAft>
          <a:spcPct val="0"/>
        </a:spcAft>
        <a:buChar char="–"/>
        <a:defRPr sz="2813">
          <a:solidFill>
            <a:schemeClr val="tx1"/>
          </a:solidFill>
          <a:latin typeface="+mn-lt"/>
        </a:defRPr>
      </a:lvl2pPr>
      <a:lvl3pPr marL="1163836" indent="-233661" algn="l" defTabSz="930176" rtl="0" eaLnBrk="0" fontAlgn="base" hangingPunct="0">
        <a:spcBef>
          <a:spcPct val="20000"/>
        </a:spcBef>
        <a:spcAft>
          <a:spcPct val="0"/>
        </a:spcAft>
        <a:buChar char="•"/>
        <a:defRPr sz="2438">
          <a:solidFill>
            <a:schemeClr val="tx1"/>
          </a:solidFill>
          <a:latin typeface="+mn-lt"/>
        </a:defRPr>
      </a:lvl3pPr>
      <a:lvl4pPr marL="1628180" indent="-232172" algn="l" defTabSz="930176" rtl="0" eaLnBrk="0" fontAlgn="base" hangingPunct="0">
        <a:spcBef>
          <a:spcPct val="20000"/>
        </a:spcBef>
        <a:spcAft>
          <a:spcPct val="0"/>
        </a:spcAft>
        <a:buChar char="–"/>
        <a:defRPr sz="2063">
          <a:solidFill>
            <a:schemeClr val="tx1"/>
          </a:solidFill>
          <a:latin typeface="+mn-lt"/>
        </a:defRPr>
      </a:lvl4pPr>
      <a:lvl5pPr marL="2094012" indent="-232172" algn="l" defTabSz="930176" rtl="0" eaLnBrk="0" fontAlgn="base" hangingPunct="0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5pPr>
      <a:lvl6pPr marL="252263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6pPr>
      <a:lvl7pPr marL="295126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7pPr>
      <a:lvl8pPr marL="337988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8pPr>
      <a:lvl9pPr marL="380851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48E4-CDFF-4360-8958-2213EEEACA8F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1EBE-B38D-45D1-89AB-E330579BA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sciencespot.net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VxVAb-DV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reyfusdragon.blogspot.com/2010/12/december-vacation-movies.html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dreyfusdragon.blogspot.com/2010/12/december-vacation-movies.html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VhZyXmgIFAo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Oreo-Size-Variation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7A3D2F-C454-4CC5-9BBB-2D1B9820C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3" y="1616903"/>
            <a:ext cx="6385896" cy="292711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Consumer’s Challenge</a:t>
            </a:r>
          </a:p>
          <a:p>
            <a:r>
              <a:rPr lang="en-US" sz="3600" dirty="0"/>
              <a:t>Are the claims true?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17433-C5A4-459E-93D0-A2CD8188EEC5}"/>
              </a:ext>
            </a:extLst>
          </p:cNvPr>
          <p:cNvSpPr txBox="1"/>
          <p:nvPr/>
        </p:nvSpPr>
        <p:spPr>
          <a:xfrm>
            <a:off x="0" y="6560489"/>
            <a:ext cx="367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Presentation by T. Tomm 2019   </a:t>
            </a:r>
            <a:r>
              <a:rPr lang="en-US" sz="1400" i="1" dirty="0">
                <a:hlinkClick r:id="rId3"/>
              </a:rPr>
              <a:t>sciencespot.net</a:t>
            </a:r>
            <a:endParaRPr lang="en-US" sz="14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FE37-0E31-4CB0-A75D-961469CE1A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6770" y="1931367"/>
            <a:ext cx="1574625" cy="211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2D2BB4-4A0F-460C-9044-2DE0D0E4F3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82679">
            <a:off x="5613602" y="3265705"/>
            <a:ext cx="1842499" cy="2059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FC7E1-06D2-49DD-9CEC-4DDD56C119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005" y="3997536"/>
            <a:ext cx="1686522" cy="2513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EC333B-A022-4B65-A875-1197116B32E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93103">
            <a:off x="224088" y="4751167"/>
            <a:ext cx="3219566" cy="1191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9FE8B-3115-41D2-82FE-414008B9FFD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3205" y="434315"/>
            <a:ext cx="1735256" cy="168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51525-8009-4255-9526-507B42E046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59618">
            <a:off x="3514542" y="4716769"/>
            <a:ext cx="2402661" cy="1670965"/>
          </a:xfrm>
          <a:prstGeom prst="rect">
            <a:avLst/>
          </a:prstGeom>
        </p:spPr>
      </p:pic>
      <p:pic>
        <p:nvPicPr>
          <p:cNvPr id="11" name="Picture 10" descr="STEAMMiniChall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7975" y="170960"/>
            <a:ext cx="2918782" cy="11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175686"/>
            <a:ext cx="9001125" cy="489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r>
              <a:rPr lang="en-US" sz="2400" dirty="0"/>
              <a:t>4) Analyze the classroom data chart provided by your teacher.  What were the overall results?  Explain using the classroom data and your own observations.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dirty="0"/>
              <a:t>5) Was your prediction correct?  Explain why or why not.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6) Would you consider the classroom data accurate and reliable? 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61077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" y="757927"/>
            <a:ext cx="9001125" cy="26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We are going to repeat the experiment with Mega Stuffed &amp; Chocolate Cream Oreos.</a:t>
            </a:r>
          </a:p>
          <a:p>
            <a:pPr defTabSz="857250" fontAlgn="base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- Make a prediction of how the mass of the mega stuff filling will compare to regular AND double stuff filling.</a:t>
            </a:r>
          </a:p>
          <a:p>
            <a:pPr defTabSz="857250" fontAlgn="base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– Follow the same procedure to find the mass of the filling for each cookie.</a:t>
            </a:r>
          </a:p>
          <a:p>
            <a:pPr defTabSz="857250" fontAlgn="base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rd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– Record data and use it calculate the ratio for both.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A77B0-3BDA-4A0A-9E0D-CD1CEC05634A}"/>
              </a:ext>
            </a:extLst>
          </p:cNvPr>
          <p:cNvSpPr txBox="1"/>
          <p:nvPr/>
        </p:nvSpPr>
        <p:spPr>
          <a:xfrm>
            <a:off x="0" y="0"/>
            <a:ext cx="9164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Bonus Activity: Mega Challenge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BE3B301-9437-4E1A-9D37-D8C7CEFC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78" y="4430097"/>
            <a:ext cx="8798560" cy="11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___________________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 = __________________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 Mass of Chocolate            Mass of Regular      Ratio of Choco to Reg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FD602EF-E934-4472-97E3-67E2E30F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78" y="3302229"/>
            <a:ext cx="9028429" cy="11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___________________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 = __________________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    Mass of Mega               Mass of Regular      Ratio of Mega to Regular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695855C-D74B-40B9-9D62-4579182C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018316"/>
            <a:ext cx="9164319" cy="8326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What does the data tell you?  Was your prediction correct? How do the results compare with the regular and double?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2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914400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Just for fun … How are they made?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EFF2B42-D936-494D-A86F-2EB75130E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85644" y="1539304"/>
            <a:ext cx="1158356" cy="1138033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4736" y="945974"/>
            <a:ext cx="8378890" cy="563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How many type of cocoa are used?  Why?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type of oil is used?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Why do they add dry ice?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How many wafers can be made in an hour?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How long are they baked?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How do they get them into the right position for filling?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How many cookies are in a tray of regular cookies?</a:t>
            </a:r>
          </a:p>
        </p:txBody>
      </p:sp>
    </p:spTree>
    <p:extLst>
      <p:ext uri="{BB962C8B-B14F-4D97-AF65-F5344CB8AC3E}">
        <p14:creationId xmlns:p14="http://schemas.microsoft.com/office/powerpoint/2010/main" val="377664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7119"/>
            <a:ext cx="9144000" cy="3106757"/>
            <a:chOff x="0" y="77119"/>
            <a:chExt cx="9144000" cy="3106757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-1199436" y="1276555"/>
              <a:ext cx="3106757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 defTabSz="8572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kern="10" dirty="0">
                  <a:ln w="31750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Cooper Black" panose="0208090404030B020404" pitchFamily="18" charset="0"/>
                </a:rPr>
                <a:t>Questions?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840305" y="77119"/>
              <a:ext cx="8303695" cy="170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071" tIns="46536" rIns="93071" bIns="46536">
              <a:spAutoFit/>
            </a:bodyPr>
            <a:lstStyle/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Arial" charset="0"/>
                </a:rPr>
                <a:t>What questions do you have about Oreos?  </a:t>
              </a:r>
            </a:p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Arial" charset="0"/>
                </a:rPr>
                <a:t>Write ONE question on the front of a post-it note &amp; give to your teacher.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541058"/>
            <a:ext cx="8573616" cy="3124147"/>
            <a:chOff x="0" y="3541058"/>
            <a:chExt cx="8573616" cy="3124147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-1208131" y="4749189"/>
              <a:ext cx="3124147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8572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kern="10" dirty="0">
                  <a:ln w="31750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Cooper Black" panose="0208090404030B020404" pitchFamily="18" charset="0"/>
                </a:rPr>
                <a:t>Answers?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71967" y="3541058"/>
              <a:ext cx="7601649" cy="309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071" tIns="46536" rIns="93071" bIns="46536">
              <a:spAutoFit/>
            </a:bodyPr>
            <a:lstStyle/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Arial" charset="0"/>
                </a:rPr>
                <a:t>Research your question and write the answer on the back of the post-it note.  </a:t>
              </a:r>
            </a:p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Arial" charset="0"/>
                </a:rPr>
                <a:t>Return to the teacher.</a:t>
              </a:r>
            </a:p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3000" dirty="0">
                <a:solidFill>
                  <a:srgbClr val="000000"/>
                </a:solidFill>
                <a:latin typeface="Arial" charset="0"/>
              </a:endParaRPr>
            </a:p>
            <a:p>
              <a:pPr marL="457200" indent="-457200" defTabSz="857250" fontAlgn="base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3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11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-1" y="1232651"/>
            <a:ext cx="9115425" cy="471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marL="457200" indent="-457200" defTabSz="857250" fontAlgn="base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was wrong with the first experiment?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is a controlled experiment?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variables were constant or kept the same?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Identify the independent and dependent variables.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Why is it important to conduct controlled experiments?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" y="233839"/>
            <a:ext cx="911542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Part C: Variables </a:t>
            </a:r>
            <a:r>
              <a:rPr lang="en-US" sz="4000" kern="1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&amp; C0ntrols</a:t>
            </a:r>
            <a:endParaRPr lang="en-US" sz="4000" kern="10" dirty="0">
              <a:ln w="31750">
                <a:noFill/>
                <a:round/>
                <a:headEnd/>
                <a:tailEnd/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DEFF2B42-D936-494D-A86F-2EB75130E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18287" y="94618"/>
            <a:ext cx="1158356" cy="1138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7ED65-4920-4661-AB4E-4DCB26A34C1E}"/>
              </a:ext>
            </a:extLst>
          </p:cNvPr>
          <p:cNvSpPr txBox="1"/>
          <p:nvPr/>
        </p:nvSpPr>
        <p:spPr>
          <a:xfrm>
            <a:off x="5563175" y="6468045"/>
            <a:ext cx="3580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hlinkClick r:id="rId7" tooltip="http://dreyfusdragon.blogspot.com/2010/12/december-vacation-movie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18819" name="SMARTInkShape-55"/>
          <p:cNvSpPr/>
          <p:nvPr>
            <p:custDataLst>
              <p:tags r:id="rId1"/>
            </p:custDataLst>
          </p:nvPr>
        </p:nvSpPr>
        <p:spPr bwMode="auto">
          <a:xfrm>
            <a:off x="5873750" y="4578431"/>
            <a:ext cx="25401" cy="50720"/>
          </a:xfrm>
          <a:custGeom>
            <a:avLst/>
            <a:gdLst/>
            <a:ahLst/>
            <a:cxnLst/>
            <a:rect l="0" t="0" r="0" b="0"/>
            <a:pathLst>
              <a:path w="25401" h="50720">
                <a:moveTo>
                  <a:pt x="25400" y="38019"/>
                </a:moveTo>
                <a:lnTo>
                  <a:pt x="25400" y="38019"/>
                </a:lnTo>
                <a:lnTo>
                  <a:pt x="19128" y="6656"/>
                </a:lnTo>
                <a:lnTo>
                  <a:pt x="19050" y="0"/>
                </a:lnTo>
                <a:lnTo>
                  <a:pt x="15680" y="3314"/>
                </a:lnTo>
                <a:lnTo>
                  <a:pt x="14024" y="6837"/>
                </a:lnTo>
                <a:lnTo>
                  <a:pt x="13583" y="8764"/>
                </a:lnTo>
                <a:lnTo>
                  <a:pt x="12583" y="10049"/>
                </a:lnTo>
                <a:lnTo>
                  <a:pt x="9591" y="11476"/>
                </a:lnTo>
                <a:lnTo>
                  <a:pt x="9216" y="11152"/>
                </a:lnTo>
                <a:lnTo>
                  <a:pt x="12102" y="7051"/>
                </a:lnTo>
                <a:lnTo>
                  <a:pt x="12301" y="7496"/>
                </a:lnTo>
                <a:lnTo>
                  <a:pt x="12700" y="12617"/>
                </a:lnTo>
                <a:lnTo>
                  <a:pt x="6357" y="12619"/>
                </a:lnTo>
                <a:lnTo>
                  <a:pt x="6350" y="24434"/>
                </a:lnTo>
                <a:lnTo>
                  <a:pt x="5645" y="24729"/>
                </a:lnTo>
                <a:lnTo>
                  <a:pt x="2691" y="25144"/>
                </a:lnTo>
                <a:lnTo>
                  <a:pt x="4253" y="25241"/>
                </a:lnTo>
                <a:lnTo>
                  <a:pt x="4247" y="25972"/>
                </a:lnTo>
                <a:lnTo>
                  <a:pt x="61" y="31591"/>
                </a:lnTo>
                <a:lnTo>
                  <a:pt x="0" y="50719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851" name="SMARTInkShape-83"/>
          <p:cNvSpPr/>
          <p:nvPr>
            <p:custDataLst>
              <p:tags r:id="rId2"/>
            </p:custDataLst>
          </p:nvPr>
        </p:nvSpPr>
        <p:spPr bwMode="auto">
          <a:xfrm>
            <a:off x="6803696" y="4724400"/>
            <a:ext cx="22555" cy="44451"/>
          </a:xfrm>
          <a:custGeom>
            <a:avLst/>
            <a:gdLst/>
            <a:ahLst/>
            <a:cxnLst/>
            <a:rect l="0" t="0" r="0" b="0"/>
            <a:pathLst>
              <a:path w="22555" h="44451">
                <a:moveTo>
                  <a:pt x="22554" y="0"/>
                </a:moveTo>
                <a:lnTo>
                  <a:pt x="22554" y="0"/>
                </a:lnTo>
                <a:lnTo>
                  <a:pt x="9462" y="9434"/>
                </a:lnTo>
                <a:lnTo>
                  <a:pt x="365" y="22004"/>
                </a:lnTo>
                <a:lnTo>
                  <a:pt x="0" y="23136"/>
                </a:lnTo>
                <a:lnTo>
                  <a:pt x="462" y="23891"/>
                </a:lnTo>
                <a:lnTo>
                  <a:pt x="1476" y="24394"/>
                </a:lnTo>
                <a:lnTo>
                  <a:pt x="2152" y="25435"/>
                </a:lnTo>
                <a:lnTo>
                  <a:pt x="3326" y="30779"/>
                </a:lnTo>
                <a:lnTo>
                  <a:pt x="3488" y="40503"/>
                </a:lnTo>
                <a:lnTo>
                  <a:pt x="4199" y="41819"/>
                </a:lnTo>
                <a:lnTo>
                  <a:pt x="5378" y="42696"/>
                </a:lnTo>
                <a:lnTo>
                  <a:pt x="9854" y="44450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6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68267" y="1018669"/>
            <a:ext cx="8378890" cy="401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was wrong with their first experiment?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is a controlled experiment?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What variables were constant or the same?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25689"/>
            <a:ext cx="9115425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The answers are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A2D7E-9913-4DD3-97F9-64F1D7609E2F}"/>
              </a:ext>
            </a:extLst>
          </p:cNvPr>
          <p:cNvSpPr/>
          <p:nvPr/>
        </p:nvSpPr>
        <p:spPr>
          <a:xfrm>
            <a:off x="848271" y="1501190"/>
            <a:ext cx="706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They did not keep everything the same – different locations, different amounts of water.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17674-9CFD-4EB3-A3CB-E090097031B4}"/>
              </a:ext>
            </a:extLst>
          </p:cNvPr>
          <p:cNvSpPr/>
          <p:nvPr/>
        </p:nvSpPr>
        <p:spPr>
          <a:xfrm>
            <a:off x="848271" y="4291732"/>
            <a:ext cx="792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Same sized pot, same type of soil, same amount of soil, same temperature, and same amount of sunlight.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B8D96-1DDF-4120-AD2A-FB65418D8148}"/>
              </a:ext>
            </a:extLst>
          </p:cNvPr>
          <p:cNvSpPr/>
          <p:nvPr/>
        </p:nvSpPr>
        <p:spPr>
          <a:xfrm>
            <a:off x="848271" y="2843037"/>
            <a:ext cx="8252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In a controlled experiment, all the variables that could affect the outcome are kept the same except for one.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82555" y="343543"/>
            <a:ext cx="8378890" cy="35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Identify the independent and dependent variables. </a:t>
            </a: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Arial" charset="0"/>
            </a:endParaRPr>
          </a:p>
          <a:p>
            <a:pPr marL="457200" indent="-457200" defTabSz="8572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</a:rPr>
              <a:t>Why is it important to conduct controlled experiments?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DE7C2D-B9E1-4891-A687-F2B850341597}"/>
              </a:ext>
            </a:extLst>
          </p:cNvPr>
          <p:cNvSpPr/>
          <p:nvPr/>
        </p:nvSpPr>
        <p:spPr>
          <a:xfrm>
            <a:off x="829263" y="1486543"/>
            <a:ext cx="8471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Independent = Amount of water (what we do)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Dependent = Height of plant (what we measure)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4946E-71C4-4A27-A977-A75997D92F0D}"/>
              </a:ext>
            </a:extLst>
          </p:cNvPr>
          <p:cNvSpPr/>
          <p:nvPr/>
        </p:nvSpPr>
        <p:spPr>
          <a:xfrm>
            <a:off x="1000671" y="3905228"/>
            <a:ext cx="812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Our results will be more reliable, and we will be able to identify how one variable influences the outcome.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31916" y="1018669"/>
            <a:ext cx="8680166" cy="52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r>
              <a:rPr lang="en-US" sz="2400" dirty="0"/>
              <a:t>Identify an advertising claim that could be tested using a controlled experiment in the classroom to determine if the claim is true or not. 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be safe to do in the classroom.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be completed in one class period.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i="1" dirty="0">
                <a:sym typeface="Wingdings" panose="05000000000000000000" pitchFamily="2" charset="2"/>
              </a:rPr>
              <a:t>Must follow proper safety procedures.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Your experiment will need to be approved by the teacher before you can complete it. </a:t>
            </a:r>
          </a:p>
          <a:p>
            <a:endParaRPr lang="en-US" sz="2400" dirty="0"/>
          </a:p>
          <a:p>
            <a:r>
              <a:rPr lang="en-US" sz="2400" dirty="0"/>
              <a:t>Create a Google document that answers all the questions listed on the next slide and submit it to your teacher for approval.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" y="12833"/>
            <a:ext cx="9115425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Part D: Your Turn</a:t>
            </a:r>
          </a:p>
        </p:txBody>
      </p:sp>
    </p:spTree>
    <p:extLst>
      <p:ext uri="{BB962C8B-B14F-4D97-AF65-F5344CB8AC3E}">
        <p14:creationId xmlns:p14="http://schemas.microsoft.com/office/powerpoint/2010/main" val="191259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9034" y="289878"/>
            <a:ext cx="8802086" cy="600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r>
              <a:rPr lang="en-US" sz="2400" b="1" dirty="0"/>
              <a:t>Create a Google document that answers all the questions below and submit it to your teacher for approval.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Make a prediction of the outcome of your experiment.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Identify the controls, independent variable, and dependent variable.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materials will you need? Make a list of all the items you’ll need.  Your teacher may be able to help with providing some of the items.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data will you collect?  How will you collect it?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How will you perform the experiment?  List the steps with as much detail as possible so someone else could conduct your experiment the exact same way you will.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will you do to make sure the results are accurate and reliable?  For example, will you test more than one sample?  What will you do to measure accurately?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safety rules will you need to follow? List all of them.</a:t>
            </a:r>
          </a:p>
        </p:txBody>
      </p:sp>
    </p:spTree>
    <p:extLst>
      <p:ext uri="{BB962C8B-B14F-4D97-AF65-F5344CB8AC3E}">
        <p14:creationId xmlns:p14="http://schemas.microsoft.com/office/powerpoint/2010/main" val="278818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9034" y="289878"/>
            <a:ext cx="8802086" cy="26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r>
              <a:rPr lang="en-US" sz="2400" dirty="0"/>
              <a:t>Be prepared to conduct your experiments on ___________.</a:t>
            </a:r>
          </a:p>
          <a:p>
            <a:endParaRPr lang="en-US" sz="2400" dirty="0"/>
          </a:p>
          <a:p>
            <a:r>
              <a:rPr lang="en-US" sz="2400" dirty="0"/>
              <a:t>All materials will need to be collected and in the classroom by ______________.</a:t>
            </a:r>
          </a:p>
          <a:p>
            <a:endParaRPr lang="en-US" sz="2400" dirty="0"/>
          </a:p>
          <a:p>
            <a:r>
              <a:rPr lang="en-US" sz="2400" dirty="0"/>
              <a:t>After conducting your experiments, your team will write up the results and present them to the class for peer review. </a:t>
            </a:r>
          </a:p>
        </p:txBody>
      </p:sp>
    </p:spTree>
    <p:extLst>
      <p:ext uri="{BB962C8B-B14F-4D97-AF65-F5344CB8AC3E}">
        <p14:creationId xmlns:p14="http://schemas.microsoft.com/office/powerpoint/2010/main" val="11624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092" y="1036225"/>
            <a:ext cx="89033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Estimate the mass for each item in grams.  After you have written down ALL the estimates, use a triple-beam balance or electronic scale to find the mass of each item.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463" algn="ctr"/>
                <a:tab pos="928688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 How close were your estimates to the actual masses?  Explain.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914400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Part A: Mass Challenge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51" t="28086" r="4459" b="26254"/>
          <a:stretch>
            <a:fillRect/>
          </a:stretch>
        </p:blipFill>
        <p:spPr bwMode="auto">
          <a:xfrm>
            <a:off x="359856" y="2532546"/>
            <a:ext cx="8345840" cy="241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29219" y="56003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rush, object, sky&#10;&#10;Description automatically generated">
            <a:extLst>
              <a:ext uri="{FF2B5EF4-FFF2-40B4-BE49-F238E27FC236}">
                <a16:creationId xmlns:a16="http://schemas.microsoft.com/office/drawing/2014/main" id="{0558C1BB-73FD-42E6-9ABB-852A529AD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5578" y="4391855"/>
            <a:ext cx="5762645" cy="2116890"/>
          </a:xfrm>
          <a:prstGeom prst="rect">
            <a:avLst/>
          </a:prstGeom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14299" y="1612523"/>
            <a:ext cx="9001125" cy="31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Many companies advertise their products with claims they are the best value, are better tasting, or have a longer lasting flavor. 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Sometimes the name of the product implies it more filling, such as the double-stuff variety of Oreos.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Are these claims true?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911542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Are “double-stuffed” really double the stuffing?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6F468-1537-42C8-949F-33BA0C91F7C3}"/>
              </a:ext>
            </a:extLst>
          </p:cNvPr>
          <p:cNvSpPr txBox="1"/>
          <p:nvPr/>
        </p:nvSpPr>
        <p:spPr>
          <a:xfrm>
            <a:off x="4293552" y="6393329"/>
            <a:ext cx="3712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Oreo-Size-Variation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8878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1049446"/>
            <a:ext cx="9001125" cy="38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How will we measure the filling – volume or mass?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How many times should we collect data, i.e. how many cookies need to be sampled?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How will we make sure our results are accurate and reliable?</a:t>
            </a:r>
            <a:endParaRPr lang="en-US" sz="6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8BFD2C-D1F8-45FA-A01C-4F199D63A70C}"/>
              </a:ext>
            </a:extLst>
          </p:cNvPr>
          <p:cNvSpPr/>
          <p:nvPr/>
        </p:nvSpPr>
        <p:spPr bwMode="auto">
          <a:xfrm>
            <a:off x="7429579" y="865902"/>
            <a:ext cx="1319053" cy="7924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2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F82AD-C3A8-4D6A-9FD3-2C830719C7CE}"/>
              </a:ext>
            </a:extLst>
          </p:cNvPr>
          <p:cNvSpPr/>
          <p:nvPr/>
        </p:nvSpPr>
        <p:spPr>
          <a:xfrm>
            <a:off x="422193" y="2951946"/>
            <a:ext cx="8299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Would it be better to do one cookie or a whole package of cookies?  Why?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F6F0E-A5E5-48B1-88B0-26CC4D39D464}"/>
              </a:ext>
            </a:extLst>
          </p:cNvPr>
          <p:cNvSpPr/>
          <p:nvPr/>
        </p:nvSpPr>
        <p:spPr>
          <a:xfrm>
            <a:off x="449021" y="4839058"/>
            <a:ext cx="8299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We will have to measure carefully making sure all the filling is scraped off when needed.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We will record our data as it is collected.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By collecting data on many cookies instead of one, we can get an average to use for comparison.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A925-5199-47A4-9532-FE601A98F7BD}"/>
              </a:ext>
            </a:extLst>
          </p:cNvPr>
          <p:cNvSpPr txBox="1"/>
          <p:nvPr/>
        </p:nvSpPr>
        <p:spPr>
          <a:xfrm>
            <a:off x="0" y="0"/>
            <a:ext cx="9164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Before we  begin …</a:t>
            </a:r>
          </a:p>
        </p:txBody>
      </p:sp>
    </p:spTree>
    <p:extLst>
      <p:ext uri="{BB962C8B-B14F-4D97-AF65-F5344CB8AC3E}">
        <p14:creationId xmlns:p14="http://schemas.microsoft.com/office/powerpoint/2010/main" val="18701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825926"/>
            <a:ext cx="9001125" cy="44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Is a double-stuff Oreo really double the stuff?</a:t>
            </a:r>
            <a:endParaRPr lang="en-US" sz="6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Write a prediction based on your knowledge of regular and double-stuff Oreos.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I predict the double-stuffed Oreos will have _________ filling, because _______________________________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____________________________________________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___________________________________________.</a:t>
            </a:r>
            <a:endParaRPr lang="en-US" sz="6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EBB04C-D7B6-4757-B381-7D27870F7641}"/>
              </a:ext>
            </a:extLst>
          </p:cNvPr>
          <p:cNvGrpSpPr/>
          <p:nvPr/>
        </p:nvGrpSpPr>
        <p:grpSpPr>
          <a:xfrm>
            <a:off x="5016338" y="2615925"/>
            <a:ext cx="4056224" cy="1020698"/>
            <a:chOff x="5016338" y="2615925"/>
            <a:chExt cx="4056224" cy="10206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CF9247-039D-4382-A569-DC7D8DAFEC93}"/>
                </a:ext>
              </a:extLst>
            </p:cNvPr>
            <p:cNvSpPr/>
            <p:nvPr/>
          </p:nvSpPr>
          <p:spPr>
            <a:xfrm>
              <a:off x="5016338" y="2615925"/>
              <a:ext cx="4056224" cy="4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Half, double, triple, other?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86BFF6-7AD4-45BA-B96E-6C5BD1337B54}"/>
                </a:ext>
              </a:extLst>
            </p:cNvPr>
            <p:cNvCxnSpPr/>
            <p:nvPr/>
          </p:nvCxnSpPr>
          <p:spPr bwMode="auto">
            <a:xfrm>
              <a:off x="8003378" y="3052423"/>
              <a:ext cx="0" cy="584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DBE0B1-5EC6-43C0-B56C-C876ACA7A421}"/>
              </a:ext>
            </a:extLst>
          </p:cNvPr>
          <p:cNvGrpSpPr/>
          <p:nvPr/>
        </p:nvGrpSpPr>
        <p:grpSpPr>
          <a:xfrm>
            <a:off x="297580" y="4869990"/>
            <a:ext cx="6898633" cy="1339164"/>
            <a:chOff x="4209180" y="1775744"/>
            <a:chExt cx="6898633" cy="13391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2EA1FA-9B81-4D10-97CA-A9937B4807D4}"/>
                </a:ext>
              </a:extLst>
            </p:cNvPr>
            <p:cNvSpPr/>
            <p:nvPr/>
          </p:nvSpPr>
          <p:spPr>
            <a:xfrm>
              <a:off x="4209180" y="2283911"/>
              <a:ext cx="68986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What are your observations?  </a:t>
              </a:r>
              <a:br>
                <a:rPr lang="en-US" sz="2400" b="1" dirty="0">
                  <a:solidFill>
                    <a:srgbClr val="FF0000"/>
                  </a:solidFill>
                  <a:latin typeface="Arial" charset="0"/>
                </a:rPr>
              </a:br>
              <a:r>
                <a:rPr lang="en-US" sz="2400" b="1" dirty="0">
                  <a:solidFill>
                    <a:srgbClr val="FF0000"/>
                  </a:solidFill>
                  <a:latin typeface="Arial" charset="0"/>
                </a:rPr>
                <a:t>What do you already know about Oreos?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958577A-C88B-48A7-9181-D303897571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21138" y="1775744"/>
              <a:ext cx="0" cy="83286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E337E5-22D3-4AD6-8D41-030AA730A0E6}"/>
              </a:ext>
            </a:extLst>
          </p:cNvPr>
          <p:cNvSpPr txBox="1"/>
          <p:nvPr/>
        </p:nvSpPr>
        <p:spPr>
          <a:xfrm>
            <a:off x="0" y="0"/>
            <a:ext cx="9164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Part B: Make A Prediction</a:t>
            </a:r>
          </a:p>
        </p:txBody>
      </p:sp>
    </p:spTree>
    <p:extLst>
      <p:ext uri="{BB962C8B-B14F-4D97-AF65-F5344CB8AC3E}">
        <p14:creationId xmlns:p14="http://schemas.microsoft.com/office/powerpoint/2010/main" val="217161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1437" y="175686"/>
            <a:ext cx="9001125" cy="63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Arial" charset="0"/>
              </a:rPr>
              <a:t>What safety rules do we need to follow?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For safety, all food items must be placed on a coffee filter or piece of paper towel instead of set directly on the scale.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Hands must be washed before beginning testing.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No Oreos used for testing should be eaten </a:t>
            </a:r>
            <a:r>
              <a:rPr lang="en-US" sz="2800" u="sng" dirty="0">
                <a:solidFill>
                  <a:srgbClr val="000000"/>
                </a:solidFill>
                <a:latin typeface="Arial" charset="0"/>
              </a:rPr>
              <a:t>without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your teacher’s permission. 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Any Oreos that may not be safe will be collected by your teacher.  </a:t>
            </a:r>
          </a:p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No horseplay or messing around during the lab or the teacher will eat your Oreos or give them to someone else to enjoy!</a:t>
            </a:r>
          </a:p>
        </p:txBody>
      </p:sp>
    </p:spTree>
    <p:extLst>
      <p:ext uri="{BB962C8B-B14F-4D97-AF65-F5344CB8AC3E}">
        <p14:creationId xmlns:p14="http://schemas.microsoft.com/office/powerpoint/2010/main" val="290169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" y="879346"/>
            <a:ext cx="9001125" cy="53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Materials: 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 regular Oreo, 1 double-stuffed Oreo, 1 popsicle stick, 2 pieces of wax paper, 1 paper towel, and a scale.</a:t>
            </a:r>
          </a:p>
          <a:p>
            <a:pPr marL="457200" indent="-457200" defTabSz="857250" fontAlgn="base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Take apart the regular cookie. </a:t>
            </a:r>
          </a:p>
          <a:p>
            <a:pPr marL="457200" indent="-457200" defTabSz="857250" fontAlgn="base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Use the popsicle stick to scrape the filling off both cookie parts and place on your piece of wax paper. </a:t>
            </a:r>
          </a:p>
          <a:p>
            <a:pPr marL="457200" indent="-457200" defTabSz="857250" fontAlgn="base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Find the mass of the filling. Record in your chart.</a:t>
            </a:r>
          </a:p>
          <a:p>
            <a:pPr marL="457200" indent="-457200" defTabSz="857250" fontAlgn="base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Repeat steps 1-3 for the double-stuffed Oreo.  </a:t>
            </a:r>
          </a:p>
          <a:p>
            <a:pPr marL="457200" indent="-457200" defTabSz="857250" fontAlgn="base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Use your data to calculate the ratio of double-stuff filling to regular filling.  Be prepared to share your results.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A77B0-3BDA-4A0A-9E0D-CD1CEC05634A}"/>
              </a:ext>
            </a:extLst>
          </p:cNvPr>
          <p:cNvSpPr txBox="1"/>
          <p:nvPr/>
        </p:nvSpPr>
        <p:spPr>
          <a:xfrm>
            <a:off x="0" y="0"/>
            <a:ext cx="9164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dirty="0">
                <a:ln w="3175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Testing Procedure</a:t>
            </a:r>
          </a:p>
        </p:txBody>
      </p:sp>
    </p:spTree>
    <p:extLst>
      <p:ext uri="{BB962C8B-B14F-4D97-AF65-F5344CB8AC3E}">
        <p14:creationId xmlns:p14="http://schemas.microsoft.com/office/powerpoint/2010/main" val="115684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B98875-2013-4877-9A4E-5D84750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" y="350758"/>
            <a:ext cx="8510099" cy="8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2) Follow your teacher’s directions to complete the tests.  Record your data in the chart below.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60607-7109-410C-8FFF-F880BFE9B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38339"/>
              </p:ext>
            </p:extLst>
          </p:nvPr>
        </p:nvGraphicFramePr>
        <p:xfrm>
          <a:off x="4679521" y="1597389"/>
          <a:ext cx="4196080" cy="20521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98040">
                  <a:extLst>
                    <a:ext uri="{9D8B030D-6E8A-4147-A177-3AD203B41FA5}">
                      <a16:colId xmlns:a16="http://schemas.microsoft.com/office/drawing/2014/main" val="462229101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1189874438"/>
                    </a:ext>
                  </a:extLst>
                </a:gridCol>
              </a:tblGrid>
              <a:tr h="68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 of Cookie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Mass of filling (g)</a:t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750643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Regular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529152"/>
                  </a:ext>
                </a:extLst>
              </a:tr>
              <a:tr h="684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Double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556961"/>
                  </a:ext>
                </a:extLst>
              </a:tr>
            </a:tbl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E2DE9255-759C-4CD8-BF29-95D94ED26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1" y="4368495"/>
            <a:ext cx="8798560" cy="14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___________________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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________________ = __________________</a:t>
            </a: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     Mass of Double               Mass of Regular         Ratio of Double to</a:t>
            </a:r>
          </a:p>
          <a:p>
            <a:pPr defTabSz="857250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sym typeface="Symbol" panose="05050102010706020507" pitchFamily="18" charset="2"/>
              </a:rPr>
              <a:t>	Filling			    Filling		Regular (Decimal)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DA91E11-8F2F-4E41-94C6-90E050F0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1" y="2095783"/>
            <a:ext cx="4303601" cy="15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3. Calculate the ratio of the mass of the double-stuffed filling to mass of the regular filling.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24A675-9C0F-44B4-9A9E-F504BC13D480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1370" y="2668870"/>
            <a:ext cx="659570" cy="21052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1B685D-B6FD-4578-BD90-0EA4BE9805EC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8329" y="3243880"/>
            <a:ext cx="1737135" cy="154782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36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4288" y="233839"/>
            <a:ext cx="74652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71" tIns="46536" rIns="93071" bIns="46536" anchor="b"/>
          <a:lstStyle/>
          <a:p>
            <a:pPr defTabSz="857250" fontAlgn="base">
              <a:spcBef>
                <a:spcPct val="0"/>
              </a:spcBef>
              <a:spcAft>
                <a:spcPct val="0"/>
              </a:spcAft>
            </a:pPr>
            <a:endParaRPr lang="en-US" sz="3469" dirty="0">
              <a:solidFill>
                <a:srgbClr val="333399">
                  <a:lumMod val="75000"/>
                </a:srgb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0" y="60446"/>
            <a:ext cx="9001125" cy="83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Share your results: Mark your ratio on the scale below.  List your ratio along with your initials.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F722826-0B7E-4D80-AF67-1B5C78C40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" y="5994889"/>
            <a:ext cx="900112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What does the data tell us?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EEE3FF-164E-4068-84F2-9EB27262C88F}"/>
              </a:ext>
            </a:extLst>
          </p:cNvPr>
          <p:cNvGrpSpPr/>
          <p:nvPr/>
        </p:nvGrpSpPr>
        <p:grpSpPr>
          <a:xfrm>
            <a:off x="674555" y="3028014"/>
            <a:ext cx="7719939" cy="0"/>
            <a:chOff x="-933888" y="2518348"/>
            <a:chExt cx="7719939" cy="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EC8DC87-F08E-4E27-81DE-DD899FD0C0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9862" y="2518348"/>
              <a:ext cx="2743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14AD212-D19A-4CC5-AF38-0A2DA4A4BD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8074" y="2518348"/>
              <a:ext cx="2743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9E4E20-93CF-4F4C-A03F-45874EEDD6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88771" y="2518348"/>
              <a:ext cx="109728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6978E0-4649-4292-8F85-C126066F767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933888" y="2518348"/>
              <a:ext cx="109728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</p:cxnSp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AE0A38BE-A52E-493E-9CEB-F912D97C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892" y="3207560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1.00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7A52B9AB-ED2F-4A64-9D14-707C7525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562" y="3182353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2.00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0B2F131-4C4D-44B5-9C05-368D2CFF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969" y="3174856"/>
            <a:ext cx="985885" cy="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71" tIns="46536" rIns="93071" bIns="46536">
            <a:spAutoFit/>
          </a:bodyPr>
          <a:lstStyle/>
          <a:p>
            <a:pPr algn="ctr" defTabSz="85725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3.00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1467</Words>
  <Application>Microsoft Office PowerPoint</Application>
  <PresentationFormat>On-screen Show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Cooper Black</vt:lpstr>
      <vt:lpstr>GrilledCheese BTN Toasted</vt:lpstr>
      <vt:lpstr>Times New Roman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CHALLENGES</dc:title>
  <dc:creator>Tracy Tomm</dc:creator>
  <cp:lastModifiedBy>Tracy Tomm</cp:lastModifiedBy>
  <cp:revision>66</cp:revision>
  <dcterms:created xsi:type="dcterms:W3CDTF">2019-08-01T17:06:29Z</dcterms:created>
  <dcterms:modified xsi:type="dcterms:W3CDTF">2020-03-05T00:29:37Z</dcterms:modified>
</cp:coreProperties>
</file>