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486" r:id="rId4"/>
    <p:sldId id="475" r:id="rId5"/>
    <p:sldId id="479" r:id="rId6"/>
    <p:sldId id="477" r:id="rId7"/>
    <p:sldId id="478" r:id="rId8"/>
    <p:sldId id="506" r:id="rId9"/>
    <p:sldId id="485" r:id="rId10"/>
    <p:sldId id="497" r:id="rId11"/>
    <p:sldId id="481" r:id="rId12"/>
    <p:sldId id="488" r:id="rId13"/>
    <p:sldId id="505" r:id="rId14"/>
    <p:sldId id="489" r:id="rId15"/>
    <p:sldId id="483" r:id="rId16"/>
    <p:sldId id="484" r:id="rId17"/>
    <p:sldId id="50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971" autoAdjust="0"/>
  </p:normalViewPr>
  <p:slideViewPr>
    <p:cSldViewPr snapToGrid="0">
      <p:cViewPr varScale="1">
        <p:scale>
          <a:sx n="71" d="100"/>
          <a:sy n="71" d="100"/>
        </p:scale>
        <p:origin x="174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8CD88-4E15-4B76-A072-382A94C158A6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FACAA-2479-4215-8901-E965662690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9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FACAA-2479-4215-8901-E965662690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20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22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0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33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96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85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83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6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6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8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4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4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0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46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use a Google form to collect the results from each person, which can be displayed as a spreadsheet on the classroom computer. </a:t>
            </a:r>
          </a:p>
        </p:txBody>
      </p:sp>
    </p:spTree>
    <p:extLst>
      <p:ext uri="{BB962C8B-B14F-4D97-AF65-F5344CB8AC3E}">
        <p14:creationId xmlns:p14="http://schemas.microsoft.com/office/powerpoint/2010/main" val="359036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2" y="2129731"/>
            <a:ext cx="7772978" cy="1470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4" y="3885904"/>
            <a:ext cx="6401954" cy="1753195"/>
          </a:xfrm>
        </p:spPr>
        <p:txBody>
          <a:bodyPr/>
          <a:lstStyle>
            <a:lvl1pPr marL="0" indent="0" algn="ctr">
              <a:buNone/>
              <a:defRPr/>
            </a:lvl1pPr>
            <a:lvl2pPr marL="428625" indent="0" algn="ctr">
              <a:buNone/>
              <a:defRPr/>
            </a:lvl2pPr>
            <a:lvl3pPr marL="857250" indent="0" algn="ctr">
              <a:buNone/>
              <a:defRPr/>
            </a:lvl3pPr>
            <a:lvl4pPr marL="1285875" indent="0" algn="ctr">
              <a:buNone/>
              <a:defRPr/>
            </a:lvl4pPr>
            <a:lvl5pPr marL="1714500" indent="0" algn="ctr">
              <a:buNone/>
              <a:defRPr/>
            </a:lvl5pPr>
            <a:lvl6pPr marL="2143125" indent="0" algn="ctr">
              <a:buNone/>
              <a:defRPr/>
            </a:lvl6pPr>
            <a:lvl7pPr marL="2571750" indent="0" algn="ctr">
              <a:buNone/>
              <a:defRPr/>
            </a:lvl7pPr>
            <a:lvl8pPr marL="3000375" indent="0" algn="ctr">
              <a:buNone/>
              <a:defRPr/>
            </a:lvl8pPr>
            <a:lvl9pPr marL="34290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A1486-6AFD-4B44-A358-771CDA8BE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235B4-3941-460F-96EB-52B1DE587B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0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7" y="275334"/>
            <a:ext cx="2056535" cy="58504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0" y="275334"/>
            <a:ext cx="6033943" cy="58504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71711-B00E-4099-99E0-F51E1F5DBC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2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88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61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83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75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2A56B-2E26-444E-A08D-84B9CC18D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8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77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86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802"/>
            <a:ext cx="7771534" cy="1361777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613"/>
            <a:ext cx="7771534" cy="1500188"/>
          </a:xfrm>
        </p:spPr>
        <p:txBody>
          <a:bodyPr anchor="b"/>
          <a:lstStyle>
            <a:lvl1pPr marL="0" indent="0">
              <a:buNone/>
              <a:defRPr sz="1875"/>
            </a:lvl1pPr>
            <a:lvl2pPr marL="428625" indent="0">
              <a:buNone/>
              <a:defRPr sz="1688"/>
            </a:lvl2pPr>
            <a:lvl3pPr marL="857250" indent="0">
              <a:buNone/>
              <a:defRPr sz="1500"/>
            </a:lvl3pPr>
            <a:lvl4pPr marL="1285875" indent="0">
              <a:buNone/>
              <a:defRPr sz="1313"/>
            </a:lvl4pPr>
            <a:lvl5pPr marL="1714500" indent="0">
              <a:buNone/>
              <a:defRPr sz="1313"/>
            </a:lvl5pPr>
            <a:lvl6pPr marL="2143125" indent="0">
              <a:buNone/>
              <a:defRPr sz="1313"/>
            </a:lvl6pPr>
            <a:lvl7pPr marL="2571750" indent="0">
              <a:buNone/>
              <a:defRPr sz="1313"/>
            </a:lvl7pPr>
            <a:lvl8pPr marL="3000375" indent="0">
              <a:buNone/>
              <a:defRPr sz="1313"/>
            </a:lvl8pPr>
            <a:lvl9pPr marL="3429000" indent="0">
              <a:buNone/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231BC-A466-4D08-81C8-96A71F2F4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6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599904"/>
            <a:ext cx="4045238" cy="4525863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904"/>
            <a:ext cx="4045239" cy="4525863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ADFBA-62A7-4DD9-A62C-AAFC593D9B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8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4420"/>
            <a:ext cx="4039466" cy="639961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4380"/>
            <a:ext cx="4039466" cy="3951386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4420"/>
            <a:ext cx="4040909" cy="639961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4380"/>
            <a:ext cx="4040909" cy="3951386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9280B-0129-428C-A848-963A7C743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F05B5-AD7E-492E-AB94-DFEBC2A712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1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11516-13D3-4280-819C-D22172B6D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7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72358"/>
            <a:ext cx="3007591" cy="116234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3" y="272356"/>
            <a:ext cx="5111750" cy="5853410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0" y="1434704"/>
            <a:ext cx="3007591" cy="4691063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3B16A-238B-4AC9-9335-0700375DE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2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801196"/>
            <a:ext cx="5486978" cy="56554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3172"/>
            <a:ext cx="5486978" cy="4115098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6743"/>
            <a:ext cx="5486978" cy="805161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F5A77-0392-4E62-AB32-EB7D86F960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1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89" y="275333"/>
            <a:ext cx="82290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76" tIns="49638" rIns="99276" bIns="49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89" y="1599904"/>
            <a:ext cx="8229023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89" y="6244828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>
            <a:lvl1pPr>
              <a:defRPr sz="1406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89" y="6244828"/>
            <a:ext cx="2895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>
            <a:lvl1pPr algn="ctr">
              <a:defRPr sz="1406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4828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>
            <a:lvl1pPr algn="r">
              <a:defRPr sz="1406"/>
            </a:lvl1pPr>
          </a:lstStyle>
          <a:p>
            <a:fld id="{7AD57FA7-C4DA-4E9C-98C0-6E479C33B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3017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017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2pPr>
      <a:lvl3pPr algn="ctr" defTabSz="93017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3pPr>
      <a:lvl4pPr algn="ctr" defTabSz="93017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4pPr>
      <a:lvl5pPr algn="ctr" defTabSz="93017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5pPr>
      <a:lvl6pPr marL="428625" algn="ctr" defTabSz="930176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6pPr>
      <a:lvl7pPr marL="857250" algn="ctr" defTabSz="930176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7pPr>
      <a:lvl8pPr marL="1285875" algn="ctr" defTabSz="930176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8pPr>
      <a:lvl9pPr marL="1714500" algn="ctr" defTabSz="930176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9pPr>
    </p:titleStyle>
    <p:bodyStyle>
      <a:lvl1pPr marL="349747" indent="-349747" algn="l" defTabSz="930176" rtl="0" eaLnBrk="0" fontAlgn="base" hangingPunct="0">
        <a:spcBef>
          <a:spcPct val="20000"/>
        </a:spcBef>
        <a:spcAft>
          <a:spcPct val="0"/>
        </a:spcAft>
        <a:buChar char="•"/>
        <a:defRPr sz="3281">
          <a:solidFill>
            <a:schemeClr val="tx1"/>
          </a:solidFill>
          <a:latin typeface="+mn-lt"/>
          <a:ea typeface="+mn-ea"/>
          <a:cs typeface="+mn-cs"/>
        </a:defRPr>
      </a:lvl1pPr>
      <a:lvl2pPr marL="756047" indent="-290215" algn="l" defTabSz="930176" rtl="0" eaLnBrk="0" fontAlgn="base" hangingPunct="0">
        <a:spcBef>
          <a:spcPct val="20000"/>
        </a:spcBef>
        <a:spcAft>
          <a:spcPct val="0"/>
        </a:spcAft>
        <a:buChar char="–"/>
        <a:defRPr sz="2813">
          <a:solidFill>
            <a:schemeClr val="tx1"/>
          </a:solidFill>
          <a:latin typeface="+mn-lt"/>
        </a:defRPr>
      </a:lvl2pPr>
      <a:lvl3pPr marL="1163836" indent="-233661" algn="l" defTabSz="930176" rtl="0" eaLnBrk="0" fontAlgn="base" hangingPunct="0">
        <a:spcBef>
          <a:spcPct val="20000"/>
        </a:spcBef>
        <a:spcAft>
          <a:spcPct val="0"/>
        </a:spcAft>
        <a:buChar char="•"/>
        <a:defRPr sz="2438">
          <a:solidFill>
            <a:schemeClr val="tx1"/>
          </a:solidFill>
          <a:latin typeface="+mn-lt"/>
        </a:defRPr>
      </a:lvl3pPr>
      <a:lvl4pPr marL="1628180" indent="-232172" algn="l" defTabSz="930176" rtl="0" eaLnBrk="0" fontAlgn="base" hangingPunct="0">
        <a:spcBef>
          <a:spcPct val="20000"/>
        </a:spcBef>
        <a:spcAft>
          <a:spcPct val="0"/>
        </a:spcAft>
        <a:buChar char="–"/>
        <a:defRPr sz="2063">
          <a:solidFill>
            <a:schemeClr val="tx1"/>
          </a:solidFill>
          <a:latin typeface="+mn-lt"/>
        </a:defRPr>
      </a:lvl4pPr>
      <a:lvl5pPr marL="2094012" indent="-232172" algn="l" defTabSz="930176" rtl="0" eaLnBrk="0" fontAlgn="base" hangingPunct="0">
        <a:spcBef>
          <a:spcPct val="20000"/>
        </a:spcBef>
        <a:spcAft>
          <a:spcPct val="0"/>
        </a:spcAft>
        <a:buChar char="»"/>
        <a:defRPr sz="2063">
          <a:solidFill>
            <a:schemeClr val="tx1"/>
          </a:solidFill>
          <a:latin typeface="+mn-lt"/>
        </a:defRPr>
      </a:lvl5pPr>
      <a:lvl6pPr marL="2522637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chemeClr val="tx1"/>
          </a:solidFill>
          <a:latin typeface="+mn-lt"/>
        </a:defRPr>
      </a:lvl6pPr>
      <a:lvl7pPr marL="2951262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chemeClr val="tx1"/>
          </a:solidFill>
          <a:latin typeface="+mn-lt"/>
        </a:defRPr>
      </a:lvl7pPr>
      <a:lvl8pPr marL="3379887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chemeClr val="tx1"/>
          </a:solidFill>
          <a:latin typeface="+mn-lt"/>
        </a:defRPr>
      </a:lvl8pPr>
      <a:lvl9pPr marL="3808512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648E4-CDFF-4360-8958-2213EEEACA8F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6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sciencespot.net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hyperlink" Target="https://docs.google.com/presentation/d/1AMVEzT5n-iQ2L9XbHKroxQwA-o3yiOffpSBlA_dw4IQ/edit?usp=sharing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JVxVAb-DV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reyfusdragon.blogspot.com/2010/12/december-vacation-movies.html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ZyXmgIFA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reyfusdragon.blogspot.com/2010/12/december-vacation-movies.html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Oreo-Size-Variations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7A3D2F-C454-4CC5-9BBB-2D1B9820C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3" y="1616903"/>
            <a:ext cx="6385896" cy="2927111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ial Black" panose="020B0A04020102020204" pitchFamily="34" charset="0"/>
              </a:rPr>
              <a:t>Consumer’s Challenge</a:t>
            </a:r>
          </a:p>
          <a:p>
            <a:r>
              <a:rPr lang="en-US" sz="3600" dirty="0"/>
              <a:t>Are the claims true?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17433-C5A4-459E-93D0-A2CD8188EEC5}"/>
              </a:ext>
            </a:extLst>
          </p:cNvPr>
          <p:cNvSpPr txBox="1"/>
          <p:nvPr/>
        </p:nvSpPr>
        <p:spPr>
          <a:xfrm>
            <a:off x="-193178" y="6560488"/>
            <a:ext cx="367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Presentation by T. Tomm 2019   </a:t>
            </a:r>
            <a:r>
              <a:rPr lang="en-US" sz="1400" i="1" dirty="0">
                <a:hlinkClick r:id="rId3"/>
              </a:rPr>
              <a:t>sciencespot.net</a:t>
            </a:r>
            <a:endParaRPr lang="en-US" sz="14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DFE37-0E31-4CB0-A75D-961469CE1A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6770" y="1931367"/>
            <a:ext cx="1574625" cy="2110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2D2BB4-4A0F-460C-9044-2DE0D0E4F37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82679">
            <a:off x="5613602" y="3265705"/>
            <a:ext cx="1842499" cy="20597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BFC7E1-06D2-49DD-9CEC-4DDD56C119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005" y="3997536"/>
            <a:ext cx="1686522" cy="25133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EC333B-A022-4B65-A875-1197116B32E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093103">
            <a:off x="224088" y="4751167"/>
            <a:ext cx="3219566" cy="1191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D9FE8B-3115-41D2-82FE-414008B9FFD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3205" y="434315"/>
            <a:ext cx="1735256" cy="1680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351525-8009-4255-9526-507B42E0463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59618">
            <a:off x="3514542" y="4716769"/>
            <a:ext cx="2402661" cy="1670965"/>
          </a:xfrm>
          <a:prstGeom prst="rect">
            <a:avLst/>
          </a:prstGeom>
        </p:spPr>
      </p:pic>
      <p:pic>
        <p:nvPicPr>
          <p:cNvPr id="11" name="Picture 10" descr="STEAMMiniChall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7975" y="170960"/>
            <a:ext cx="2918782" cy="1153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C416A4-7EA0-997F-0C73-40099520DD9A}"/>
              </a:ext>
            </a:extLst>
          </p:cNvPr>
          <p:cNvSpPr txBox="1"/>
          <p:nvPr/>
        </p:nvSpPr>
        <p:spPr>
          <a:xfrm>
            <a:off x="-3711388" y="86061"/>
            <a:ext cx="35182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Digital Notebook for Students</a:t>
            </a:r>
          </a:p>
          <a:p>
            <a:r>
              <a:rPr lang="en-US" dirty="0">
                <a:hlinkClick r:id="rId11"/>
              </a:rPr>
              <a:t>https://docs.google.com/presentation/d/1AMVEzT5n-iQ2L9XbHKroxQwA-o3yiOffpSBlA_dw4IQ/edit?usp=sharing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7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71437" y="695504"/>
            <a:ext cx="9001125" cy="440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r>
              <a:rPr lang="en-US" sz="2000" dirty="0"/>
              <a:t>1. Analyze the classroom data chart provided by your teacher.  What were the overall results?  Explain using the classroom data and your own observations.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2. Was your prediction correct?  Explain why or why not.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3. Would you consider the classroom data accurate and reliable?  Why or why not?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AB9BCB-73DC-4A1D-A6BE-30B55208E897}"/>
              </a:ext>
            </a:extLst>
          </p:cNvPr>
          <p:cNvSpPr txBox="1"/>
          <p:nvPr/>
        </p:nvSpPr>
        <p:spPr>
          <a:xfrm>
            <a:off x="0" y="0"/>
            <a:ext cx="916432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ln w="317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Part C: 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61077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DEFF2B42-D936-494D-A86F-2EB75130E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32575" y="736836"/>
            <a:ext cx="1158356" cy="1138033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7420" y="599743"/>
            <a:ext cx="8378890" cy="544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How many type of cocoa are used?  Why?</a:t>
            </a:r>
          </a:p>
          <a:p>
            <a:pPr defTabSz="857250" fontAlgn="base"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What type of oil is used?</a:t>
            </a:r>
          </a:p>
          <a:p>
            <a:pPr defTabSz="857250" fontAlgn="base"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Why do they add dry ice?</a:t>
            </a:r>
          </a:p>
          <a:p>
            <a:pPr defTabSz="857250" fontAlgn="base"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How many wafers can be made in an hour?</a:t>
            </a:r>
          </a:p>
          <a:p>
            <a:pPr defTabSz="857250" fontAlgn="base"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How long are they baked? </a:t>
            </a:r>
          </a:p>
          <a:p>
            <a:pPr defTabSz="857250" fontAlgn="base"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How do they get them into the right position for filling? </a:t>
            </a:r>
          </a:p>
          <a:p>
            <a:pPr defTabSz="857250" fontAlgn="base">
              <a:spcBef>
                <a:spcPts val="180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How many cookies are in a tray of regular cookies?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31EFA-F4A9-480D-8D44-43E2671BFFC4}"/>
              </a:ext>
            </a:extLst>
          </p:cNvPr>
          <p:cNvSpPr txBox="1"/>
          <p:nvPr/>
        </p:nvSpPr>
        <p:spPr>
          <a:xfrm>
            <a:off x="-1" y="0"/>
            <a:ext cx="914400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ln w="317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Part D:  Going Further - How are they made?</a:t>
            </a:r>
          </a:p>
        </p:txBody>
      </p:sp>
    </p:spTree>
    <p:extLst>
      <p:ext uri="{BB962C8B-B14F-4D97-AF65-F5344CB8AC3E}">
        <p14:creationId xmlns:p14="http://schemas.microsoft.com/office/powerpoint/2010/main" val="328878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31EFA-F4A9-480D-8D44-43E2671BFFC4}"/>
              </a:ext>
            </a:extLst>
          </p:cNvPr>
          <p:cNvSpPr txBox="1"/>
          <p:nvPr/>
        </p:nvSpPr>
        <p:spPr>
          <a:xfrm>
            <a:off x="-1" y="0"/>
            <a:ext cx="914400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ln w="317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What other questions do you have?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D418A7-FFFC-4D4D-9FB4-0758F226AEEF}"/>
              </a:ext>
            </a:extLst>
          </p:cNvPr>
          <p:cNvSpPr txBox="1"/>
          <p:nvPr/>
        </p:nvSpPr>
        <p:spPr>
          <a:xfrm>
            <a:off x="9247327" y="0"/>
            <a:ext cx="49165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Some ideas to research: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from start to finish </a:t>
            </a:r>
            <a:r>
              <a:rPr lang="en-US" dirty="0">
                <a:sym typeface="Wingdings" panose="05000000000000000000" pitchFamily="2" charset="2"/>
              </a:rPr>
              <a:t> How long? How many cookies made in one batch?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# of cookies made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Bake time/temperature for different brands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How many flavors have been made?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Records – most sold, # stacked, most eaten,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National Oreo Day? First Oreo made?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Interesting facts about Oreos - # of ridges, amount of filling, diameter of cookie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1C823A7-1259-4C5B-B1A1-A0BF74508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963" y="4312819"/>
            <a:ext cx="1850823" cy="23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8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51B98875-2013-4877-9A4E-5D8475045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819"/>
            <a:ext cx="9144000" cy="4633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Chocolate Stuffed vs. Regular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560607-7109-410C-8FFF-F880BFE9B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32290"/>
              </p:ext>
            </p:extLst>
          </p:nvPr>
        </p:nvGraphicFramePr>
        <p:xfrm>
          <a:off x="136580" y="527078"/>
          <a:ext cx="8392160" cy="136810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98040">
                  <a:extLst>
                    <a:ext uri="{9D8B030D-6E8A-4147-A177-3AD203B41FA5}">
                      <a16:colId xmlns:a16="http://schemas.microsoft.com/office/drawing/2014/main" val="462229101"/>
                    </a:ext>
                  </a:extLst>
                </a:gridCol>
                <a:gridCol w="2098040">
                  <a:extLst>
                    <a:ext uri="{9D8B030D-6E8A-4147-A177-3AD203B41FA5}">
                      <a16:colId xmlns:a16="http://schemas.microsoft.com/office/drawing/2014/main" val="1189874438"/>
                    </a:ext>
                  </a:extLst>
                </a:gridCol>
                <a:gridCol w="2098040">
                  <a:extLst>
                    <a:ext uri="{9D8B030D-6E8A-4147-A177-3AD203B41FA5}">
                      <a16:colId xmlns:a16="http://schemas.microsoft.com/office/drawing/2014/main" val="4127882929"/>
                    </a:ext>
                  </a:extLst>
                </a:gridCol>
                <a:gridCol w="2098040">
                  <a:extLst>
                    <a:ext uri="{9D8B030D-6E8A-4147-A177-3AD203B41FA5}">
                      <a16:colId xmlns:a16="http://schemas.microsoft.com/office/drawing/2014/main" val="409872062"/>
                    </a:ext>
                  </a:extLst>
                </a:gridCol>
              </a:tblGrid>
              <a:tr h="6840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 of Cookie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A- Cookie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with filling(g)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Mass B -  Cookie without filling (g)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Mass of filling (g)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(Subtract </a:t>
                      </a:r>
                      <a:r>
                        <a:rPr lang="en-US" sz="16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>
                          <a:effectLst/>
                        </a:rPr>
                        <a:t> A-B)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750643"/>
                  </a:ext>
                </a:extLst>
              </a:tr>
              <a:tr h="684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Chocolate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55696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560607-7109-410C-8FFF-F880BFE9B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679822"/>
              </p:ext>
            </p:extLst>
          </p:nvPr>
        </p:nvGraphicFramePr>
        <p:xfrm>
          <a:off x="279101" y="4097385"/>
          <a:ext cx="8392160" cy="117173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98040">
                  <a:extLst>
                    <a:ext uri="{9D8B030D-6E8A-4147-A177-3AD203B41FA5}">
                      <a16:colId xmlns:a16="http://schemas.microsoft.com/office/drawing/2014/main" val="462229101"/>
                    </a:ext>
                  </a:extLst>
                </a:gridCol>
                <a:gridCol w="2098040">
                  <a:extLst>
                    <a:ext uri="{9D8B030D-6E8A-4147-A177-3AD203B41FA5}">
                      <a16:colId xmlns:a16="http://schemas.microsoft.com/office/drawing/2014/main" val="1189874438"/>
                    </a:ext>
                  </a:extLst>
                </a:gridCol>
                <a:gridCol w="2098040">
                  <a:extLst>
                    <a:ext uri="{9D8B030D-6E8A-4147-A177-3AD203B41FA5}">
                      <a16:colId xmlns:a16="http://schemas.microsoft.com/office/drawing/2014/main" val="4127882929"/>
                    </a:ext>
                  </a:extLst>
                </a:gridCol>
                <a:gridCol w="2098040">
                  <a:extLst>
                    <a:ext uri="{9D8B030D-6E8A-4147-A177-3AD203B41FA5}">
                      <a16:colId xmlns:a16="http://schemas.microsoft.com/office/drawing/2014/main" val="4098720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Type of Cookie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Mass A- Cookie 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with filling(g)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Mass B -  Cookie without filling (g)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Mass of filling (g)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(Subtract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A-B)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750643"/>
                  </a:ext>
                </a:extLst>
              </a:tr>
              <a:tr h="684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Mega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5569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74DAFED-0CDB-4294-B13D-0EC94F45E413}"/>
              </a:ext>
            </a:extLst>
          </p:cNvPr>
          <p:cNvSpPr txBox="1"/>
          <p:nvPr/>
        </p:nvSpPr>
        <p:spPr>
          <a:xfrm>
            <a:off x="-4205322" y="487840"/>
            <a:ext cx="41085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OPTIONAL:  This slide is NOT included in the student assignment.</a:t>
            </a:r>
          </a:p>
          <a:p>
            <a:endParaRPr lang="en-US" b="1" i="1" dirty="0"/>
          </a:p>
          <a:p>
            <a:r>
              <a:rPr lang="en-US" b="1" i="1" dirty="0"/>
              <a:t>You will need two other types of Oreos – mega stuffed, special flavors, etc. to test.  Follow the same procedures as the original tests to see if you can find a different.</a:t>
            </a:r>
            <a:endParaRPr lang="en-US" i="1" dirty="0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419D892C-51CC-4F11-A463-44CBD9579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97" y="2174193"/>
            <a:ext cx="9129712" cy="58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_________________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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____________________ = _______________</a:t>
            </a:r>
          </a:p>
          <a:p>
            <a:pPr defTabSz="857250" fontAlgn="base"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Mass of Chocolate Filling             Mass of Regular Filling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54943-59C6-453F-BF8B-32C248AFCA29}"/>
              </a:ext>
            </a:extLst>
          </p:cNvPr>
          <p:cNvSpPr txBox="1"/>
          <p:nvPr/>
        </p:nvSpPr>
        <p:spPr>
          <a:xfrm>
            <a:off x="6798833" y="2174193"/>
            <a:ext cx="23451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 How does this  </a:t>
            </a:r>
            <a:br>
              <a:rPr lang="en-US" sz="1800" b="1" i="1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</a:br>
            <a:r>
              <a:rPr lang="en-US" sz="1800" b="1" i="1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  compare to your </a:t>
            </a:r>
            <a:br>
              <a:rPr lang="en-US" sz="1800" b="1" i="1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</a:br>
            <a:r>
              <a:rPr lang="en-US" sz="1800" b="1" i="1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  other tests?</a:t>
            </a:r>
            <a:r>
              <a:rPr lang="en-US" sz="1800" b="1" i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 </a:t>
            </a:r>
            <a:endParaRPr lang="en-US" i="1" dirty="0"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71F9BF15-71E6-40FA-BDE0-368D06B99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80" y="5637048"/>
            <a:ext cx="9129712" cy="58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_________________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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____________________ = _______________</a:t>
            </a:r>
          </a:p>
          <a:p>
            <a:pPr defTabSz="857250" fontAlgn="base"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Mass of Chocolate Filling             Mass of Regular Filling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9A9ABF-E6F6-4C22-8F32-848DD88071E0}"/>
              </a:ext>
            </a:extLst>
          </p:cNvPr>
          <p:cNvSpPr txBox="1"/>
          <p:nvPr/>
        </p:nvSpPr>
        <p:spPr>
          <a:xfrm>
            <a:off x="6798833" y="5632533"/>
            <a:ext cx="23451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 How does this  </a:t>
            </a:r>
            <a:br>
              <a:rPr lang="en-US" sz="1800" b="1" i="1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</a:br>
            <a:r>
              <a:rPr lang="en-US" sz="1800" b="1" i="1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  compare to your </a:t>
            </a:r>
            <a:br>
              <a:rPr lang="en-US" sz="1800" b="1" i="1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</a:br>
            <a:r>
              <a:rPr lang="en-US" sz="1800" b="1" i="1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  other tests?</a:t>
            </a:r>
            <a:r>
              <a:rPr lang="en-US" sz="1800" b="1" i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 </a:t>
            </a:r>
            <a:endParaRPr lang="en-US" i="1" dirty="0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C68C76B2-5EB0-4AE0-B577-534FC8EC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3862"/>
            <a:ext cx="9144000" cy="4633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Mega Stuffed vs. Regular</a:t>
            </a:r>
          </a:p>
        </p:txBody>
      </p:sp>
    </p:spTree>
    <p:extLst>
      <p:ext uri="{BB962C8B-B14F-4D97-AF65-F5344CB8AC3E}">
        <p14:creationId xmlns:p14="http://schemas.microsoft.com/office/powerpoint/2010/main" val="179290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D94DE-4F61-4A2C-B075-AD5CB5A932BC}"/>
              </a:ext>
            </a:extLst>
          </p:cNvPr>
          <p:cNvSpPr txBox="1"/>
          <p:nvPr/>
        </p:nvSpPr>
        <p:spPr>
          <a:xfrm>
            <a:off x="0" y="-20411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ln w="317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Part E: Controlled Experiments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72E92F3F-B083-42AA-8DDD-145B6F4C1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7" y="582099"/>
            <a:ext cx="8378890" cy="521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lnSpc>
                <a:spcPct val="200000"/>
              </a:lnSpc>
              <a:spcAft>
                <a:spcPts val="36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What is a controlled experiment?</a:t>
            </a:r>
          </a:p>
          <a:p>
            <a:pPr defTabSz="857250" fontAlgn="base">
              <a:lnSpc>
                <a:spcPct val="200000"/>
              </a:lnSpc>
              <a:spcAft>
                <a:spcPts val="24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What variables were constant or the same?</a:t>
            </a:r>
          </a:p>
          <a:p>
            <a:pPr defTabSz="857250" fontAlgn="base">
              <a:lnSpc>
                <a:spcPct val="200000"/>
              </a:lnSpc>
              <a:spcAft>
                <a:spcPts val="24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What variable was tested?</a:t>
            </a:r>
          </a:p>
          <a:p>
            <a:pPr defTabSz="857250" fontAlgn="base">
              <a:lnSpc>
                <a:spcPct val="200000"/>
              </a:lnSpc>
              <a:spcAft>
                <a:spcPts val="36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Identify the independent and dependent variables. </a:t>
            </a:r>
          </a:p>
          <a:p>
            <a:pPr defTabSz="857250" fontAlgn="base">
              <a:lnSpc>
                <a:spcPct val="200000"/>
              </a:lnSpc>
              <a:spcAft>
                <a:spcPts val="36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Why is it important to conduct controlled experiments?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3E27D382-D2DA-47AA-B1F2-4DB88928C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35224" y="66860"/>
            <a:ext cx="1158356" cy="113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994601-C605-4E74-AF28-3567B91CC301}"/>
              </a:ext>
            </a:extLst>
          </p:cNvPr>
          <p:cNvSpPr/>
          <p:nvPr/>
        </p:nvSpPr>
        <p:spPr>
          <a:xfrm>
            <a:off x="196646" y="1287049"/>
            <a:ext cx="8708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All variables EXCEPT the ones you are testing are controlled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FF6F93-07D5-4064-94F6-B07531A0981E}"/>
              </a:ext>
            </a:extLst>
          </p:cNvPr>
          <p:cNvSpPr/>
          <p:nvPr/>
        </p:nvSpPr>
        <p:spPr>
          <a:xfrm>
            <a:off x="324466" y="2536293"/>
            <a:ext cx="6345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Same pot, soil, plant, same amount of sunlight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76B20F-4EB6-4171-A712-C1F0184E72C9}"/>
              </a:ext>
            </a:extLst>
          </p:cNvPr>
          <p:cNvSpPr/>
          <p:nvPr/>
        </p:nvSpPr>
        <p:spPr>
          <a:xfrm>
            <a:off x="399014" y="3540342"/>
            <a:ext cx="3347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Amount of water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860842-8090-4A5D-B354-99E15793A2EE}"/>
              </a:ext>
            </a:extLst>
          </p:cNvPr>
          <p:cNvSpPr/>
          <p:nvPr/>
        </p:nvSpPr>
        <p:spPr>
          <a:xfrm>
            <a:off x="998781" y="4544391"/>
            <a:ext cx="3347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Amount of water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9FE6C-439F-41E1-8B64-81FBA7ED7489}"/>
              </a:ext>
            </a:extLst>
          </p:cNvPr>
          <p:cNvSpPr/>
          <p:nvPr/>
        </p:nvSpPr>
        <p:spPr>
          <a:xfrm>
            <a:off x="4631032" y="4511560"/>
            <a:ext cx="3347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Size of the plant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BBE16-5A4C-44DC-81D8-3EDD1D62107D}"/>
              </a:ext>
            </a:extLst>
          </p:cNvPr>
          <p:cNvSpPr/>
          <p:nvPr/>
        </p:nvSpPr>
        <p:spPr>
          <a:xfrm>
            <a:off x="399014" y="5875791"/>
            <a:ext cx="8145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Quality control, accurate/reliable results, testing the correct thing 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5D25146-AC5B-4EEF-836B-5824B1A46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51" y="567684"/>
            <a:ext cx="8890897" cy="304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algn="just"/>
            <a:r>
              <a:rPr lang="en-US" sz="2400" i="1" dirty="0"/>
              <a:t>Identify an advertising claim that could be tested using a controlled experiment in the classroom to determine if the claim is true or not. Your experiment will need to be approved by the teacher before you can complete it.</a:t>
            </a:r>
          </a:p>
          <a:p>
            <a:pPr algn="just"/>
            <a:endParaRPr lang="en-US" sz="2400" i="1" dirty="0"/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n-US" sz="2400" i="1" dirty="0">
                <a:sym typeface="Wingdings" panose="05000000000000000000" pitchFamily="2" charset="2"/>
              </a:rPr>
              <a:t>Must be safe to do in the classroom.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n-US" sz="2400" i="1" dirty="0">
                <a:sym typeface="Wingdings" panose="05000000000000000000" pitchFamily="2" charset="2"/>
              </a:rPr>
              <a:t>Must be completed in one class period.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n-US" sz="2400" i="1" dirty="0">
                <a:sym typeface="Wingdings" panose="05000000000000000000" pitchFamily="2" charset="2"/>
              </a:rPr>
              <a:t>Must follow proper safety procedures.</a:t>
            </a:r>
            <a:endParaRPr lang="en-US" sz="2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735A8-B715-4449-BF13-B3FD1158A595}"/>
              </a:ext>
            </a:extLst>
          </p:cNvPr>
          <p:cNvSpPr txBox="1"/>
          <p:nvPr/>
        </p:nvSpPr>
        <p:spPr>
          <a:xfrm>
            <a:off x="14288" y="3006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ln w="317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Your turn: Consumer’s Challenge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20EA331D-584B-4D30-B22B-CA3735A5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80" y="4167352"/>
            <a:ext cx="8336037" cy="246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algn="ctr"/>
            <a:r>
              <a:rPr lang="en-US" sz="2800" b="1" i="1" dirty="0"/>
              <a:t>Time to plan your experiments!</a:t>
            </a:r>
          </a:p>
          <a:p>
            <a:endParaRPr lang="en-US" i="1" dirty="0"/>
          </a:p>
          <a:p>
            <a:r>
              <a:rPr lang="en-US" i="1" dirty="0"/>
              <a:t>Be prepared to conduct your experiments on ___________.</a:t>
            </a:r>
          </a:p>
          <a:p>
            <a:endParaRPr lang="en-US" i="1" dirty="0"/>
          </a:p>
          <a:p>
            <a:r>
              <a:rPr lang="en-US" i="1" dirty="0"/>
              <a:t>All materials will need to be collected and in the classroom by ______________.</a:t>
            </a:r>
          </a:p>
          <a:p>
            <a:endParaRPr lang="en-US" i="1" dirty="0"/>
          </a:p>
          <a:p>
            <a:r>
              <a:rPr lang="en-US" i="1" dirty="0"/>
              <a:t>After conducting your experiments, your team will write up the results and present them to the class for peer review. </a:t>
            </a:r>
          </a:p>
        </p:txBody>
      </p:sp>
      <p:grpSp>
        <p:nvGrpSpPr>
          <p:cNvPr id="7" name="SMARTInkShape-Group37"/>
          <p:cNvGrpSpPr/>
          <p:nvPr/>
        </p:nvGrpSpPr>
        <p:grpSpPr>
          <a:xfrm>
            <a:off x="8502650" y="3867150"/>
            <a:ext cx="82551" cy="76201"/>
            <a:chOff x="8502650" y="3867150"/>
            <a:chExt cx="82551" cy="76201"/>
          </a:xfrm>
        </p:grpSpPr>
        <p:sp>
          <p:nvSpPr>
            <p:cNvPr id="2" name="SMARTInkShape-230"/>
            <p:cNvSpPr/>
            <p:nvPr>
              <p:custDataLst>
                <p:tags r:id="rId1"/>
              </p:custDataLst>
            </p:nvPr>
          </p:nvSpPr>
          <p:spPr bwMode="auto">
            <a:xfrm>
              <a:off x="8566150" y="38862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16301" y="38378"/>
                  </a:lnTo>
                  <a:lnTo>
                    <a:pt x="19050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SMARTInkShape-231"/>
            <p:cNvSpPr/>
            <p:nvPr>
              <p:custDataLst>
                <p:tags r:id="rId2"/>
              </p:custDataLst>
            </p:nvPr>
          </p:nvSpPr>
          <p:spPr bwMode="auto">
            <a:xfrm>
              <a:off x="8502650" y="386715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38100" y="12700"/>
                  </a:moveTo>
                  <a:lnTo>
                    <a:pt x="38100" y="1270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4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735A8-B715-4449-BF13-B3FD1158A595}"/>
              </a:ext>
            </a:extLst>
          </p:cNvPr>
          <p:cNvSpPr txBox="1"/>
          <p:nvPr/>
        </p:nvSpPr>
        <p:spPr>
          <a:xfrm>
            <a:off x="14288" y="3006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ln w="317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Your turn: Consumer’s Challenge</a:t>
            </a:r>
          </a:p>
        </p:txBody>
      </p:sp>
      <p:grpSp>
        <p:nvGrpSpPr>
          <p:cNvPr id="7" name="SMARTInkShape-Group37"/>
          <p:cNvGrpSpPr/>
          <p:nvPr/>
        </p:nvGrpSpPr>
        <p:grpSpPr>
          <a:xfrm>
            <a:off x="8502650" y="3867150"/>
            <a:ext cx="82551" cy="76201"/>
            <a:chOff x="8502650" y="3867150"/>
            <a:chExt cx="82551" cy="76201"/>
          </a:xfrm>
        </p:grpSpPr>
        <p:sp>
          <p:nvSpPr>
            <p:cNvPr id="2" name="SMARTInkShape-230"/>
            <p:cNvSpPr/>
            <p:nvPr>
              <p:custDataLst>
                <p:tags r:id="rId1"/>
              </p:custDataLst>
            </p:nvPr>
          </p:nvSpPr>
          <p:spPr bwMode="auto">
            <a:xfrm>
              <a:off x="8566150" y="38862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16301" y="38378"/>
                  </a:lnTo>
                  <a:lnTo>
                    <a:pt x="19050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SMARTInkShape-231"/>
            <p:cNvSpPr/>
            <p:nvPr>
              <p:custDataLst>
                <p:tags r:id="rId2"/>
              </p:custDataLst>
            </p:nvPr>
          </p:nvSpPr>
          <p:spPr bwMode="auto">
            <a:xfrm>
              <a:off x="8502650" y="386715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38100" y="12700"/>
                  </a:moveTo>
                  <a:lnTo>
                    <a:pt x="38100" y="1270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5670970-C8AD-4145-9E51-D566E3BDD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30" y="531459"/>
            <a:ext cx="6324645" cy="2588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21EC8-19D9-43B9-B366-075D9D216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8695" y="2711421"/>
            <a:ext cx="6543200" cy="2463860"/>
          </a:xfrm>
          <a:prstGeom prst="rect">
            <a:avLst/>
          </a:prstGeom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20EA331D-584B-4D30-B22B-CA3735A5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9" y="5436500"/>
            <a:ext cx="5095594" cy="95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algn="ctr"/>
            <a:r>
              <a:rPr lang="en-US" sz="2800" b="1" i="1" dirty="0"/>
              <a:t>Complete slides 6-9 to test your own consumer claims! </a:t>
            </a:r>
            <a:endParaRPr lang="en-US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E3F2B-C07B-44A5-8DAB-40210B2CB7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8617" y="4336083"/>
            <a:ext cx="3219004" cy="242312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4CBE8E4B-7853-4A05-AAEF-147C115E999F}"/>
              </a:ext>
            </a:extLst>
          </p:cNvPr>
          <p:cNvSpPr/>
          <p:nvPr/>
        </p:nvSpPr>
        <p:spPr bwMode="auto">
          <a:xfrm rot="16200000">
            <a:off x="-343411" y="3908780"/>
            <a:ext cx="2423125" cy="49874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0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rush, object, sky&#10;&#10;Description automatically generated">
            <a:extLst>
              <a:ext uri="{FF2B5EF4-FFF2-40B4-BE49-F238E27FC236}">
                <a16:creationId xmlns:a16="http://schemas.microsoft.com/office/drawing/2014/main" id="{0558C1BB-73FD-42E6-9ABB-852A529AD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73390" y="4031344"/>
            <a:ext cx="6206117" cy="2279798"/>
          </a:xfrm>
          <a:prstGeom prst="rect">
            <a:avLst/>
          </a:prstGeom>
        </p:spPr>
      </p:pic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4288" y="775215"/>
            <a:ext cx="9001125" cy="311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Many companies advertise their products with claims they are the best value, are better tasting, or have a longer lasting flavor.  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Sometimes the name of the product implies it more filling, such as the double-stuff variety of Oreos. 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Are these claims true?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87257"/>
            <a:ext cx="911542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317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Are “double-stuffed” really double the stuffing?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F6F468-1537-42C8-949F-33BA0C91F7C3}"/>
              </a:ext>
            </a:extLst>
          </p:cNvPr>
          <p:cNvSpPr txBox="1"/>
          <p:nvPr/>
        </p:nvSpPr>
        <p:spPr>
          <a:xfrm>
            <a:off x="2701447" y="6508745"/>
            <a:ext cx="3712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commons.wikimedia.org/wiki/File:Oreo-Size-Variations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8878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71437" y="637665"/>
            <a:ext cx="9001125" cy="446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Is a double-stuff Oreo really double the stuff?</a:t>
            </a:r>
            <a:endParaRPr lang="en-US" sz="6000" b="1" dirty="0">
              <a:solidFill>
                <a:srgbClr val="000000"/>
              </a:solidFill>
              <a:latin typeface="Arial" charset="0"/>
            </a:endParaRP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Write a prediction based on your knowledge of regular and double-stuff Oreos.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endParaRPr lang="en-US" sz="4000" dirty="0">
              <a:solidFill>
                <a:srgbClr val="000000"/>
              </a:solidFill>
              <a:latin typeface="Arial" charset="0"/>
            </a:endParaRP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I predict the double-stuffed Oreos will have _________ filling, because _______________________________</a:t>
            </a:r>
            <a:br>
              <a:rPr lang="en-US" sz="2800" i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____________________________________________</a:t>
            </a:r>
            <a:br>
              <a:rPr lang="en-US" sz="2800" i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___________________________________________.</a:t>
            </a:r>
            <a:endParaRPr lang="en-US" sz="6000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EBB04C-D7B6-4757-B381-7D27870F7641}"/>
              </a:ext>
            </a:extLst>
          </p:cNvPr>
          <p:cNvGrpSpPr/>
          <p:nvPr/>
        </p:nvGrpSpPr>
        <p:grpSpPr>
          <a:xfrm>
            <a:off x="5016338" y="2615925"/>
            <a:ext cx="4056224" cy="1020698"/>
            <a:chOff x="5016338" y="2615925"/>
            <a:chExt cx="4056224" cy="10206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CF9247-039D-4382-A569-DC7D8DAFEC93}"/>
                </a:ext>
              </a:extLst>
            </p:cNvPr>
            <p:cNvSpPr/>
            <p:nvPr/>
          </p:nvSpPr>
          <p:spPr>
            <a:xfrm>
              <a:off x="5016338" y="2615925"/>
              <a:ext cx="4056224" cy="4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charset="0"/>
                </a:rPr>
                <a:t>Half, double, triple, other?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B86BFF6-7AD4-45BA-B96E-6C5BD1337B54}"/>
                </a:ext>
              </a:extLst>
            </p:cNvPr>
            <p:cNvCxnSpPr/>
            <p:nvPr/>
          </p:nvCxnSpPr>
          <p:spPr bwMode="auto">
            <a:xfrm>
              <a:off x="8003378" y="3052423"/>
              <a:ext cx="0" cy="584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DBE0B1-5EC6-43C0-B56C-C876ACA7A421}"/>
              </a:ext>
            </a:extLst>
          </p:cNvPr>
          <p:cNvGrpSpPr/>
          <p:nvPr/>
        </p:nvGrpSpPr>
        <p:grpSpPr>
          <a:xfrm>
            <a:off x="145817" y="4869990"/>
            <a:ext cx="6898633" cy="1350345"/>
            <a:chOff x="4057417" y="1775744"/>
            <a:chExt cx="6898633" cy="135034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2EA1FA-9B81-4D10-97CA-A9937B4807D4}"/>
                </a:ext>
              </a:extLst>
            </p:cNvPr>
            <p:cNvSpPr/>
            <p:nvPr/>
          </p:nvSpPr>
          <p:spPr>
            <a:xfrm>
              <a:off x="4057417" y="2295092"/>
              <a:ext cx="68986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charset="0"/>
                </a:rPr>
                <a:t>What are your observations?  </a:t>
              </a:r>
              <a:br>
                <a:rPr lang="en-US" sz="2400" b="1" dirty="0">
                  <a:solidFill>
                    <a:srgbClr val="FF0000"/>
                  </a:solidFill>
                  <a:latin typeface="Arial" charset="0"/>
                </a:rPr>
              </a:br>
              <a:r>
                <a:rPr lang="en-US" sz="2400" b="1" dirty="0">
                  <a:solidFill>
                    <a:srgbClr val="FF0000"/>
                  </a:solidFill>
                  <a:latin typeface="Arial" charset="0"/>
                </a:rPr>
                <a:t>What do you already know about </a:t>
              </a:r>
              <a:r>
                <a:rPr lang="en-US" sz="2400" b="1" dirty="0" err="1">
                  <a:solidFill>
                    <a:srgbClr val="FF0000"/>
                  </a:solidFill>
                  <a:latin typeface="Arial" charset="0"/>
                </a:rPr>
                <a:t>oreos</a:t>
              </a:r>
              <a:r>
                <a:rPr lang="en-US" sz="2400" b="1" dirty="0">
                  <a:solidFill>
                    <a:srgbClr val="FF0000"/>
                  </a:solidFill>
                  <a:latin typeface="Arial" charset="0"/>
                </a:rPr>
                <a:t>?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958577A-C88B-48A7-9181-D303897571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21138" y="1775744"/>
              <a:ext cx="0" cy="83286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FE337E5-22D3-4AD6-8D41-030AA730A0E6}"/>
              </a:ext>
            </a:extLst>
          </p:cNvPr>
          <p:cNvSpPr txBox="1"/>
          <p:nvPr/>
        </p:nvSpPr>
        <p:spPr>
          <a:xfrm>
            <a:off x="0" y="0"/>
            <a:ext cx="916432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 dirty="0">
                <a:ln w="317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Part A: Make A Prediction</a:t>
            </a:r>
          </a:p>
        </p:txBody>
      </p:sp>
    </p:spTree>
    <p:extLst>
      <p:ext uri="{BB962C8B-B14F-4D97-AF65-F5344CB8AC3E}">
        <p14:creationId xmlns:p14="http://schemas.microsoft.com/office/powerpoint/2010/main" val="21716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71437" y="793808"/>
            <a:ext cx="9001125" cy="297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How will we measure the filling – volume or mass?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How many times should we collect data, i.e. how many cookies need to be sampled?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endParaRPr lang="en-US" sz="3600" b="1" dirty="0">
              <a:solidFill>
                <a:srgbClr val="000000"/>
              </a:solidFill>
              <a:latin typeface="Arial" charset="0"/>
            </a:endParaRP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How will we make sure our results are accurate and reliable?</a:t>
            </a:r>
            <a:endParaRPr lang="en-US" sz="5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C8BFD2C-D1F8-45FA-A01C-4F199D63A70C}"/>
              </a:ext>
            </a:extLst>
          </p:cNvPr>
          <p:cNvSpPr/>
          <p:nvPr/>
        </p:nvSpPr>
        <p:spPr bwMode="auto">
          <a:xfrm>
            <a:off x="6456185" y="769454"/>
            <a:ext cx="1023322" cy="54672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BF82AD-C3A8-4D6A-9FD3-2C830719C7CE}"/>
              </a:ext>
            </a:extLst>
          </p:cNvPr>
          <p:cNvSpPr/>
          <p:nvPr/>
        </p:nvSpPr>
        <p:spPr>
          <a:xfrm>
            <a:off x="227776" y="2376920"/>
            <a:ext cx="8708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Would it be better to do one cookie or a whole package of cookies?  Why?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F6F0E-A5E5-48B1-88B0-26CC4D39D464}"/>
              </a:ext>
            </a:extLst>
          </p:cNvPr>
          <p:cNvSpPr/>
          <p:nvPr/>
        </p:nvSpPr>
        <p:spPr>
          <a:xfrm>
            <a:off x="158949" y="3864443"/>
            <a:ext cx="8777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We will have to measure carefully making sure all the filling is scraped off when needed.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We will record our data as it is collected.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Collect data on many cookies instead of one and use the average to compare them.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FA925-5199-47A4-9532-FE601A98F7BD}"/>
              </a:ext>
            </a:extLst>
          </p:cNvPr>
          <p:cNvSpPr txBox="1"/>
          <p:nvPr/>
        </p:nvSpPr>
        <p:spPr>
          <a:xfrm>
            <a:off x="0" y="0"/>
            <a:ext cx="916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 dirty="0">
                <a:ln w="31750">
                  <a:noFill/>
                  <a:round/>
                  <a:headEnd/>
                  <a:tailEnd/>
                </a:ln>
                <a:latin typeface="Cooper Black" panose="0208090404030B020404" pitchFamily="18" charset="0"/>
              </a:rPr>
              <a:t>Before we  begin …</a:t>
            </a:r>
          </a:p>
        </p:txBody>
      </p:sp>
    </p:spTree>
    <p:extLst>
      <p:ext uri="{BB962C8B-B14F-4D97-AF65-F5344CB8AC3E}">
        <p14:creationId xmlns:p14="http://schemas.microsoft.com/office/powerpoint/2010/main" val="18701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9895" y="233839"/>
            <a:ext cx="9124105" cy="517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  <a:latin typeface="Cooper Black" panose="0208090404030B020404" pitchFamily="18" charset="0"/>
              </a:rPr>
              <a:t>What safety rules do we need to follow?</a:t>
            </a:r>
          </a:p>
          <a:p>
            <a:pPr defTabSz="857250" fontAlgn="base">
              <a:spcBef>
                <a:spcPct val="5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For safety, all cookies must be placed on a piece of paper towel set directly on the scale.</a:t>
            </a:r>
          </a:p>
          <a:p>
            <a:pPr defTabSz="857250" fontAlgn="base">
              <a:spcBef>
                <a:spcPct val="5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Hands must be washed before beginning testing and after you finish.</a:t>
            </a:r>
          </a:p>
          <a:p>
            <a:pPr defTabSz="857250" fontAlgn="base">
              <a:spcBef>
                <a:spcPct val="5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No Oreos used for testing should be eaten without your teacher’s permission.  </a:t>
            </a:r>
          </a:p>
          <a:p>
            <a:pPr defTabSz="857250" fontAlgn="base">
              <a:spcBef>
                <a:spcPct val="5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Any Oreos that may not be safe will be collected by your teacher.  </a:t>
            </a:r>
          </a:p>
          <a:p>
            <a:pPr defTabSz="857250" fontAlgn="base">
              <a:spcBef>
                <a:spcPct val="5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No horseplay or messing around during the lab!</a:t>
            </a:r>
          </a:p>
        </p:txBody>
      </p:sp>
    </p:spTree>
    <p:extLst>
      <p:ext uri="{BB962C8B-B14F-4D97-AF65-F5344CB8AC3E}">
        <p14:creationId xmlns:p14="http://schemas.microsoft.com/office/powerpoint/2010/main" val="290169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51B98875-2013-4877-9A4E-5D8475045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707886"/>
            <a:ext cx="9001125" cy="600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Materials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:  1 regular Oreo, 1 double-stuffed Oreo, 1 popsicle stick or spoon, small plastic cup, and a scale.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Directions: 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st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- You will need to measure the mass of the cookie </a:t>
            </a:r>
            <a:r>
              <a:rPr lang="en-US" sz="2400" u="sng" dirty="0">
                <a:solidFill>
                  <a:srgbClr val="000000"/>
                </a:solidFill>
                <a:latin typeface="Arial" charset="0"/>
              </a:rPr>
              <a:t>with the filling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   Record in your chart.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nd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- Take apart the cookie and use the stick/spoon to scrape the filling off both cookie parts.  Place the filling in a </a:t>
            </a:r>
            <a:r>
              <a:rPr lang="en-US" sz="2400" u="sng" dirty="0">
                <a:solidFill>
                  <a:srgbClr val="000000"/>
                </a:solidFill>
                <a:latin typeface="Arial" charset="0"/>
              </a:rPr>
              <a:t>plastic cup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 Find the mass of the cookie parts. Record in your chart.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rd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- Subtract the mass of the cookie parts from total mass of the cookie with filling. Record in your chart for the mass of the filling.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- Repeat steps 1-3 for the double-stuffed Oreo.  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- Calculate your ratio – see the formula under the chart. Be prepared to share your results.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A77B0-3BDA-4A0A-9E0D-CD1CEC05634A}"/>
              </a:ext>
            </a:extLst>
          </p:cNvPr>
          <p:cNvSpPr txBox="1"/>
          <p:nvPr/>
        </p:nvSpPr>
        <p:spPr>
          <a:xfrm>
            <a:off x="0" y="0"/>
            <a:ext cx="916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>
                <a:ln w="31750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Testing Procedure</a:t>
            </a:r>
          </a:p>
        </p:txBody>
      </p:sp>
    </p:spTree>
    <p:extLst>
      <p:ext uri="{BB962C8B-B14F-4D97-AF65-F5344CB8AC3E}">
        <p14:creationId xmlns:p14="http://schemas.microsoft.com/office/powerpoint/2010/main" val="115684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39038" y="0"/>
            <a:ext cx="5649522" cy="62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ts val="1200"/>
              </a:spcAft>
            </a:pPr>
            <a:r>
              <a:rPr lang="en-US" sz="2800" dirty="0">
                <a:latin typeface="Cooper Black" panose="0208090404030B020404" pitchFamily="18" charset="0"/>
              </a:rPr>
              <a:t>Using an electronic scale …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ts val="1200"/>
              </a:spcAft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Make sure the metal pan is clean.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ts val="1200"/>
              </a:spcAft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Click ON-OFF to turn it on.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ts val="1200"/>
              </a:spcAft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Click LIGHT to turn it off to save battery.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ts val="1200"/>
              </a:spcAft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Push TARE to zero the scale. 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ts val="1200"/>
              </a:spcAft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Place the plastic cup on the scale.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ts val="1200"/>
              </a:spcAft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Press TARE again to adjust for the cup. 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ts val="1200"/>
              </a:spcAft>
              <a:buAutoNum type="arabicParenR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396F8-DD46-4BCF-9DA7-26CE484F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560" y="390738"/>
            <a:ext cx="3184264" cy="5181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D4A42D-2B7E-4CC0-81B9-D1687A033380}"/>
              </a:ext>
            </a:extLst>
          </p:cNvPr>
          <p:cNvSpPr txBox="1"/>
          <p:nvPr/>
        </p:nvSpPr>
        <p:spPr>
          <a:xfrm>
            <a:off x="208491" y="5993375"/>
            <a:ext cx="8727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NOTE:  Now we can add the things we are measuring to the cup and not have to calculate the mass.</a:t>
            </a:r>
          </a:p>
        </p:txBody>
      </p:sp>
    </p:spTree>
    <p:extLst>
      <p:ext uri="{BB962C8B-B14F-4D97-AF65-F5344CB8AC3E}">
        <p14:creationId xmlns:p14="http://schemas.microsoft.com/office/powerpoint/2010/main" val="88955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51B98875-2013-4877-9A4E-5D8475045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" y="544194"/>
            <a:ext cx="9001125" cy="83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Use your results to calculate the ratio of the mass of the double-stuffed filling to mass of the regular filling.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560607-7109-410C-8FFF-F880BFE9B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4290"/>
              </p:ext>
            </p:extLst>
          </p:nvPr>
        </p:nvGraphicFramePr>
        <p:xfrm>
          <a:off x="345440" y="1589461"/>
          <a:ext cx="8392160" cy="205216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98040">
                  <a:extLst>
                    <a:ext uri="{9D8B030D-6E8A-4147-A177-3AD203B41FA5}">
                      <a16:colId xmlns:a16="http://schemas.microsoft.com/office/drawing/2014/main" val="462229101"/>
                    </a:ext>
                  </a:extLst>
                </a:gridCol>
                <a:gridCol w="2098040">
                  <a:extLst>
                    <a:ext uri="{9D8B030D-6E8A-4147-A177-3AD203B41FA5}">
                      <a16:colId xmlns:a16="http://schemas.microsoft.com/office/drawing/2014/main" val="1189874438"/>
                    </a:ext>
                  </a:extLst>
                </a:gridCol>
                <a:gridCol w="2098040">
                  <a:extLst>
                    <a:ext uri="{9D8B030D-6E8A-4147-A177-3AD203B41FA5}">
                      <a16:colId xmlns:a16="http://schemas.microsoft.com/office/drawing/2014/main" val="4127882929"/>
                    </a:ext>
                  </a:extLst>
                </a:gridCol>
                <a:gridCol w="2098040">
                  <a:extLst>
                    <a:ext uri="{9D8B030D-6E8A-4147-A177-3AD203B41FA5}">
                      <a16:colId xmlns:a16="http://schemas.microsoft.com/office/drawing/2014/main" val="409872062"/>
                    </a:ext>
                  </a:extLst>
                </a:gridCol>
              </a:tblGrid>
              <a:tr h="6840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 of Cookie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A- Cookie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with filling(g)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B -  Cookie without filling (g)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filling (g)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(Subtract </a:t>
                      </a:r>
                      <a:r>
                        <a:rPr lang="en-US" sz="1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dirty="0">
                          <a:effectLst/>
                        </a:rPr>
                        <a:t> A-B)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1750643"/>
                  </a:ext>
                </a:extLst>
              </a:tr>
              <a:tr h="684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Regular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529152"/>
                  </a:ext>
                </a:extLst>
              </a:tr>
              <a:tr h="684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Double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2556961"/>
                  </a:ext>
                </a:extLst>
              </a:tr>
            </a:tbl>
          </a:graphicData>
        </a:graphic>
      </p:graphicFrame>
      <p:sp>
        <p:nvSpPr>
          <p:cNvPr id="7" name="Text Box 9">
            <a:extLst>
              <a:ext uri="{FF2B5EF4-FFF2-40B4-BE49-F238E27FC236}">
                <a16:creationId xmlns:a16="http://schemas.microsoft.com/office/drawing/2014/main" id="{E2DE9255-759C-4CD8-BF29-95D94ED26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" y="4066868"/>
            <a:ext cx="8798560" cy="2525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To determine the ratio, divide the mass of the double-stuffed filling by the mass of the regular filling.  Express as a decimal to the nearest hundredth.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Arial" charset="0"/>
            </a:endParaRPr>
          </a:p>
          <a:p>
            <a:pPr defTabSz="857250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___________________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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________________ = __________________</a:t>
            </a:r>
          </a:p>
          <a:p>
            <a:pPr defTabSz="857250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      </a:t>
            </a:r>
            <a:r>
              <a:rPr lang="en-US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Mass of Double                     Mass of Regular         Round to 2 decimal </a:t>
            </a:r>
          </a:p>
          <a:p>
            <a:pPr defTabSz="857250" fontAlgn="base"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							          places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7D66C0B-EDCF-453F-9962-F86E03ABD21C}"/>
              </a:ext>
            </a:extLst>
          </p:cNvPr>
          <p:cNvSpPr/>
          <p:nvPr/>
        </p:nvSpPr>
        <p:spPr bwMode="auto">
          <a:xfrm rot="10800000">
            <a:off x="7500462" y="3641623"/>
            <a:ext cx="425628" cy="425245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F1AFE-B667-40F6-B396-877534E1EEEE}"/>
              </a:ext>
            </a:extLst>
          </p:cNvPr>
          <p:cNvSpPr txBox="1"/>
          <p:nvPr/>
        </p:nvSpPr>
        <p:spPr>
          <a:xfrm>
            <a:off x="0" y="0"/>
            <a:ext cx="916432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ln w="317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Part B: Testing Results</a:t>
            </a:r>
          </a:p>
        </p:txBody>
      </p:sp>
    </p:spTree>
    <p:extLst>
      <p:ext uri="{BB962C8B-B14F-4D97-AF65-F5344CB8AC3E}">
        <p14:creationId xmlns:p14="http://schemas.microsoft.com/office/powerpoint/2010/main" val="67361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4288" y="0"/>
            <a:ext cx="9115424" cy="70953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Share your results: Mark your results on the scale below along with your initials.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9F722826-0B7E-4D80-AF67-1B5C78C40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8" y="6160848"/>
            <a:ext cx="9001125" cy="46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algn="ctr"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What does the data tell us?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EEE3FF-164E-4068-84F2-9EB27262C88F}"/>
              </a:ext>
            </a:extLst>
          </p:cNvPr>
          <p:cNvGrpSpPr/>
          <p:nvPr/>
        </p:nvGrpSpPr>
        <p:grpSpPr>
          <a:xfrm>
            <a:off x="1" y="3028013"/>
            <a:ext cx="9001124" cy="179547"/>
            <a:chOff x="-933888" y="2518348"/>
            <a:chExt cx="7719939" cy="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CEC8DC87-F08E-4E27-81DE-DD899FD0C0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862" y="2518348"/>
              <a:ext cx="27432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14AD212-D19A-4CC5-AF38-0A2DA4A4BD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38074" y="2518348"/>
              <a:ext cx="27432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E9E4E20-93CF-4F4C-A03F-45874EEDD6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88771" y="2518348"/>
              <a:ext cx="109728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06978E0-4649-4292-8F85-C126066F767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-933888" y="2518348"/>
              <a:ext cx="109728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</p:cxnSp>
      </p:grpSp>
      <p:sp>
        <p:nvSpPr>
          <p:cNvPr id="14" name="Text Box 9">
            <a:extLst>
              <a:ext uri="{FF2B5EF4-FFF2-40B4-BE49-F238E27FC236}">
                <a16:creationId xmlns:a16="http://schemas.microsoft.com/office/drawing/2014/main" id="{AE0A38BE-A52E-493E-9CEB-F912D97C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622" y="3197343"/>
            <a:ext cx="985885" cy="46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algn="ctr"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1.00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7A52B9AB-ED2F-4A64-9D14-707C7525E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562" y="3182353"/>
            <a:ext cx="985885" cy="46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algn="ctr"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2.00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B0B2F131-4C4D-44B5-9C05-368D2CFF8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502" y="3166878"/>
            <a:ext cx="985885" cy="46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algn="ctr"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3.00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301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1402</Words>
  <Application>Microsoft Office PowerPoint</Application>
  <PresentationFormat>On-screen Show (4:3)</PresentationFormat>
  <Paragraphs>174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Cooper Black</vt:lpstr>
      <vt:lpstr>GrilledCheese BTN Toasted</vt:lpstr>
      <vt:lpstr>Wingdings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CHALLENGES</dc:title>
  <dc:creator>Tracy Tomm</dc:creator>
  <cp:lastModifiedBy>Tracy Tomm</cp:lastModifiedBy>
  <cp:revision>47</cp:revision>
  <dcterms:created xsi:type="dcterms:W3CDTF">2019-08-01T17:06:29Z</dcterms:created>
  <dcterms:modified xsi:type="dcterms:W3CDTF">2022-05-27T15:06:18Z</dcterms:modified>
</cp:coreProperties>
</file>