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89" r:id="rId2"/>
    <p:sldId id="499" r:id="rId3"/>
    <p:sldId id="490" r:id="rId4"/>
    <p:sldId id="524" r:id="rId5"/>
    <p:sldId id="493" r:id="rId6"/>
    <p:sldId id="505" r:id="rId7"/>
    <p:sldId id="509" r:id="rId8"/>
    <p:sldId id="508" r:id="rId9"/>
    <p:sldId id="523" r:id="rId10"/>
    <p:sldId id="520" r:id="rId11"/>
    <p:sldId id="506" r:id="rId12"/>
    <p:sldId id="510" r:id="rId13"/>
  </p:sldIdLst>
  <p:sldSz cx="10058400" cy="7772400"/>
  <p:notesSz cx="9144000" cy="6858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714" y="-4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CD88-4E15-4B76-A072-382A94C158A6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57250"/>
            <a:ext cx="2994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FACAA-2479-4215-8901-E96566269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F6294-484E-44FF-AD41-94CFE3B60C42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14350"/>
            <a:ext cx="3327400" cy="2571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3695"/>
            <a:ext cx="8550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7" y="4404025"/>
            <a:ext cx="7042149" cy="1986954"/>
          </a:xfrm>
        </p:spPr>
        <p:txBody>
          <a:bodyPr/>
          <a:lstStyle>
            <a:lvl1pPr marL="0" indent="0" algn="ctr">
              <a:buNone/>
              <a:defRPr/>
            </a:lvl1pPr>
            <a:lvl2pPr marL="471488" indent="0" algn="ctr">
              <a:buNone/>
              <a:defRPr/>
            </a:lvl2pPr>
            <a:lvl3pPr marL="942975" indent="0" algn="ctr">
              <a:buNone/>
              <a:defRPr/>
            </a:lvl3pPr>
            <a:lvl4pPr marL="1414463" indent="0" algn="ctr">
              <a:buNone/>
              <a:defRPr/>
            </a:lvl4pPr>
            <a:lvl5pPr marL="1885950" indent="0" algn="ctr">
              <a:buNone/>
              <a:defRPr/>
            </a:lvl5pPr>
            <a:lvl6pPr marL="2357438" indent="0" algn="ctr">
              <a:buNone/>
              <a:defRPr/>
            </a:lvl6pPr>
            <a:lvl7pPr marL="2828925" indent="0" algn="ctr">
              <a:buNone/>
              <a:defRPr/>
            </a:lvl7pPr>
            <a:lvl8pPr marL="3300413" indent="0" algn="ctr">
              <a:buNone/>
              <a:defRPr/>
            </a:lvl8pPr>
            <a:lvl9pPr marL="37719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A1486-6AFD-4B44-A358-771CDA8BE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235B4-3941-460F-96EB-52B1DE587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0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2046"/>
            <a:ext cx="2262189" cy="66304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0" y="312046"/>
            <a:ext cx="6637337" cy="66304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71711-B00E-4099-99E0-F51E1F5DBC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2A56B-2E26-444E-A08D-84B9CC18D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9" y="4994376"/>
            <a:ext cx="8548687" cy="1543347"/>
          </a:xfrm>
        </p:spPr>
        <p:txBody>
          <a:bodyPr anchor="t"/>
          <a:lstStyle>
            <a:lvl1pPr algn="l">
              <a:defRPr sz="41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9" y="3294161"/>
            <a:ext cx="8548687" cy="1700213"/>
          </a:xfrm>
        </p:spPr>
        <p:txBody>
          <a:bodyPr anchor="b"/>
          <a:lstStyle>
            <a:lvl1pPr marL="0" indent="0">
              <a:buNone/>
              <a:defRPr sz="2063"/>
            </a:lvl1pPr>
            <a:lvl2pPr marL="471488" indent="0">
              <a:buNone/>
              <a:defRPr sz="1857"/>
            </a:lvl2pPr>
            <a:lvl3pPr marL="942975" indent="0">
              <a:buNone/>
              <a:defRPr sz="1650"/>
            </a:lvl3pPr>
            <a:lvl4pPr marL="1414463" indent="0">
              <a:buNone/>
              <a:defRPr sz="1444"/>
            </a:lvl4pPr>
            <a:lvl5pPr marL="1885950" indent="0">
              <a:buNone/>
              <a:defRPr sz="1444"/>
            </a:lvl5pPr>
            <a:lvl6pPr marL="2357438" indent="0">
              <a:buNone/>
              <a:defRPr sz="1444"/>
            </a:lvl6pPr>
            <a:lvl7pPr marL="2828925" indent="0">
              <a:buNone/>
              <a:defRPr sz="1444"/>
            </a:lvl7pPr>
            <a:lvl8pPr marL="3300413" indent="0">
              <a:buNone/>
              <a:defRPr sz="1444"/>
            </a:lvl8pPr>
            <a:lvl9pPr marL="3771900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231BC-A466-4D08-81C8-96A71F2F4F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6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3225"/>
            <a:ext cx="4449762" cy="5129311"/>
          </a:xfrm>
        </p:spPr>
        <p:txBody>
          <a:bodyPr/>
          <a:lstStyle>
            <a:lvl1pPr>
              <a:defRPr sz="2888"/>
            </a:lvl1pPr>
            <a:lvl2pPr>
              <a:defRPr sz="2475"/>
            </a:lvl2pPr>
            <a:lvl3pPr>
              <a:defRPr sz="206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1" y="1813225"/>
            <a:ext cx="4449763" cy="5129311"/>
          </a:xfrm>
        </p:spPr>
        <p:txBody>
          <a:bodyPr/>
          <a:lstStyle>
            <a:lvl1pPr>
              <a:defRPr sz="2888"/>
            </a:lvl1pPr>
            <a:lvl2pPr>
              <a:defRPr sz="2475"/>
            </a:lvl2pPr>
            <a:lvl3pPr>
              <a:defRPr sz="206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ADFBA-62A7-4DD9-A62C-AAFC593D9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010"/>
            <a:ext cx="4443413" cy="725289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488" indent="0">
              <a:buNone/>
              <a:defRPr sz="2063" b="1"/>
            </a:lvl2pPr>
            <a:lvl3pPr marL="942975" indent="0">
              <a:buNone/>
              <a:defRPr sz="1857" b="1"/>
            </a:lvl3pPr>
            <a:lvl4pPr marL="1414463" indent="0">
              <a:buNone/>
              <a:defRPr sz="1650" b="1"/>
            </a:lvl4pPr>
            <a:lvl5pPr marL="1885950" indent="0">
              <a:buNone/>
              <a:defRPr sz="1650" b="1"/>
            </a:lvl5pPr>
            <a:lvl6pPr marL="2357438" indent="0">
              <a:buNone/>
              <a:defRPr sz="1650" b="1"/>
            </a:lvl6pPr>
            <a:lvl7pPr marL="2828925" indent="0">
              <a:buNone/>
              <a:defRPr sz="1650" b="1"/>
            </a:lvl7pPr>
            <a:lvl8pPr marL="3300413" indent="0">
              <a:buNone/>
              <a:defRPr sz="1650" b="1"/>
            </a:lvl8pPr>
            <a:lvl9pPr marL="377190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4298"/>
            <a:ext cx="4443413" cy="4478237"/>
          </a:xfrm>
        </p:spPr>
        <p:txBody>
          <a:bodyPr/>
          <a:lstStyle>
            <a:lvl1pPr>
              <a:defRPr sz="2475"/>
            </a:lvl1pPr>
            <a:lvl2pPr>
              <a:defRPr sz="2063"/>
            </a:lvl2pPr>
            <a:lvl3pPr>
              <a:defRPr sz="1857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4" y="1739010"/>
            <a:ext cx="4445000" cy="725289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488" indent="0">
              <a:buNone/>
              <a:defRPr sz="2063" b="1"/>
            </a:lvl2pPr>
            <a:lvl3pPr marL="942975" indent="0">
              <a:buNone/>
              <a:defRPr sz="1857" b="1"/>
            </a:lvl3pPr>
            <a:lvl4pPr marL="1414463" indent="0">
              <a:buNone/>
              <a:defRPr sz="1650" b="1"/>
            </a:lvl4pPr>
            <a:lvl5pPr marL="1885950" indent="0">
              <a:buNone/>
              <a:defRPr sz="1650" b="1"/>
            </a:lvl5pPr>
            <a:lvl6pPr marL="2357438" indent="0">
              <a:buNone/>
              <a:defRPr sz="1650" b="1"/>
            </a:lvl6pPr>
            <a:lvl7pPr marL="2828925" indent="0">
              <a:buNone/>
              <a:defRPr sz="1650" b="1"/>
            </a:lvl7pPr>
            <a:lvl8pPr marL="3300413" indent="0">
              <a:buNone/>
              <a:defRPr sz="1650" b="1"/>
            </a:lvl8pPr>
            <a:lvl9pPr marL="377190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4" y="2464298"/>
            <a:ext cx="4445000" cy="4478237"/>
          </a:xfrm>
        </p:spPr>
        <p:txBody>
          <a:bodyPr/>
          <a:lstStyle>
            <a:lvl1pPr>
              <a:defRPr sz="2475"/>
            </a:lvl1pPr>
            <a:lvl2pPr>
              <a:defRPr sz="2063"/>
            </a:lvl2pPr>
            <a:lvl3pPr>
              <a:defRPr sz="1857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9280B-0129-428C-A848-963A7C743E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F05B5-AD7E-492E-AB94-DFEBC2A712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11516-13D3-4280-819C-D22172B6D6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7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0" y="308673"/>
            <a:ext cx="3308350" cy="1317327"/>
          </a:xfrm>
        </p:spPr>
        <p:txBody>
          <a:bodyPr anchor="b"/>
          <a:lstStyle>
            <a:lvl1pPr algn="l">
              <a:defRPr sz="20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9" y="308670"/>
            <a:ext cx="5622925" cy="6633865"/>
          </a:xfrm>
        </p:spPr>
        <p:txBody>
          <a:bodyPr/>
          <a:lstStyle>
            <a:lvl1pPr>
              <a:defRPr sz="3300"/>
            </a:lvl1pPr>
            <a:lvl2pPr>
              <a:defRPr sz="2888"/>
            </a:lvl2pPr>
            <a:lvl3pPr>
              <a:defRPr sz="2475"/>
            </a:lvl3pPr>
            <a:lvl4pPr>
              <a:defRPr sz="2063"/>
            </a:lvl4pPr>
            <a:lvl5pPr>
              <a:defRPr sz="2063"/>
            </a:lvl5pPr>
            <a:lvl6pPr>
              <a:defRPr sz="2063"/>
            </a:lvl6pPr>
            <a:lvl7pPr>
              <a:defRPr sz="2063"/>
            </a:lvl7pPr>
            <a:lvl8pPr>
              <a:defRPr sz="2063"/>
            </a:lvl8pPr>
            <a:lvl9pPr>
              <a:defRPr sz="20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0" y="1625998"/>
            <a:ext cx="3308350" cy="5316538"/>
          </a:xfrm>
        </p:spPr>
        <p:txBody>
          <a:bodyPr/>
          <a:lstStyle>
            <a:lvl1pPr marL="0" indent="0">
              <a:buNone/>
              <a:defRPr sz="1444"/>
            </a:lvl1pPr>
            <a:lvl2pPr marL="471488" indent="0">
              <a:buNone/>
              <a:defRPr sz="1238"/>
            </a:lvl2pPr>
            <a:lvl3pPr marL="942975" indent="0">
              <a:buNone/>
              <a:defRPr sz="1032"/>
            </a:lvl3pPr>
            <a:lvl4pPr marL="1414463" indent="0">
              <a:buNone/>
              <a:defRPr sz="928"/>
            </a:lvl4pPr>
            <a:lvl5pPr marL="1885950" indent="0">
              <a:buNone/>
              <a:defRPr sz="928"/>
            </a:lvl5pPr>
            <a:lvl6pPr marL="2357438" indent="0">
              <a:buNone/>
              <a:defRPr sz="928"/>
            </a:lvl6pPr>
            <a:lvl7pPr marL="2828925" indent="0">
              <a:buNone/>
              <a:defRPr sz="928"/>
            </a:lvl7pPr>
            <a:lvl8pPr marL="3300413" indent="0">
              <a:buNone/>
              <a:defRPr sz="928"/>
            </a:lvl8pPr>
            <a:lvl9pPr marL="3771900" indent="0">
              <a:buNone/>
              <a:defRPr sz="9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3B16A-238B-4AC9-9335-0700375DE9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2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1356"/>
            <a:ext cx="6035676" cy="640953"/>
          </a:xfrm>
        </p:spPr>
        <p:txBody>
          <a:bodyPr anchor="b"/>
          <a:lstStyle>
            <a:lvl1pPr algn="l">
              <a:defRPr sz="20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4928"/>
            <a:ext cx="6035676" cy="4663778"/>
          </a:xfrm>
        </p:spPr>
        <p:txBody>
          <a:bodyPr/>
          <a:lstStyle>
            <a:lvl1pPr marL="0" indent="0">
              <a:buNone/>
              <a:defRPr sz="3300"/>
            </a:lvl1pPr>
            <a:lvl2pPr marL="471488" indent="0">
              <a:buNone/>
              <a:defRPr sz="2888"/>
            </a:lvl2pPr>
            <a:lvl3pPr marL="942975" indent="0">
              <a:buNone/>
              <a:defRPr sz="2475"/>
            </a:lvl3pPr>
            <a:lvl4pPr marL="1414463" indent="0">
              <a:buNone/>
              <a:defRPr sz="2063"/>
            </a:lvl4pPr>
            <a:lvl5pPr marL="1885950" indent="0">
              <a:buNone/>
              <a:defRPr sz="2063"/>
            </a:lvl5pPr>
            <a:lvl6pPr marL="2357438" indent="0">
              <a:buNone/>
              <a:defRPr sz="2063"/>
            </a:lvl6pPr>
            <a:lvl7pPr marL="2828925" indent="0">
              <a:buNone/>
              <a:defRPr sz="2063"/>
            </a:lvl7pPr>
            <a:lvl8pPr marL="3300413" indent="0">
              <a:buNone/>
              <a:defRPr sz="2063"/>
            </a:lvl8pPr>
            <a:lvl9pPr marL="3771900" indent="0">
              <a:buNone/>
              <a:defRPr sz="206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2309"/>
            <a:ext cx="6035676" cy="912516"/>
          </a:xfrm>
        </p:spPr>
        <p:txBody>
          <a:bodyPr/>
          <a:lstStyle>
            <a:lvl1pPr marL="0" indent="0">
              <a:buNone/>
              <a:defRPr sz="1444"/>
            </a:lvl1pPr>
            <a:lvl2pPr marL="471488" indent="0">
              <a:buNone/>
              <a:defRPr sz="1238"/>
            </a:lvl2pPr>
            <a:lvl3pPr marL="942975" indent="0">
              <a:buNone/>
              <a:defRPr sz="1032"/>
            </a:lvl3pPr>
            <a:lvl4pPr marL="1414463" indent="0">
              <a:buNone/>
              <a:defRPr sz="928"/>
            </a:lvl4pPr>
            <a:lvl5pPr marL="1885950" indent="0">
              <a:buNone/>
              <a:defRPr sz="928"/>
            </a:lvl5pPr>
            <a:lvl6pPr marL="2357438" indent="0">
              <a:buNone/>
              <a:defRPr sz="928"/>
            </a:lvl6pPr>
            <a:lvl7pPr marL="2828925" indent="0">
              <a:buNone/>
              <a:defRPr sz="928"/>
            </a:lvl7pPr>
            <a:lvl8pPr marL="3300413" indent="0">
              <a:buNone/>
              <a:defRPr sz="928"/>
            </a:lvl8pPr>
            <a:lvl9pPr marL="3771900" indent="0">
              <a:buNone/>
              <a:defRPr sz="9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F5A77-0392-4E62-AB32-EB7D86F960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9" y="312044"/>
            <a:ext cx="9051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9" y="1813225"/>
            <a:ext cx="9051925" cy="512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9" y="7077472"/>
            <a:ext cx="23463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>
              <a:defRPr sz="1547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9" y="7077472"/>
            <a:ext cx="31845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547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39" y="7077472"/>
            <a:ext cx="23463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r">
              <a:defRPr sz="1547"/>
            </a:lvl1pPr>
          </a:lstStyle>
          <a:p>
            <a:fld id="{7AD57FA7-C4DA-4E9C-98C0-6E479C33B1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7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23194" rtl="0" eaLnBrk="0" fontAlgn="base" hangingPunct="0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194" rtl="0" eaLnBrk="0" fontAlgn="base" hangingPunct="0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2pPr>
      <a:lvl3pPr algn="ctr" defTabSz="1023194" rtl="0" eaLnBrk="0" fontAlgn="base" hangingPunct="0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3pPr>
      <a:lvl4pPr algn="ctr" defTabSz="1023194" rtl="0" eaLnBrk="0" fontAlgn="base" hangingPunct="0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4pPr>
      <a:lvl5pPr algn="ctr" defTabSz="1023194" rtl="0" eaLnBrk="0" fontAlgn="base" hangingPunct="0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5pPr>
      <a:lvl6pPr marL="471488" algn="ctr" defTabSz="1023194" rtl="0" fontAlgn="base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6pPr>
      <a:lvl7pPr marL="942975" algn="ctr" defTabSz="1023194" rtl="0" fontAlgn="base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7pPr>
      <a:lvl8pPr marL="1414463" algn="ctr" defTabSz="1023194" rtl="0" fontAlgn="base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8pPr>
      <a:lvl9pPr marL="1885950" algn="ctr" defTabSz="1023194" rtl="0" fontAlgn="base">
        <a:spcBef>
          <a:spcPct val="0"/>
        </a:spcBef>
        <a:spcAft>
          <a:spcPct val="0"/>
        </a:spcAft>
        <a:defRPr sz="4950">
          <a:solidFill>
            <a:schemeClr val="tx2"/>
          </a:solidFill>
          <a:latin typeface="Arial" charset="0"/>
        </a:defRPr>
      </a:lvl9pPr>
    </p:titleStyle>
    <p:bodyStyle>
      <a:lvl1pPr marL="384722" indent="-384722" algn="l" defTabSz="1023194" rtl="0" eaLnBrk="0" fontAlgn="base" hangingPunct="0">
        <a:spcBef>
          <a:spcPct val="20000"/>
        </a:spcBef>
        <a:spcAft>
          <a:spcPct val="0"/>
        </a:spcAft>
        <a:buChar char="•"/>
        <a:defRPr sz="3609">
          <a:solidFill>
            <a:schemeClr val="tx1"/>
          </a:solidFill>
          <a:latin typeface="+mn-lt"/>
          <a:ea typeface="+mn-ea"/>
          <a:cs typeface="+mn-cs"/>
        </a:defRPr>
      </a:lvl1pPr>
      <a:lvl2pPr marL="831652" indent="-319237" algn="l" defTabSz="1023194" rtl="0" eaLnBrk="0" fontAlgn="base" hangingPunct="0">
        <a:spcBef>
          <a:spcPct val="20000"/>
        </a:spcBef>
        <a:spcAft>
          <a:spcPct val="0"/>
        </a:spcAft>
        <a:buChar char="–"/>
        <a:defRPr sz="3094">
          <a:solidFill>
            <a:schemeClr val="tx1"/>
          </a:solidFill>
          <a:latin typeface="+mn-lt"/>
        </a:defRPr>
      </a:lvl2pPr>
      <a:lvl3pPr marL="1280220" indent="-257027" algn="l" defTabSz="1023194" rtl="0" eaLnBrk="0" fontAlgn="base" hangingPunct="0">
        <a:spcBef>
          <a:spcPct val="20000"/>
        </a:spcBef>
        <a:spcAft>
          <a:spcPct val="0"/>
        </a:spcAft>
        <a:buChar char="•"/>
        <a:defRPr sz="2682">
          <a:solidFill>
            <a:schemeClr val="tx1"/>
          </a:solidFill>
          <a:latin typeface="+mn-lt"/>
        </a:defRPr>
      </a:lvl3pPr>
      <a:lvl4pPr marL="1790998" indent="-255389" algn="l" defTabSz="1023194" rtl="0" eaLnBrk="0" fontAlgn="base" hangingPunct="0">
        <a:spcBef>
          <a:spcPct val="20000"/>
        </a:spcBef>
        <a:spcAft>
          <a:spcPct val="0"/>
        </a:spcAft>
        <a:buChar char="–"/>
        <a:defRPr sz="2269">
          <a:solidFill>
            <a:schemeClr val="tx1"/>
          </a:solidFill>
          <a:latin typeface="+mn-lt"/>
        </a:defRPr>
      </a:lvl4pPr>
      <a:lvl5pPr marL="2303413" indent="-255389" algn="l" defTabSz="1023194" rtl="0" eaLnBrk="0" fontAlgn="base" hangingPunct="0">
        <a:spcBef>
          <a:spcPct val="20000"/>
        </a:spcBef>
        <a:spcAft>
          <a:spcPct val="0"/>
        </a:spcAft>
        <a:buChar char="»"/>
        <a:defRPr sz="2269">
          <a:solidFill>
            <a:schemeClr val="tx1"/>
          </a:solidFill>
          <a:latin typeface="+mn-lt"/>
        </a:defRPr>
      </a:lvl5pPr>
      <a:lvl6pPr marL="2774901" indent="-255389" algn="l" defTabSz="1023194" rtl="0" fontAlgn="base">
        <a:spcBef>
          <a:spcPct val="20000"/>
        </a:spcBef>
        <a:spcAft>
          <a:spcPct val="0"/>
        </a:spcAft>
        <a:buChar char="»"/>
        <a:defRPr sz="2269">
          <a:solidFill>
            <a:schemeClr val="tx1"/>
          </a:solidFill>
          <a:latin typeface="+mn-lt"/>
        </a:defRPr>
      </a:lvl6pPr>
      <a:lvl7pPr marL="3246388" indent="-255389" algn="l" defTabSz="1023194" rtl="0" fontAlgn="base">
        <a:spcBef>
          <a:spcPct val="20000"/>
        </a:spcBef>
        <a:spcAft>
          <a:spcPct val="0"/>
        </a:spcAft>
        <a:buChar char="»"/>
        <a:defRPr sz="2269">
          <a:solidFill>
            <a:schemeClr val="tx1"/>
          </a:solidFill>
          <a:latin typeface="+mn-lt"/>
        </a:defRPr>
      </a:lvl7pPr>
      <a:lvl8pPr marL="3717876" indent="-255389" algn="l" defTabSz="1023194" rtl="0" fontAlgn="base">
        <a:spcBef>
          <a:spcPct val="20000"/>
        </a:spcBef>
        <a:spcAft>
          <a:spcPct val="0"/>
        </a:spcAft>
        <a:buChar char="»"/>
        <a:defRPr sz="2269">
          <a:solidFill>
            <a:schemeClr val="tx1"/>
          </a:solidFill>
          <a:latin typeface="+mn-lt"/>
        </a:defRPr>
      </a:lvl8pPr>
      <a:lvl9pPr marL="4189363" indent="-255389" algn="l" defTabSz="1023194" rtl="0" fontAlgn="base">
        <a:spcBef>
          <a:spcPct val="20000"/>
        </a:spcBef>
        <a:spcAft>
          <a:spcPct val="0"/>
        </a:spcAft>
        <a:buChar char="»"/>
        <a:defRPr sz="22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3pPr>
      <a:lvl4pPr marL="1414463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4pPr>
      <a:lvl5pPr marL="1885950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6pPr>
      <a:lvl7pPr marL="2828925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7pPr>
      <a:lvl8pPr marL="3300413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8pPr>
      <a:lvl9pPr marL="3771900" algn="l" defTabSz="942975" rtl="0" eaLnBrk="1" latinLnBrk="0" hangingPunct="1">
        <a:defRPr sz="18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spot.net/Media/STEAM/STEAMMini_BubbleScienceWkst.pdf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docs.google.com/presentation/d/1iaJeGXzx9cbsE0iA3DiTx7LHjFrj3PCZ5lms7XDp9AE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mazon.com/WOWMAZING-Bubble-Concentrate-Solution-Gallons/dp/B08G3G79J6/ref=sr_1_1_sspa?crid=UXANZGCSUA08&amp;keywords=wowmazing+bubble+concentrate+solution&amp;qid=1645736023&amp;sprefix=wowmazing%2Caps%2C98&amp;sr=8-1-spons&amp;psc=1&amp;smid=A3QEJ9LBMIX45L&amp;spLa=ZW5jcnlwdGVkUXVhbGlmaWVyPUEyTUVZRDRITTE3M0hCJmVuY3J5cHRlZElkPUEwMzg2OTk5M0lTMURINVFPNjk3JmVuY3J5cHRlZEFkSWQ9QTA5MjczODgySUtNU1k3Q0FZNDhUJndpZGdldE5hbWU9c3BfYXRmJmFjdGlvbj1jbGlja1JlZGlyZWN0JmRvTm90TG9nQ2xpY2s9dHJ1ZQ==" TargetMode="External"/><Relationship Id="rId5" Type="http://schemas.openxmlformats.org/officeDocument/2006/relationships/hyperlink" Target="http://sciencespot.net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xU_QenIO5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www.youtube.com/watch?v=0QmWQz9kn84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youtube.com/watch?v=FZpftZccc6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dPVe5OV08Fc" TargetMode="External"/><Relationship Id="rId5" Type="http://schemas.openxmlformats.org/officeDocument/2006/relationships/hyperlink" Target="https://www.youtube.com/watch?v=OntX1115Tw4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youtube.com/watch?v=2TbiJxhPp_4" TargetMode="External"/><Relationship Id="rId9" Type="http://schemas.openxmlformats.org/officeDocument/2006/relationships/hyperlink" Target="https://www.snowaddiction.org/2013/12/spectacular-photos-of-bubbles-frozen-in-frigid-temperature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B2D6C6-FA76-45F9-BB80-634DC3A99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7" r="29331" b="22501"/>
          <a:stretch/>
        </p:blipFill>
        <p:spPr bwMode="auto">
          <a:xfrm>
            <a:off x="0" y="0"/>
            <a:ext cx="10058400" cy="58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" y="6736080"/>
            <a:ext cx="9471660" cy="670560"/>
          </a:xfrm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8</a:t>
            </a:r>
            <a:r>
              <a:rPr lang="en-US" sz="4400" b="1" baseline="30000" dirty="0">
                <a:solidFill>
                  <a:schemeClr val="bg1"/>
                </a:solidFill>
                <a:latin typeface="Times New Roman" pitchFamily="18" charset="0"/>
              </a:rPr>
              <a:t>th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Grade Science</a:t>
            </a: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1499456" y="1897257"/>
            <a:ext cx="7208520" cy="894992"/>
          </a:xfrm>
          <a:prstGeom prst="rect">
            <a:avLst/>
          </a:prstGeom>
        </p:spPr>
        <p:txBody>
          <a:bodyPr wrap="none" lIns="100570" tIns="50285" rIns="100570" bIns="5028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0" kern="10" dirty="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It’s time for …</a:t>
            </a: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661256" y="2968464"/>
            <a:ext cx="8884920" cy="2031115"/>
          </a:xfrm>
          <a:prstGeom prst="rect">
            <a:avLst/>
          </a:prstGeom>
        </p:spPr>
        <p:txBody>
          <a:bodyPr wrap="none" lIns="100570" tIns="50285" rIns="100570" bIns="5028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0" kern="10" dirty="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Bubble Science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A944E-A015-4205-A8D9-45C95C72C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121060"/>
            <a:ext cx="3482321" cy="1375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EA76E6-79C9-424E-8F45-51A79169CC49}"/>
              </a:ext>
            </a:extLst>
          </p:cNvPr>
          <p:cNvSpPr/>
          <p:nvPr/>
        </p:nvSpPr>
        <p:spPr>
          <a:xfrm>
            <a:off x="0" y="6283080"/>
            <a:ext cx="10058400" cy="112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80" b="1" i="1" dirty="0"/>
              <a:t>Scientific Investigations &amp; Data Analysis</a:t>
            </a:r>
          </a:p>
          <a:p>
            <a:pPr algn="ctr"/>
            <a:endParaRPr lang="en-US" sz="2207" i="1" dirty="0"/>
          </a:p>
          <a:p>
            <a:pPr algn="ctr"/>
            <a:r>
              <a:rPr lang="en-US" sz="1400" i="1" dirty="0"/>
              <a:t>Presentation by T. Tomm 2020  Updated 2022   </a:t>
            </a:r>
            <a:r>
              <a:rPr lang="en-US" sz="1400" i="1" dirty="0">
                <a:hlinkClick r:id="rId5"/>
              </a:rPr>
              <a:t>sciencespot.net</a:t>
            </a:r>
            <a:endParaRPr lang="en-US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2BCF2-6E9F-4E7E-B511-180D2AA7AA38}"/>
              </a:ext>
            </a:extLst>
          </p:cNvPr>
          <p:cNvSpPr txBox="1"/>
          <p:nvPr/>
        </p:nvSpPr>
        <p:spPr>
          <a:xfrm>
            <a:off x="-3897630" y="331470"/>
            <a:ext cx="3897630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Materials Needed: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Four different types of bubble solutions (Dollar store bubble solution, generic liquid hand soap, Dawn dish soap, &amp; </a:t>
            </a:r>
            <a:r>
              <a:rPr lang="en-US" sz="1600" dirty="0" err="1">
                <a:hlinkClick r:id="rId6"/>
              </a:rPr>
              <a:t>Wowmazing</a:t>
            </a:r>
            <a:r>
              <a:rPr lang="en-US" sz="1600" dirty="0"/>
              <a:t> (available from Amazon)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Glycerin or sugar (optional)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Small plastic cups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Drinking straws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Safety goggles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Smooth table surface (or laminated cardboard sheets)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Rulers (metric)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Paper towels </a:t>
            </a:r>
            <a:r>
              <a:rPr lang="en-US" sz="1600"/>
              <a:t>for cleanup</a:t>
            </a:r>
            <a:endParaRPr lang="en-US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Student Resources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Student Digital Notebook –Google Slides </a:t>
            </a:r>
            <a:r>
              <a:rPr lang="en-US" sz="1600" dirty="0">
                <a:hlinkClick r:id="rId7"/>
              </a:rPr>
              <a:t>https://docs.google.com/presentation/d/1iaJeGXzx9cbsE0iA3DiTx7LHjFrj3PCZ5lms7XDp9AE/edit?usp=sharing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Student worksheet – PDF version available at </a:t>
            </a:r>
            <a:r>
              <a:rPr lang="en-US" sz="1600" dirty="0">
                <a:hlinkClick r:id="rId8"/>
              </a:rPr>
              <a:t>https://sciencespot.net/Media/STEAM/STEAMMini_BubbleScienceWkst.pdf</a:t>
            </a:r>
            <a:endParaRPr lang="en-US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709" y="3746022"/>
            <a:ext cx="9806940" cy="846371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endParaRPr lang="en-US" sz="2640" dirty="0"/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2D16-D347-4793-AF6C-6781F06F04C0}"/>
              </a:ext>
            </a:extLst>
          </p:cNvPr>
          <p:cNvSpPr txBox="1"/>
          <p:nvPr/>
        </p:nvSpPr>
        <p:spPr>
          <a:xfrm>
            <a:off x="80887" y="872593"/>
            <a:ext cx="9977513" cy="5008280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sz="2207" dirty="0"/>
              <a:t>Which brand had the highest overall average?   ___________________</a:t>
            </a:r>
          </a:p>
          <a:p>
            <a:pPr marL="457200" lvl="0" indent="-457200">
              <a:buAutoNum type="arabicPeriod"/>
            </a:pPr>
            <a:endParaRPr lang="en-US" sz="5400" dirty="0"/>
          </a:p>
          <a:p>
            <a:pPr marL="457200" lvl="0" indent="-457200">
              <a:buAutoNum type="arabicPeriod"/>
            </a:pPr>
            <a:r>
              <a:rPr lang="en-US" sz="2207" dirty="0"/>
              <a:t>Which brand had the highest overall average for the class? ____________</a:t>
            </a:r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r>
              <a:rPr lang="en-US" sz="2207" dirty="0"/>
              <a:t>Answer the challenge question by summarizing your data and observations from all the labs.</a:t>
            </a:r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endParaRPr lang="en-US" sz="2207" dirty="0"/>
          </a:p>
          <a:p>
            <a:pPr marL="457200" lvl="0" indent="-457200">
              <a:buAutoNum type="arabicPeriod"/>
            </a:pPr>
            <a:r>
              <a:rPr lang="en-US" sz="2207" dirty="0"/>
              <a:t>Are your results accurate and reliable? Explain.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4E6F5F-5BFB-4DC1-9439-7D4902D4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Part D: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A88D-FAF5-4F19-B5EC-905F4289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6F58F-E9C1-44CA-940D-BDACA64ECE93}"/>
              </a:ext>
            </a:extLst>
          </p:cNvPr>
          <p:cNvSpPr txBox="1"/>
          <p:nvPr/>
        </p:nvSpPr>
        <p:spPr>
          <a:xfrm>
            <a:off x="3847426" y="1240865"/>
            <a:ext cx="5193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Which brand was the best for you? </a:t>
            </a:r>
            <a:r>
              <a:rPr lang="en-US" sz="2400" b="1" dirty="0">
                <a:solidFill>
                  <a:srgbClr val="FF0000"/>
                </a:solidFill>
                <a:sym typeface="Wingdings 3" panose="05040102010807070707" pitchFamily="18" charset="2"/>
              </a:rPr>
              <a:t>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Which was best for  most people?</a:t>
            </a:r>
            <a:r>
              <a:rPr lang="en-US" sz="2000" b="1" i="1" dirty="0">
                <a:solidFill>
                  <a:srgbClr val="FF0000"/>
                </a:solidFill>
                <a:sym typeface="Wingdings 3" panose="05040102010807070707" pitchFamily="18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 3" panose="05040102010807070707" pitchFamily="18" charset="2"/>
              </a:rPr>
              <a:t>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41B92-1DBC-49C0-A92F-C352CB9B4F66}"/>
              </a:ext>
            </a:extLst>
          </p:cNvPr>
          <p:cNvSpPr txBox="1"/>
          <p:nvPr/>
        </p:nvSpPr>
        <p:spPr>
          <a:xfrm>
            <a:off x="642217" y="4155351"/>
            <a:ext cx="8773963" cy="1018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Use your data and other data from your classmates to rank the three solutions you tested.  What observations did you make that might be important factors in your decision?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66A9A-92DD-4A04-A4CD-D9149BEF5C96}"/>
              </a:ext>
            </a:extLst>
          </p:cNvPr>
          <p:cNvSpPr txBox="1"/>
          <p:nvPr/>
        </p:nvSpPr>
        <p:spPr>
          <a:xfrm>
            <a:off x="1453279" y="3398731"/>
            <a:ext cx="7232727" cy="409329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/>
            <a:r>
              <a:rPr lang="en-US" sz="2000" b="1" dirty="0"/>
              <a:t>Question: Which bubble solution creates bigger bubbles? 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51F54-CD1A-4315-9AF0-63DAB6A1A458}"/>
              </a:ext>
            </a:extLst>
          </p:cNvPr>
          <p:cNvSpPr txBox="1"/>
          <p:nvPr/>
        </p:nvSpPr>
        <p:spPr>
          <a:xfrm>
            <a:off x="642218" y="6056807"/>
            <a:ext cx="8773963" cy="163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 you measure correctly each time?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Did you read the ruler correctly?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Did you measure the correct spot/distance for each bubble?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Did you enter the wrong measurement in the chart by mistake?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What other errors might you or your classmates have made?</a:t>
            </a:r>
          </a:p>
        </p:txBody>
      </p:sp>
    </p:spTree>
    <p:extLst>
      <p:ext uri="{BB962C8B-B14F-4D97-AF65-F5344CB8AC3E}">
        <p14:creationId xmlns:p14="http://schemas.microsoft.com/office/powerpoint/2010/main" val="1386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9C2D16-D347-4793-AF6C-6781F06F04C0}"/>
              </a:ext>
            </a:extLst>
          </p:cNvPr>
          <p:cNvSpPr txBox="1"/>
          <p:nvPr/>
        </p:nvSpPr>
        <p:spPr>
          <a:xfrm>
            <a:off x="220510" y="958131"/>
            <a:ext cx="9586430" cy="1460129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/>
            <a:r>
              <a:rPr lang="en-US" sz="2207" b="1" dirty="0"/>
              <a:t>What variables could we investigate related to this lab?  Create at least 5 questions we could test using the resources we have available.</a:t>
            </a:r>
            <a:endParaRPr lang="en-US" sz="2207" dirty="0"/>
          </a:p>
          <a:p>
            <a:pPr lvl="0"/>
            <a:endParaRPr lang="en-US" sz="2207" dirty="0"/>
          </a:p>
          <a:p>
            <a:pPr lvl="0"/>
            <a:endParaRPr lang="en-US" sz="2207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70CF36-F3F2-4DB0-A285-5C20D23A6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Take It Further: Your Turn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6C21-91CD-4EE3-B6E4-CFE79FAF1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93467-0E28-4B55-AF79-2FC8F47025FF}"/>
              </a:ext>
            </a:extLst>
          </p:cNvPr>
          <p:cNvSpPr txBox="1"/>
          <p:nvPr/>
        </p:nvSpPr>
        <p:spPr>
          <a:xfrm>
            <a:off x="174923" y="5085891"/>
            <a:ext cx="9708554" cy="256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Possible variables include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Other liquids (laundry soap, shampoo,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Temperature of the bubble solution (cold vs. hot)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Air temperature (warm vs. freezing)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Viscosity of the bubble solution (thin vs. thick)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Varying amounts of glycerin/sugar affects bubble size or lasting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Different surfaces (waxed paper, foil, plastic wrap, concrete, tile,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Types of blowing apparatus (wand vs. straw, different diameter straws)</a:t>
            </a:r>
          </a:p>
        </p:txBody>
      </p:sp>
    </p:spTree>
    <p:extLst>
      <p:ext uri="{BB962C8B-B14F-4D97-AF65-F5344CB8AC3E}">
        <p14:creationId xmlns:p14="http://schemas.microsoft.com/office/powerpoint/2010/main" val="288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626E1-373E-4D93-B15B-BB051152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1" y="225086"/>
            <a:ext cx="6398666" cy="351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B902A-CF61-410D-A747-B812C46BC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86200"/>
            <a:ext cx="4630155" cy="357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7B83A36-667A-4D0F-AD2B-2416F901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063" y="698784"/>
            <a:ext cx="2863780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>
                <a:solidFill>
                  <a:schemeClr val="tx1"/>
                </a:solidFill>
                <a:latin typeface="Times New Roman" pitchFamily="18" charset="0"/>
              </a:rPr>
              <a:t>Use this slide to record your data. 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5A5A04-3630-41E5-8B3E-0DE74550B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90" y="5021831"/>
            <a:ext cx="4359310" cy="2143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>
                <a:solidFill>
                  <a:schemeClr val="tx1"/>
                </a:solidFill>
                <a:latin typeface="Times New Roman" pitchFamily="18" charset="0"/>
              </a:rPr>
              <a:t>Use this slide to write your analysis and conclusion.</a:t>
            </a:r>
          </a:p>
          <a:p>
            <a:endParaRPr lang="en-US" sz="2400" b="1" kern="0" dirty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</a:rPr>
              <a:t>BE PREPARED TO SHARE YOUR RESULTS WITH YOUR CLASSMATES.</a:t>
            </a:r>
          </a:p>
        </p:txBody>
      </p:sp>
    </p:spTree>
    <p:extLst>
      <p:ext uri="{BB962C8B-B14F-4D97-AF65-F5344CB8AC3E}">
        <p14:creationId xmlns:p14="http://schemas.microsoft.com/office/powerpoint/2010/main" val="40442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922" y="-1553"/>
            <a:ext cx="6644478" cy="731520"/>
          </a:xfrm>
          <a:solidFill>
            <a:srgbClr val="FFFF00"/>
          </a:solidFill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Measurement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0117A-A825-47CA-B363-E33772CA8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8" r="28882" b="72374"/>
          <a:stretch/>
        </p:blipFill>
        <p:spPr>
          <a:xfrm>
            <a:off x="1688906" y="840436"/>
            <a:ext cx="3450032" cy="1753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9E0A29-0A34-40FF-9060-2455CD4324CD}"/>
              </a:ext>
            </a:extLst>
          </p:cNvPr>
          <p:cNvSpPr txBox="1"/>
          <p:nvPr/>
        </p:nvSpPr>
        <p:spPr>
          <a:xfrm>
            <a:off x="3569239" y="7556804"/>
            <a:ext cx="6723504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" dirty="0"/>
              <a:t>Source: https://www.brownsburg.k12.in.us/cms/lib/IN02200676/Centricity/Domain/1135/7thGrade-%20GTT%20-%20Day1.pdf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83C4D-62DB-45EE-88D8-B63ACB47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74" r="21298"/>
          <a:stretch/>
        </p:blipFill>
        <p:spPr>
          <a:xfrm>
            <a:off x="750873" y="2836611"/>
            <a:ext cx="5636732" cy="3765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279073-F242-47F5-BA7E-A268AEA0132F}"/>
              </a:ext>
            </a:extLst>
          </p:cNvPr>
          <p:cNvSpPr txBox="1"/>
          <p:nvPr/>
        </p:nvSpPr>
        <p:spPr>
          <a:xfrm>
            <a:off x="6430546" y="2440894"/>
            <a:ext cx="119694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40" b="1" dirty="0"/>
              <a:t>Nearest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BCCCC-1232-443E-89DB-860FF441C1AE}"/>
              </a:ext>
            </a:extLst>
          </p:cNvPr>
          <p:cNvSpPr txBox="1"/>
          <p:nvPr/>
        </p:nvSpPr>
        <p:spPr>
          <a:xfrm>
            <a:off x="7704609" y="2420267"/>
            <a:ext cx="119694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40" b="1" dirty="0"/>
              <a:t>Tenth of a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6A27-7A2E-4829-853E-99EF215F058F}"/>
              </a:ext>
            </a:extLst>
          </p:cNvPr>
          <p:cNvSpPr txBox="1"/>
          <p:nvPr/>
        </p:nvSpPr>
        <p:spPr>
          <a:xfrm>
            <a:off x="5047752" y="1170291"/>
            <a:ext cx="3560184" cy="11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40" b="1" dirty="0"/>
              <a:t>1 centimeter = 10 millimeters</a:t>
            </a:r>
          </a:p>
          <a:p>
            <a:pPr algn="ctr">
              <a:lnSpc>
                <a:spcPct val="150000"/>
              </a:lnSpc>
            </a:pPr>
            <a:r>
              <a:rPr lang="en-US" sz="1540" b="1" dirty="0"/>
              <a:t>½ centimeter = 5 millimeters</a:t>
            </a:r>
          </a:p>
          <a:p>
            <a:pPr algn="ctr">
              <a:lnSpc>
                <a:spcPct val="150000"/>
              </a:lnSpc>
            </a:pPr>
            <a:r>
              <a:rPr lang="en-US" sz="1540" b="1" dirty="0"/>
              <a:t>1/10 cm = 1 millimeter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589E67-ABF2-46AF-B3E4-6AD77E956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716DF3-529B-4DD3-871A-E3C76F31DDF7}"/>
              </a:ext>
            </a:extLst>
          </p:cNvPr>
          <p:cNvSpPr txBox="1"/>
          <p:nvPr/>
        </p:nvSpPr>
        <p:spPr>
          <a:xfrm>
            <a:off x="6500883" y="3277899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62E1C5-D247-42C0-91D0-BBED4134CF82}"/>
              </a:ext>
            </a:extLst>
          </p:cNvPr>
          <p:cNvSpPr txBox="1"/>
          <p:nvPr/>
        </p:nvSpPr>
        <p:spPr>
          <a:xfrm>
            <a:off x="7774946" y="3277899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67.9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7F1827-29B3-4D0E-B56B-AD2F6DF45909}"/>
              </a:ext>
            </a:extLst>
          </p:cNvPr>
          <p:cNvSpPr txBox="1"/>
          <p:nvPr/>
        </p:nvSpPr>
        <p:spPr>
          <a:xfrm>
            <a:off x="6502561" y="4616007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8021C-58CD-46CC-9D10-E3E10342C6EE}"/>
              </a:ext>
            </a:extLst>
          </p:cNvPr>
          <p:cNvSpPr txBox="1"/>
          <p:nvPr/>
        </p:nvSpPr>
        <p:spPr>
          <a:xfrm>
            <a:off x="7776624" y="4616007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14.5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37ED54-4346-45E0-9649-8E21FDA6F98B}"/>
              </a:ext>
            </a:extLst>
          </p:cNvPr>
          <p:cNvSpPr txBox="1"/>
          <p:nvPr/>
        </p:nvSpPr>
        <p:spPr>
          <a:xfrm>
            <a:off x="6494192" y="5903873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EA72-8219-42E2-9CAF-32B8F15966B4}"/>
              </a:ext>
            </a:extLst>
          </p:cNvPr>
          <p:cNvSpPr txBox="1"/>
          <p:nvPr/>
        </p:nvSpPr>
        <p:spPr>
          <a:xfrm>
            <a:off x="7768255" y="5903873"/>
            <a:ext cx="10475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46.3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6412EA0-84AB-4D1B-9276-3297F140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38" y="6559954"/>
            <a:ext cx="9758881" cy="96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b="1" kern="0" dirty="0">
                <a:solidFill>
                  <a:schemeClr val="tx1"/>
                </a:solidFill>
                <a:latin typeface="Times New Roman" pitchFamily="18" charset="0"/>
              </a:rPr>
              <a:t>Making accurate measurements during a lab requires you to be able to measure with a metric ruler. Always make sure the zero end of the ruler is in the correct location. Double check your measurements before you record them in your data chart.</a:t>
            </a:r>
          </a:p>
        </p:txBody>
      </p:sp>
    </p:spTree>
    <p:extLst>
      <p:ext uri="{BB962C8B-B14F-4D97-AF65-F5344CB8AC3E}">
        <p14:creationId xmlns:p14="http://schemas.microsoft.com/office/powerpoint/2010/main" val="25390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9C2D16-D347-4793-AF6C-6781F06F04C0}"/>
              </a:ext>
            </a:extLst>
          </p:cNvPr>
          <p:cNvSpPr txBox="1"/>
          <p:nvPr/>
        </p:nvSpPr>
        <p:spPr>
          <a:xfrm>
            <a:off x="48815" y="828964"/>
            <a:ext cx="7863879" cy="3179318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marL="377190" indent="-377190">
              <a:buFont typeface="+mj-lt"/>
              <a:buAutoNum type="arabicParenR"/>
              <a:tabLst>
                <a:tab pos="50292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your hand to spread a </a:t>
            </a:r>
            <a:r>
              <a:rPr lang="en-US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 amount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solution into a large circle on the table directly in front of you.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" indent="-377190" algn="just">
              <a:buFont typeface="+mj-lt"/>
              <a:buAutoNum type="arabicParenR"/>
              <a:tabLst>
                <a:tab pos="502920" algn="l"/>
              </a:tabLs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" indent="-377190">
              <a:buFont typeface="+mj-lt"/>
              <a:buAutoNum type="arabicParenR"/>
              <a:tabLst>
                <a:tab pos="50292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 a straw directly into the solution cup and then place it 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the bubble solution on the lab table. 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" indent="-377190" algn="just">
              <a:buFont typeface="+mj-lt"/>
              <a:buAutoNum type="arabicParenR"/>
              <a:tabLst>
                <a:tab pos="502920" algn="l"/>
              </a:tabLs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" indent="-377190">
              <a:buFont typeface="+mj-lt"/>
              <a:buAutoNum type="arabicParenR"/>
              <a:tabLst>
                <a:tab pos="50292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Begin SLOWLY lowing a bubble on the surface of the table. 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Continue blowing until it “pops.”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A630295-4CD0-43F6-8334-E48A02FDF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9225"/>
            <a:ext cx="3851036" cy="615793"/>
          </a:xfrm>
          <a:solidFill>
            <a:srgbClr val="FFFF00"/>
          </a:solidFill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Lab Directions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8960BD-940F-489E-8A17-D18C634017E9}"/>
              </a:ext>
            </a:extLst>
          </p:cNvPr>
          <p:cNvGrpSpPr/>
          <p:nvPr/>
        </p:nvGrpSpPr>
        <p:grpSpPr>
          <a:xfrm>
            <a:off x="6973016" y="32295"/>
            <a:ext cx="2773710" cy="2369138"/>
            <a:chOff x="6881576" y="89445"/>
            <a:chExt cx="2773710" cy="23691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91C164-9AD0-4850-91FF-EA6E93301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6" r="26360"/>
            <a:stretch/>
          </p:blipFill>
          <p:spPr>
            <a:xfrm rot="5400000">
              <a:off x="7553701" y="356998"/>
              <a:ext cx="2369138" cy="1834032"/>
            </a:xfrm>
            <a:prstGeom prst="rect">
              <a:avLst/>
            </a:prstGeom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2AAC688-A3DE-4850-8A9C-A2BE10BF6BD4}"/>
                </a:ext>
              </a:extLst>
            </p:cNvPr>
            <p:cNvSpPr/>
            <p:nvPr/>
          </p:nvSpPr>
          <p:spPr bwMode="auto">
            <a:xfrm>
              <a:off x="6881576" y="1226987"/>
              <a:ext cx="940773" cy="615944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921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FEC3C8-F3FF-4CFD-9837-9F81224F8C18}"/>
              </a:ext>
            </a:extLst>
          </p:cNvPr>
          <p:cNvGrpSpPr/>
          <p:nvPr/>
        </p:nvGrpSpPr>
        <p:grpSpPr>
          <a:xfrm>
            <a:off x="6169057" y="2466995"/>
            <a:ext cx="3694115" cy="2276615"/>
            <a:chOff x="6077617" y="2524145"/>
            <a:chExt cx="3694115" cy="22766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04BB9B-832C-4920-A29B-A27C57A28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65"/>
            <a:stretch/>
          </p:blipFill>
          <p:spPr>
            <a:xfrm rot="5400000">
              <a:off x="7423540" y="2452569"/>
              <a:ext cx="2276615" cy="2419768"/>
            </a:xfrm>
            <a:prstGeom prst="rect">
              <a:avLst/>
            </a:prstGeom>
          </p:spPr>
        </p:pic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6F8D999F-AD0C-4407-B0AA-CE2B5CDD7A61}"/>
                </a:ext>
              </a:extLst>
            </p:cNvPr>
            <p:cNvSpPr/>
            <p:nvPr/>
          </p:nvSpPr>
          <p:spPr bwMode="auto">
            <a:xfrm rot="2002201">
              <a:off x="6077617" y="2906517"/>
              <a:ext cx="2353304" cy="615944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921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8F9A728-1C4B-48B6-AC55-C7D8D95DE319}"/>
              </a:ext>
            </a:extLst>
          </p:cNvPr>
          <p:cNvSpPr txBox="1"/>
          <p:nvPr/>
        </p:nvSpPr>
        <p:spPr>
          <a:xfrm>
            <a:off x="48815" y="6838483"/>
            <a:ext cx="9909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0292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Repeat steps 2-4 until you have data for 10 bubbles.  You may need to add additional bubble solution to your smear on the table.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2AB0C4-2C67-4E38-9061-6A9BAF6A8482}"/>
              </a:ext>
            </a:extLst>
          </p:cNvPr>
          <p:cNvGrpSpPr/>
          <p:nvPr/>
        </p:nvGrpSpPr>
        <p:grpSpPr>
          <a:xfrm>
            <a:off x="48815" y="4804951"/>
            <a:ext cx="9814357" cy="1926599"/>
            <a:chOff x="48815" y="4804951"/>
            <a:chExt cx="9814357" cy="192659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1597FA-21BA-4EF7-9700-41A1599C3EB3}"/>
                </a:ext>
              </a:extLst>
            </p:cNvPr>
            <p:cNvGrpSpPr/>
            <p:nvPr/>
          </p:nvGrpSpPr>
          <p:grpSpPr>
            <a:xfrm>
              <a:off x="5956359" y="4826389"/>
              <a:ext cx="3906813" cy="1905161"/>
              <a:chOff x="2676030" y="5604290"/>
              <a:chExt cx="3906813" cy="1905161"/>
            </a:xfrm>
          </p:grpSpPr>
          <p:pic>
            <p:nvPicPr>
              <p:cNvPr id="17" name="Picture 16" descr="A picture containing text, measuring stick&#10;&#10;Description automatically generated">
                <a:extLst>
                  <a:ext uri="{FF2B5EF4-FFF2-40B4-BE49-F238E27FC236}">
                    <a16:creationId xmlns:a16="http://schemas.microsoft.com/office/drawing/2014/main" id="{2B1263D3-4DCA-4255-9FFA-B5E6E0857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676030" y="5610306"/>
                <a:ext cx="3906813" cy="1899145"/>
              </a:xfrm>
              <a:prstGeom prst="rect">
                <a:avLst/>
              </a:prstGeom>
            </p:spPr>
          </p:pic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1068BB38-2F04-4356-9AFC-8571D3856BB4}"/>
                  </a:ext>
                </a:extLst>
              </p:cNvPr>
              <p:cNvSpPr/>
              <p:nvPr/>
            </p:nvSpPr>
            <p:spPr bwMode="auto">
              <a:xfrm rot="5400000">
                <a:off x="5166112" y="5655620"/>
                <a:ext cx="718604" cy="615944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921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62F82F73-651D-47E3-A104-5E225BDB9F13}"/>
                  </a:ext>
                </a:extLst>
              </p:cNvPr>
              <p:cNvSpPr/>
              <p:nvPr/>
            </p:nvSpPr>
            <p:spPr bwMode="auto">
              <a:xfrm rot="5400000">
                <a:off x="2746128" y="5670915"/>
                <a:ext cx="718604" cy="615944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921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BFF877-987E-4A94-8D3B-7E2C2657F09B}"/>
                </a:ext>
              </a:extLst>
            </p:cNvPr>
            <p:cNvSpPr txBox="1"/>
            <p:nvPr/>
          </p:nvSpPr>
          <p:spPr>
            <a:xfrm>
              <a:off x="48815" y="4804951"/>
              <a:ext cx="559539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502920" algn="l"/>
                </a:tabLst>
              </a:pP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4) Measure the </a:t>
              </a:r>
              <a:r>
                <a:rPr lang="en-US" sz="2000" u="sng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diameter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of the </a:t>
              </a:r>
              <a:r>
                <a:rPr lang="en-US" sz="2000" u="sng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ring remaining 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 the surface of the table </a:t>
              </a:r>
              <a:r>
                <a:rPr lang="en-US" sz="2000" u="sng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at the widest point 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the nearest tenth of a centimeter. Record this diameter in your data table.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feet&#10;&#10;Description automatically generated">
            <a:extLst>
              <a:ext uri="{FF2B5EF4-FFF2-40B4-BE49-F238E27FC236}">
                <a16:creationId xmlns:a16="http://schemas.microsoft.com/office/drawing/2014/main" id="{1D708A05-6C51-45C8-BA22-00EE0A216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r="29898"/>
          <a:stretch/>
        </p:blipFill>
        <p:spPr>
          <a:xfrm rot="5400000">
            <a:off x="6696375" y="-142612"/>
            <a:ext cx="3139982" cy="346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person, indoor, young&#10;&#10;Description automatically generated">
            <a:extLst>
              <a:ext uri="{FF2B5EF4-FFF2-40B4-BE49-F238E27FC236}">
                <a16:creationId xmlns:a16="http://schemas.microsoft.com/office/drawing/2014/main" id="{681F560F-0D91-4786-BA14-898093AF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r="45312"/>
          <a:stretch/>
        </p:blipFill>
        <p:spPr>
          <a:xfrm rot="5400000">
            <a:off x="7082525" y="4813381"/>
            <a:ext cx="2367681" cy="347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9B70FE80-F9C6-4A3F-8221-ED7342C7C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" y="87622"/>
            <a:ext cx="6328981" cy="50134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</a:rPr>
              <a:t>SAFETY RULES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8C8FFC6-6CC1-4260-A53D-11858DB4F564}"/>
              </a:ext>
            </a:extLst>
          </p:cNvPr>
          <p:cNvSpPr txBox="1">
            <a:spLocks noChangeArrowheads="1"/>
          </p:cNvSpPr>
          <p:nvPr/>
        </p:nvSpPr>
        <p:spPr>
          <a:xfrm>
            <a:off x="60389" y="804990"/>
            <a:ext cx="6328980" cy="5927280"/>
          </a:xfrm>
          <a:prstGeom prst="rect">
            <a:avLst/>
          </a:prstGeom>
        </p:spPr>
        <p:txBody>
          <a:bodyPr/>
          <a:lstStyle>
            <a:lvl1pPr marL="384722" indent="-384722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652" indent="-31923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94">
                <a:solidFill>
                  <a:schemeClr val="tx1"/>
                </a:solidFill>
                <a:latin typeface="+mn-lt"/>
              </a:defRPr>
            </a:lvl2pPr>
            <a:lvl3pPr marL="1280220" indent="-25702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82">
                <a:solidFill>
                  <a:schemeClr val="tx1"/>
                </a:solidFill>
                <a:latin typeface="+mn-lt"/>
              </a:defRPr>
            </a:lvl3pPr>
            <a:lvl4pPr marL="1790998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69">
                <a:solidFill>
                  <a:schemeClr val="tx1"/>
                </a:solidFill>
                <a:latin typeface="+mn-lt"/>
              </a:defRPr>
            </a:lvl4pPr>
            <a:lvl5pPr marL="2303413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5pPr>
            <a:lvl6pPr marL="2774901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6pPr>
            <a:lvl7pPr marL="3246388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7pPr>
            <a:lvl8pPr marL="3717876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8pPr>
            <a:lvl9pPr marL="4189363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b="1" kern="0" dirty="0">
                <a:latin typeface="Times New Roman" pitchFamily="18" charset="0"/>
              </a:rPr>
              <a:t>You must wear </a:t>
            </a:r>
            <a:r>
              <a:rPr lang="en-US" sz="2400" b="1" kern="0" dirty="0">
                <a:highlight>
                  <a:srgbClr val="FFFF00"/>
                </a:highlight>
                <a:latin typeface="Times New Roman" pitchFamily="18" charset="0"/>
              </a:rPr>
              <a:t>SAFETY GOGGLES</a:t>
            </a:r>
            <a:r>
              <a:rPr lang="en-US" sz="2400" b="1" kern="0" dirty="0">
                <a:latin typeface="Times New Roman" pitchFamily="18" charset="0"/>
              </a:rPr>
              <a:t>!  </a:t>
            </a:r>
            <a:br>
              <a:rPr lang="en-US" sz="2400" b="1" kern="0" dirty="0">
                <a:latin typeface="Times New Roman" pitchFamily="18" charset="0"/>
              </a:rPr>
            </a:br>
            <a:r>
              <a:rPr lang="en-US" sz="2400" b="1" kern="0" dirty="0">
                <a:latin typeface="Times New Roman" pitchFamily="18" charset="0"/>
              </a:rPr>
              <a:t>Bubbles will pop and may splatter.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b="1" kern="0" dirty="0">
                <a:latin typeface="Times New Roman" pitchFamily="18" charset="0"/>
              </a:rPr>
              <a:t>Do not touch your face or eyes after </a:t>
            </a:r>
            <a:br>
              <a:rPr lang="en-US" sz="2400" b="1" kern="0" dirty="0">
                <a:latin typeface="Times New Roman" pitchFamily="18" charset="0"/>
              </a:rPr>
            </a:br>
            <a:r>
              <a:rPr lang="en-US" sz="2400" b="1" kern="0" dirty="0">
                <a:latin typeface="Times New Roman" pitchFamily="18" charset="0"/>
              </a:rPr>
              <a:t>handling the bubble solution. If any gets in</a:t>
            </a:r>
            <a:br>
              <a:rPr lang="en-US" sz="2400" b="1" kern="0" dirty="0">
                <a:latin typeface="Times New Roman" pitchFamily="18" charset="0"/>
              </a:rPr>
            </a:br>
            <a:r>
              <a:rPr lang="en-US" sz="2400" b="1" kern="0" dirty="0">
                <a:latin typeface="Times New Roman" pitchFamily="18" charset="0"/>
              </a:rPr>
              <a:t>your eyes, tell the teacher immediately.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b="1" kern="0" dirty="0">
                <a:latin typeface="Times New Roman" pitchFamily="18" charset="0"/>
              </a:rPr>
              <a:t>Only use the straws to blow bubbles – do not try to drink the bubble solution, tip it upside down while in your mouth, or use it to “spit” bubbles at another student.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b="1" kern="0" dirty="0">
                <a:latin typeface="Times New Roman" pitchFamily="18" charset="0"/>
              </a:rPr>
              <a:t>Clean up at the end of class, which includes cleaning up your table, washing your hands and putting the goggles in the UV cabinet.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b="1" kern="0" dirty="0">
                <a:latin typeface="Times New Roman" pitchFamily="18" charset="0"/>
              </a:rPr>
              <a:t>COVID-19 Procedure – Keep your mask on if its required!  You can blow bubbles through your mask.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8182A8-6D3E-434E-BA76-38A4D90D1303}"/>
              </a:ext>
            </a:extLst>
          </p:cNvPr>
          <p:cNvCxnSpPr>
            <a:cxnSpLocks/>
          </p:cNvCxnSpPr>
          <p:nvPr/>
        </p:nvCxnSpPr>
        <p:spPr bwMode="auto">
          <a:xfrm>
            <a:off x="5486400" y="1040130"/>
            <a:ext cx="2331720" cy="84582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C5785D5-3E2C-4E55-8CF7-37D2FC304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7832" r="41729"/>
          <a:stretch/>
        </p:blipFill>
        <p:spPr>
          <a:xfrm rot="5400000">
            <a:off x="7045948" y="2475155"/>
            <a:ext cx="2440836" cy="346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95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75517342-FD33-4836-BFCF-BACA0E2C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Part A:  Experiment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02C6AE-4B5B-485F-955F-CD49ECE4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8034CD7-016C-4C77-8660-31E483F8A283}"/>
              </a:ext>
            </a:extLst>
          </p:cNvPr>
          <p:cNvSpPr txBox="1">
            <a:spLocks noChangeArrowheads="1"/>
          </p:cNvSpPr>
          <p:nvPr/>
        </p:nvSpPr>
        <p:spPr>
          <a:xfrm>
            <a:off x="337964" y="866983"/>
            <a:ext cx="9555480" cy="1072349"/>
          </a:xfrm>
          <a:prstGeom prst="rect">
            <a:avLst/>
          </a:prstGeom>
        </p:spPr>
        <p:txBody>
          <a:bodyPr/>
          <a:lstStyle>
            <a:lvl1pPr marL="384722" indent="-384722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652" indent="-31923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94">
                <a:solidFill>
                  <a:schemeClr val="tx1"/>
                </a:solidFill>
                <a:latin typeface="+mn-lt"/>
              </a:defRPr>
            </a:lvl2pPr>
            <a:lvl3pPr marL="1280220" indent="-25702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82">
                <a:solidFill>
                  <a:schemeClr val="tx1"/>
                </a:solidFill>
                <a:latin typeface="+mn-lt"/>
              </a:defRPr>
            </a:lvl3pPr>
            <a:lvl4pPr marL="1790998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69">
                <a:solidFill>
                  <a:schemeClr val="tx1"/>
                </a:solidFill>
                <a:latin typeface="+mn-lt"/>
              </a:defRPr>
            </a:lvl4pPr>
            <a:lvl5pPr marL="2303413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5pPr>
            <a:lvl6pPr marL="2774901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6pPr>
            <a:lvl7pPr marL="3246388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7pPr>
            <a:lvl8pPr marL="3717876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8pPr>
            <a:lvl9pPr marL="4189363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9pPr>
          </a:lstStyle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Read the lab directions AND the safety rules BEFORE you begin.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Use the chart to record the diameter of your bubbles (nearest tenth of a centimeter).  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Also record any observations you make that might help you explain your data/results.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0EDFEEA-6EB6-4A33-86B9-D0502CAC1ADF}"/>
              </a:ext>
            </a:extLst>
          </p:cNvPr>
          <p:cNvSpPr txBox="1">
            <a:spLocks noChangeArrowheads="1"/>
          </p:cNvSpPr>
          <p:nvPr/>
        </p:nvSpPr>
        <p:spPr>
          <a:xfrm>
            <a:off x="3904626" y="1864175"/>
            <a:ext cx="5912614" cy="53877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84722" indent="-384722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652" indent="-31923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94">
                <a:solidFill>
                  <a:schemeClr val="tx1"/>
                </a:solidFill>
                <a:latin typeface="+mn-lt"/>
              </a:defRPr>
            </a:lvl2pPr>
            <a:lvl3pPr marL="1280220" indent="-257027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82">
                <a:solidFill>
                  <a:schemeClr val="tx1"/>
                </a:solidFill>
                <a:latin typeface="+mn-lt"/>
              </a:defRPr>
            </a:lvl3pPr>
            <a:lvl4pPr marL="1790998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69">
                <a:solidFill>
                  <a:schemeClr val="tx1"/>
                </a:solidFill>
                <a:latin typeface="+mn-lt"/>
              </a:defRPr>
            </a:lvl4pPr>
            <a:lvl5pPr marL="2303413" indent="-255389" algn="l" defTabSz="1023194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5pPr>
            <a:lvl6pPr marL="2774901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6pPr>
            <a:lvl7pPr marL="3246388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7pPr>
            <a:lvl8pPr marL="3717876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8pPr>
            <a:lvl9pPr marL="4189363" indent="-255389" algn="l" defTabSz="1023194" rtl="0" fontAlgn="base">
              <a:spcBef>
                <a:spcPct val="20000"/>
              </a:spcBef>
              <a:spcAft>
                <a:spcPct val="0"/>
              </a:spcAft>
              <a:buChar char="»"/>
              <a:defRPr sz="2269">
                <a:solidFill>
                  <a:schemeClr val="tx1"/>
                </a:solidFill>
                <a:latin typeface="+mn-lt"/>
              </a:defRPr>
            </a:lvl9pPr>
          </a:lstStyle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Observations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How would you describe the bubble solution? 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What did you do to get better bubbles? Explain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What things caused smaller bubbles?  Explain.</a:t>
            </a: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endParaRPr lang="en-US" sz="1800" b="1" kern="0" dirty="0">
              <a:latin typeface="Times New Roman" pitchFamily="18" charset="0"/>
            </a:endParaRPr>
          </a:p>
          <a:p>
            <a:pPr marL="1747" indent="-1747">
              <a:lnSpc>
                <a:spcPct val="80000"/>
              </a:lnSpc>
              <a:buFontTx/>
              <a:buNone/>
              <a:defRPr/>
            </a:pPr>
            <a:r>
              <a:rPr lang="en-US" sz="1800" b="1" kern="0" dirty="0">
                <a:latin typeface="Times New Roman" pitchFamily="18" charset="0"/>
              </a:rPr>
              <a:t> 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CB0726F-5DDE-408B-AD6D-6AFB93664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78777"/>
              </p:ext>
            </p:extLst>
          </p:nvPr>
        </p:nvGraphicFramePr>
        <p:xfrm>
          <a:off x="482321" y="1813602"/>
          <a:ext cx="3076525" cy="53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162">
                  <a:extLst>
                    <a:ext uri="{9D8B030D-6E8A-4147-A177-3AD203B41FA5}">
                      <a16:colId xmlns:a16="http://schemas.microsoft.com/office/drawing/2014/main" val="849120398"/>
                    </a:ext>
                  </a:extLst>
                </a:gridCol>
                <a:gridCol w="2162363">
                  <a:extLst>
                    <a:ext uri="{9D8B030D-6E8A-4147-A177-3AD203B41FA5}">
                      <a16:colId xmlns:a16="http://schemas.microsoft.com/office/drawing/2014/main" val="2245818612"/>
                    </a:ext>
                  </a:extLst>
                </a:gridCol>
              </a:tblGrid>
              <a:tr h="4587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Trial #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Bubble Diameter</a:t>
                      </a: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2608967355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4172032864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3520910585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530266100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3966201055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999206681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126514100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805515086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3354847559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3733204214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2385792450"/>
                  </a:ext>
                </a:extLst>
              </a:tr>
              <a:tr h="4459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Average =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3098585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D8570F-BF47-4C6C-88CA-A2536B9750CC}"/>
              </a:ext>
            </a:extLst>
          </p:cNvPr>
          <p:cNvSpPr txBox="1"/>
          <p:nvPr/>
        </p:nvSpPr>
        <p:spPr>
          <a:xfrm>
            <a:off x="3930088" y="2759856"/>
            <a:ext cx="5912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Suggestions include its color, thickness, odor</a:t>
            </a: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1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strength (pops easily or takes a lot to pop), etc.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4AC78-5661-409B-991E-F6E083D7E3DA}"/>
              </a:ext>
            </a:extLst>
          </p:cNvPr>
          <p:cNvSpPr txBox="1"/>
          <p:nvPr/>
        </p:nvSpPr>
        <p:spPr>
          <a:xfrm>
            <a:off x="3930088" y="4067476"/>
            <a:ext cx="5912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Use easy, slow breathes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Use a good-sized smear on the table that isn’t too foamy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Blowing straight down from the top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B92A93-7F4A-4E23-BCA8-769302748244}"/>
              </a:ext>
            </a:extLst>
          </p:cNvPr>
          <p:cNvSpPr txBox="1"/>
          <p:nvPr/>
        </p:nvSpPr>
        <p:spPr>
          <a:xfrm>
            <a:off x="3930088" y="5726237"/>
            <a:ext cx="5784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Using fast, strong breathes</a:t>
            </a:r>
          </a:p>
          <a:p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Blowing from the side/edge of the bubble causes it to move away from you</a:t>
            </a:r>
          </a:p>
          <a:p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Not getting enough solution on the end of your straw before blowing  a bubble</a:t>
            </a:r>
            <a:endParaRPr lang="en-US" sz="1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52E540-E0DF-461F-9017-50A7B99A064E}"/>
              </a:ext>
            </a:extLst>
          </p:cNvPr>
          <p:cNvGrpSpPr/>
          <p:nvPr/>
        </p:nvGrpSpPr>
        <p:grpSpPr>
          <a:xfrm>
            <a:off x="482321" y="6075302"/>
            <a:ext cx="9989820" cy="1653632"/>
            <a:chOff x="482321" y="6075302"/>
            <a:chExt cx="9989820" cy="16536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EF3E3C-9D25-4576-BC1D-69AB6883F459}"/>
                </a:ext>
              </a:extLst>
            </p:cNvPr>
            <p:cNvGrpSpPr/>
            <p:nvPr/>
          </p:nvGrpSpPr>
          <p:grpSpPr>
            <a:xfrm>
              <a:off x="1359986" y="6075302"/>
              <a:ext cx="2371750" cy="1234733"/>
              <a:chOff x="1463038" y="6068314"/>
              <a:chExt cx="2371750" cy="1234733"/>
            </a:xfrm>
          </p:grpSpPr>
          <p:sp>
            <p:nvSpPr>
              <p:cNvPr id="4" name="Arrow: Right 3">
                <a:extLst>
                  <a:ext uri="{FF2B5EF4-FFF2-40B4-BE49-F238E27FC236}">
                    <a16:creationId xmlns:a16="http://schemas.microsoft.com/office/drawing/2014/main" id="{0BE3AF92-3B67-445A-9634-1D93FCE5C533}"/>
                  </a:ext>
                </a:extLst>
              </p:cNvPr>
              <p:cNvSpPr/>
              <p:nvPr/>
            </p:nvSpPr>
            <p:spPr bwMode="auto">
              <a:xfrm flipH="1">
                <a:off x="1463038" y="6697981"/>
                <a:ext cx="557543" cy="605066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921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C2DA63D9-33C1-49BC-BA98-91F4A948BB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1008" y="6068314"/>
                <a:ext cx="1923780" cy="117666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9276" tIns="49638" rIns="99276" bIns="49638" numCol="1" anchor="ctr" anchorCtr="0" compatLnSpc="1">
                <a:prstTxWarp prst="textNoShape">
                  <a:avLst/>
                </a:prstTxWarp>
              </a:bodyPr>
              <a:lstStyle>
                <a:lvl1pPr algn="ctr" defTabSz="1023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defTabSz="1023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2pPr>
                <a:lvl3pPr algn="ctr" defTabSz="1023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3pPr>
                <a:lvl4pPr algn="ctr" defTabSz="1023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4pPr>
                <a:lvl5pPr algn="ctr" defTabSz="1023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5pPr>
                <a:lvl6pPr marL="471488" algn="ctr" defTabSz="1023194" rtl="0" fontAlgn="base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6pPr>
                <a:lvl7pPr marL="942975" algn="ctr" defTabSz="1023194" rtl="0" fontAlgn="base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7pPr>
                <a:lvl8pPr marL="1414463" algn="ctr" defTabSz="1023194" rtl="0" fontAlgn="base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8pPr>
                <a:lvl9pPr marL="1885950" algn="ctr" defTabSz="1023194" rtl="0" fontAlgn="base">
                  <a:spcBef>
                    <a:spcPct val="0"/>
                  </a:spcBef>
                  <a:spcAft>
                    <a:spcPct val="0"/>
                  </a:spcAft>
                  <a:defRPr sz="495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r>
                  <a:rPr lang="en-US" sz="2000" b="1" kern="0" dirty="0">
                    <a:solidFill>
                      <a:schemeClr val="bg1"/>
                    </a:solidFill>
                    <a:latin typeface="Times New Roman" pitchFamily="18" charset="0"/>
                  </a:rPr>
                  <a:t>Add up all 10 #s, hit equals, divide by 10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EE1F22-EF29-4AC8-AC97-4CE19FFA785B}"/>
                </a:ext>
              </a:extLst>
            </p:cNvPr>
            <p:cNvSpPr txBox="1"/>
            <p:nvPr/>
          </p:nvSpPr>
          <p:spPr>
            <a:xfrm>
              <a:off x="482321" y="7390380"/>
              <a:ext cx="99898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i="1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(Is your average between your smallest and largest bubble? If not, recalculate it!)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02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709" y="3746022"/>
            <a:ext cx="9806940" cy="846371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endParaRPr lang="en-US" sz="2640" dirty="0"/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2D16-D347-4793-AF6C-6781F06F04C0}"/>
              </a:ext>
            </a:extLst>
          </p:cNvPr>
          <p:cNvSpPr txBox="1"/>
          <p:nvPr/>
        </p:nvSpPr>
        <p:spPr>
          <a:xfrm>
            <a:off x="235985" y="1089176"/>
            <a:ext cx="9586430" cy="5196217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/>
            <a:r>
              <a:rPr lang="en-US" sz="2207" dirty="0"/>
              <a:t>1. Summarize your data from the lab.  Compare your results to those of your tablemates.  </a:t>
            </a:r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lvl="0"/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pPr lvl="0"/>
            <a:endParaRPr lang="en-US" sz="2207" dirty="0"/>
          </a:p>
          <a:p>
            <a:pPr lvl="0"/>
            <a:r>
              <a:rPr lang="en-US" sz="2207" dirty="0"/>
              <a:t>2. What are three possible sources of error?  Explain.</a:t>
            </a:r>
          </a:p>
          <a:p>
            <a:pPr marL="502920" indent="-502920">
              <a:buAutoNum type="arabicPeriod"/>
            </a:pPr>
            <a:endParaRPr lang="en-US" sz="2207" dirty="0"/>
          </a:p>
          <a:p>
            <a:pPr marL="502920" indent="-502920">
              <a:buAutoNum type="arabicPeriod"/>
            </a:pPr>
            <a:endParaRPr lang="en-US" sz="2207" dirty="0"/>
          </a:p>
          <a:p>
            <a:endParaRPr lang="en-US" sz="2207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4E6F5F-5BFB-4DC1-9439-7D4902D4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Part B: 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A88D-FAF5-4F19-B5EC-905F4289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D0286-6DFB-4CC7-BDA2-0E8D4FEDCA9D}"/>
              </a:ext>
            </a:extLst>
          </p:cNvPr>
          <p:cNvSpPr txBox="1"/>
          <p:nvPr/>
        </p:nvSpPr>
        <p:spPr>
          <a:xfrm rot="20981667">
            <a:off x="7401737" y="2746120"/>
            <a:ext cx="240688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Use your average on Slide 2 for comparisons!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3ED5C-8A91-406B-8A4E-0AE27DEBA936}"/>
              </a:ext>
            </a:extLst>
          </p:cNvPr>
          <p:cNvSpPr txBox="1"/>
          <p:nvPr/>
        </p:nvSpPr>
        <p:spPr>
          <a:xfrm>
            <a:off x="467160" y="1860722"/>
            <a:ext cx="7493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Examples: </a:t>
            </a:r>
            <a:br>
              <a:rPr lang="en-US" sz="20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My smallest bubble diameter was ______ cm and the largest was _____ cm.  </a:t>
            </a:r>
            <a:endParaRPr lang="en-US" sz="2000" b="1" i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My average was higher than/lower than __________.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My average was the highest/lowest in the class.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F1385-303A-4341-9F74-82745E06AB0F}"/>
              </a:ext>
            </a:extLst>
          </p:cNvPr>
          <p:cNvSpPr txBox="1"/>
          <p:nvPr/>
        </p:nvSpPr>
        <p:spPr>
          <a:xfrm>
            <a:off x="513699" y="5269730"/>
            <a:ext cx="9031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</a:rPr>
              <a:t>Measured wrong/inaccurate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</a:rPr>
              <a:t>Calculation mistakes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</a:rPr>
              <a:t>Entered wrong data in chart</a:t>
            </a:r>
          </a:p>
        </p:txBody>
      </p:sp>
    </p:spTree>
    <p:extLst>
      <p:ext uri="{BB962C8B-B14F-4D97-AF65-F5344CB8AC3E}">
        <p14:creationId xmlns:p14="http://schemas.microsoft.com/office/powerpoint/2010/main" val="17574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709" y="3746022"/>
            <a:ext cx="9806940" cy="846371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endParaRPr lang="en-US" sz="2640" dirty="0"/>
          </a:p>
          <a:p>
            <a:endParaRPr lang="en-US" sz="2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4E6F5F-5BFB-4DC1-9439-7D4902D4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Part C:  Bubble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A88D-FAF5-4F19-B5EC-905F4289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739B5-E3FD-44BF-9879-BA9738615BBE}"/>
              </a:ext>
            </a:extLst>
          </p:cNvPr>
          <p:cNvSpPr txBox="1"/>
          <p:nvPr/>
        </p:nvSpPr>
        <p:spPr>
          <a:xfrm>
            <a:off x="159067" y="1051270"/>
            <a:ext cx="9586430" cy="5196217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marL="457200" lvl="0" indent="-457200">
              <a:buAutoNum type="arabicParenR"/>
            </a:pPr>
            <a:r>
              <a:rPr lang="en-US" sz="2207" dirty="0"/>
              <a:t>What is a bubble?                       </a:t>
            </a:r>
            <a:r>
              <a:rPr lang="en-US" sz="2207" b="1" dirty="0">
                <a:solidFill>
                  <a:srgbClr val="FF0000"/>
                </a:solidFill>
              </a:rPr>
              <a:t>Click to watch the video </a:t>
            </a:r>
            <a:r>
              <a:rPr lang="en-US" sz="2207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sz="2207" b="1" dirty="0">
              <a:solidFill>
                <a:srgbClr val="FF0000"/>
              </a:solidFill>
            </a:endParaRPr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r>
              <a:rPr lang="en-US" sz="2207" dirty="0"/>
              <a:t>Are there different types of bubbles?  Explain.</a:t>
            </a:r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r>
              <a:rPr lang="en-US" sz="2207" dirty="0"/>
              <a:t>What materials would make the BEST bubbles?</a:t>
            </a:r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endParaRPr lang="en-US" sz="2207" dirty="0"/>
          </a:p>
          <a:p>
            <a:pPr marL="457200" lvl="0" indent="-457200">
              <a:buAutoNum type="arabicParenR"/>
            </a:pPr>
            <a:r>
              <a:rPr lang="en-US" sz="2207" dirty="0"/>
              <a:t>What are the current world records for bubbles? Include your source so you can share your information with the class.</a:t>
            </a:r>
          </a:p>
          <a:p>
            <a:endParaRPr lang="en-US" sz="220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B9937-05C9-4B3D-8661-251DDFDEF375}"/>
              </a:ext>
            </a:extLst>
          </p:cNvPr>
          <p:cNvSpPr txBox="1"/>
          <p:nvPr/>
        </p:nvSpPr>
        <p:spPr>
          <a:xfrm>
            <a:off x="573388" y="2878847"/>
            <a:ext cx="9051625" cy="70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Possible answers include - Different sizes, different tint/colors, different materials (soap, gum, milk, spit)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6FDF7-8A91-4621-9F2D-3696C20A8C6F}"/>
              </a:ext>
            </a:extLst>
          </p:cNvPr>
          <p:cNvSpPr txBox="1"/>
          <p:nvPr/>
        </p:nvSpPr>
        <p:spPr>
          <a:xfrm>
            <a:off x="573388" y="1524913"/>
            <a:ext cx="6755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Two layers of soap with water in between around a central pocket of air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5E802-FACB-4785-A190-02427DB530EF}"/>
              </a:ext>
            </a:extLst>
          </p:cNvPr>
          <p:cNvSpPr txBox="1"/>
          <p:nvPr/>
        </p:nvSpPr>
        <p:spPr>
          <a:xfrm>
            <a:off x="573388" y="4198020"/>
            <a:ext cx="9051625" cy="70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Answers will vary – try to create a list of the top 3 substances you would like to test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B5BA1-2451-405C-BEFA-E4107B07E44F}"/>
              </a:ext>
            </a:extLst>
          </p:cNvPr>
          <p:cNvSpPr txBox="1"/>
          <p:nvPr/>
        </p:nvSpPr>
        <p:spPr>
          <a:xfrm>
            <a:off x="573387" y="5957410"/>
            <a:ext cx="9051625" cy="1018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Answers will vary – try to find records for largest bubble, longest-lasting, concentric bubbles, most bubbles blown in a minute, or any other bubble-related records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1CAF2E2-6129-4CE0-9EB4-D99B199A2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8" y="829000"/>
            <a:ext cx="1415919" cy="1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34A1E0-AC42-4B1A-9FA2-5BA84A5748D8}"/>
              </a:ext>
            </a:extLst>
          </p:cNvPr>
          <p:cNvSpPr txBox="1"/>
          <p:nvPr/>
        </p:nvSpPr>
        <p:spPr>
          <a:xfrm>
            <a:off x="272710" y="6220840"/>
            <a:ext cx="5465150" cy="111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7" dirty="0">
                <a:solidFill>
                  <a:srgbClr val="FF0000"/>
                </a:solidFill>
                <a:latin typeface="Amasis MT Pro Black" panose="02040A04050005020304" pitchFamily="18" charset="0"/>
              </a:rPr>
              <a:t>Find a good bubble-related video or image?  Share it with your teacher!</a:t>
            </a:r>
          </a:p>
          <a:p>
            <a:endParaRPr lang="en-US" sz="2207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3F26C-2013-4C74-ADEC-37862C160BA6}"/>
              </a:ext>
            </a:extLst>
          </p:cNvPr>
          <p:cNvSpPr txBox="1"/>
          <p:nvPr/>
        </p:nvSpPr>
        <p:spPr>
          <a:xfrm>
            <a:off x="175544" y="1073976"/>
            <a:ext cx="951298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strike="noStrike" dirty="0">
                <a:effectLst/>
                <a:highlight>
                  <a:srgbClr val="FFFF00"/>
                </a:highlight>
                <a:latin typeface="Amasis MT Pro Black" panose="02040A04050005020304" pitchFamily="18" charset="0"/>
              </a:rPr>
              <a:t>Visit these links to explore more …</a:t>
            </a:r>
            <a:endParaRPr lang="en-US" sz="2000" b="0" i="0" strike="noStrike" dirty="0">
              <a:effectLst/>
              <a:highlight>
                <a:srgbClr val="FFFF00"/>
              </a:highlight>
              <a:latin typeface="Amasis MT Pro Black" panose="02040A040500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0" i="0" u="sng" strike="noStrike" dirty="0">
              <a:effectLst/>
              <a:latin typeface="Amasis MT Pro Black" panose="02040A040500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sng" strike="noStrike" dirty="0">
                <a:effectLst/>
                <a:latin typeface="Amasis MT Pro Black" panose="02040A040500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Bubble Art</a:t>
            </a:r>
            <a:endParaRPr lang="en-US" sz="2000" b="0" dirty="0">
              <a:effectLst/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effectLst/>
                <a:latin typeface="Amasis MT Pro Black" panose="02040A040500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https://www.youtube.com/watch?v=FZpftZccc6U</a:t>
            </a:r>
            <a:endParaRPr lang="en-US" sz="1600" b="0" dirty="0">
              <a:effectLst/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000" b="0" dirty="0">
                <a:effectLst/>
                <a:latin typeface="Amasis MT Pro Black" panose="02040A04050005020304" pitchFamily="18" charset="0"/>
              </a:rPr>
            </a:br>
            <a:r>
              <a:rPr lang="en-US" sz="2000" b="0" i="0" u="sng" strike="noStrike" dirty="0">
                <a:effectLst/>
                <a:latin typeface="Amasis MT Pro Black" panose="02040A040500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Bubble Hacks</a:t>
            </a:r>
            <a:endParaRPr lang="en-US" sz="2000" b="0" dirty="0">
              <a:effectLst/>
              <a:latin typeface="Amasis MT Pro Black" panose="02040A04050005020304" pitchFamily="18" charset="0"/>
            </a:endParaRPr>
          </a:p>
          <a:p>
            <a:r>
              <a:rPr lang="en-US" sz="1600" dirty="0">
                <a:latin typeface="Amasis MT Pro Black" panose="02040A040500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https://www.youtube.com/watch?v=0QmWQz9kn84</a:t>
            </a:r>
            <a:endParaRPr lang="en-US" sz="1600" dirty="0">
              <a:latin typeface="Amasis MT Pro Black" panose="02040A04050005020304" pitchFamily="18" charset="0"/>
            </a:endParaRPr>
          </a:p>
          <a:p>
            <a:endParaRPr lang="en-US" sz="2000" dirty="0">
              <a:latin typeface="Amasis MT Pro Black" panose="02040A04050005020304" pitchFamily="18" charset="0"/>
            </a:endParaRPr>
          </a:p>
          <a:p>
            <a:r>
              <a:rPr lang="en-US" sz="2000" dirty="0">
                <a:latin typeface="Amasis MT Pro Black" panose="02040A040500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Bouncing Bubbles</a:t>
            </a:r>
            <a:endParaRPr lang="en-US" sz="2000" dirty="0">
              <a:latin typeface="Amasis MT Pro Black" panose="02040A04050005020304" pitchFamily="18" charset="0"/>
            </a:endParaRPr>
          </a:p>
          <a:p>
            <a:r>
              <a:rPr lang="en-US" sz="1600" dirty="0">
                <a:latin typeface="Amasis MT Pro Black" panose="02040A040500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https://www.youtube.com/watch?v=2TbiJxhPp_4</a:t>
            </a:r>
            <a:endParaRPr lang="en-US" sz="1600" dirty="0">
              <a:latin typeface="Amasis MT Pro Black" panose="02040A04050005020304" pitchFamily="18" charset="0"/>
            </a:endParaRPr>
          </a:p>
          <a:p>
            <a:endParaRPr lang="en-US" sz="2000" dirty="0"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sng" strike="noStrike" dirty="0">
                <a:effectLst/>
                <a:latin typeface="Amasis MT Pro Black" panose="02040A040500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Concentric Bubbles</a:t>
            </a:r>
            <a:endParaRPr lang="en-US" sz="2000" b="0" dirty="0">
              <a:effectLst/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masis MT Pro Black" panose="02040A040500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https://www.youtube.com/watch?v=OntX1115Tw4</a:t>
            </a:r>
            <a:endParaRPr lang="en-US" sz="1600" dirty="0"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latin typeface="Amasis MT Pro Black" panose="02040A04050005020304" pitchFamily="18" charset="0"/>
              </a:rPr>
            </a:br>
            <a:r>
              <a:rPr lang="en-US" sz="2000" b="1" i="0" u="none" strike="noStrike" dirty="0">
                <a:effectLst/>
                <a:latin typeface="Amasis MT Pro Black" panose="02040A04050005020304" pitchFamily="18" charset="0"/>
              </a:rPr>
              <a:t>Concentric Bubble Record</a:t>
            </a:r>
            <a:endParaRPr lang="en-US" sz="2000" b="0" dirty="0">
              <a:effectLst/>
              <a:latin typeface="Amasis MT Pro Black" panose="02040A040500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sng" strike="noStrike" dirty="0">
                <a:effectLst/>
                <a:latin typeface="Amasis MT Pro Black" panose="02040A040500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https://www.youtube.com/watch?v=dPVe5OV08Fc</a:t>
            </a:r>
            <a:endParaRPr lang="en-US" sz="1600" b="0" dirty="0">
              <a:effectLst/>
              <a:latin typeface="Amasis MT Pro Black" panose="02040A04050005020304" pitchFamily="18" charset="0"/>
            </a:endParaRPr>
          </a:p>
          <a:p>
            <a:br>
              <a:rPr lang="en-US" sz="2000" b="0" dirty="0">
                <a:effectLst/>
                <a:latin typeface="Amasis MT Pro Black" panose="02040A04050005020304" pitchFamily="18" charset="0"/>
              </a:rPr>
            </a:br>
            <a:endParaRPr lang="en-US" sz="2000" dirty="0">
              <a:latin typeface="Amasis MT Pro Black" panose="02040A04050005020304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BF8A8CB-78D5-4252-B303-83A16BB4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Explore More: Bubble Tricks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F8B50A-B413-40B4-A09A-A40BEEC4F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8D201-B466-4EDA-A83B-90FB73DB4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43636" y="4036156"/>
            <a:ext cx="3790644" cy="292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5DCD2-073A-4C8C-9E88-7A5A9AD20FDF}"/>
              </a:ext>
            </a:extLst>
          </p:cNvPr>
          <p:cNvSpPr txBox="1"/>
          <p:nvPr/>
        </p:nvSpPr>
        <p:spPr>
          <a:xfrm>
            <a:off x="6252210" y="7133942"/>
            <a:ext cx="3533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9" tooltip="https://www.snowaddiction.org/2013/12/spectacular-photos-of-bubbles-frozen-in-frigid-temperature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0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3BD26-99F8-45E8-B617-47E4030A3D58}"/>
              </a:ext>
            </a:extLst>
          </p:cNvPr>
          <p:cNvSpPr txBox="1"/>
          <p:nvPr/>
        </p:nvSpPr>
        <p:spPr>
          <a:xfrm>
            <a:off x="6588448" y="1832624"/>
            <a:ext cx="2861004" cy="111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7" dirty="0">
                <a:solidFill>
                  <a:srgbClr val="FF0000"/>
                </a:solidFill>
                <a:latin typeface="Amasis MT Pro Black" panose="02040A04050005020304" pitchFamily="18" charset="0"/>
              </a:rPr>
              <a:t>Note: This slide is not included in the student </a:t>
            </a:r>
            <a:r>
              <a:rPr lang="en-US" sz="2207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HDSN</a:t>
            </a:r>
            <a:r>
              <a:rPr lang="en-US" sz="2207" dirty="0">
                <a:solidFill>
                  <a:srgbClr val="FF0000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6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709" y="3746022"/>
            <a:ext cx="9806940" cy="846371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endParaRPr lang="en-US" sz="2640" dirty="0"/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2D16-D347-4793-AF6C-6781F06F04C0}"/>
              </a:ext>
            </a:extLst>
          </p:cNvPr>
          <p:cNvSpPr txBox="1"/>
          <p:nvPr/>
        </p:nvSpPr>
        <p:spPr>
          <a:xfrm>
            <a:off x="191019" y="908016"/>
            <a:ext cx="9586430" cy="1024882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/>
            <a:r>
              <a:rPr lang="en-US" sz="2000" b="1" dirty="0">
                <a:highlight>
                  <a:srgbClr val="FFFF00"/>
                </a:highlight>
              </a:rPr>
              <a:t>Challenge Question: Which bubble solution creates bigger bubbles?  </a:t>
            </a:r>
          </a:p>
          <a:p>
            <a:pPr lvl="0"/>
            <a:endParaRPr lang="en-US" sz="2000" b="1" dirty="0"/>
          </a:p>
          <a:p>
            <a:pPr lvl="0"/>
            <a:endParaRPr lang="en-US" sz="20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70CF36-F3F2-4DB0-A285-5C20D23A6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846" y="8838"/>
            <a:ext cx="6499554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</a:bodyPr>
          <a:lstStyle>
            <a:lvl1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2pPr>
            <a:lvl3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3pPr>
            <a:lvl4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4pPr>
            <a:lvl5pPr algn="ctr" defTabSz="1023194" rtl="0" eaLnBrk="0" fontAlgn="base" hangingPunct="0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5pPr>
            <a:lvl6pPr marL="471488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6pPr>
            <a:lvl7pPr marL="942975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7pPr>
            <a:lvl8pPr marL="1414463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8pPr>
            <a:lvl9pPr marL="1885950" algn="ctr" defTabSz="1023194" rtl="0" fontAlgn="base">
              <a:spcBef>
                <a:spcPct val="0"/>
              </a:spcBef>
              <a:spcAft>
                <a:spcPct val="0"/>
              </a:spcAft>
              <a:defRPr sz="495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</a:rPr>
              <a:t>Part D: Giant Bubble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6C21-91CD-4EE3-B6E4-CFE79FAF1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"/>
            <a:ext cx="3558846" cy="73152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33794F-A37D-459A-9475-48EC6D0B8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235221"/>
              </p:ext>
            </p:extLst>
          </p:nvPr>
        </p:nvGraphicFramePr>
        <p:xfrm>
          <a:off x="333342" y="1420457"/>
          <a:ext cx="9234072" cy="6018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564">
                  <a:extLst>
                    <a:ext uri="{9D8B030D-6E8A-4147-A177-3AD203B41FA5}">
                      <a16:colId xmlns:a16="http://schemas.microsoft.com/office/drawing/2014/main" val="849120398"/>
                    </a:ext>
                  </a:extLst>
                </a:gridCol>
                <a:gridCol w="2655940">
                  <a:extLst>
                    <a:ext uri="{9D8B030D-6E8A-4147-A177-3AD203B41FA5}">
                      <a16:colId xmlns:a16="http://schemas.microsoft.com/office/drawing/2014/main" val="2245818612"/>
                    </a:ext>
                  </a:extLst>
                </a:gridCol>
                <a:gridCol w="2681784">
                  <a:extLst>
                    <a:ext uri="{9D8B030D-6E8A-4147-A177-3AD203B41FA5}">
                      <a16:colId xmlns:a16="http://schemas.microsoft.com/office/drawing/2014/main" val="348299972"/>
                    </a:ext>
                  </a:extLst>
                </a:gridCol>
                <a:gridCol w="2681784">
                  <a:extLst>
                    <a:ext uri="{9D8B030D-6E8A-4147-A177-3AD203B41FA5}">
                      <a16:colId xmlns:a16="http://schemas.microsoft.com/office/drawing/2014/main" val="177846125"/>
                    </a:ext>
                  </a:extLst>
                </a:gridCol>
              </a:tblGrid>
              <a:tr h="4861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Brand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Generic Hand Soap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Dawn Dish Soap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Wowmazing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9673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0328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91058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2661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2010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2066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5141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5150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4755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2042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792450"/>
                  </a:ext>
                </a:extLst>
              </a:tr>
              <a:tr h="4725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Average</a:t>
                      </a:r>
                      <a:endParaRPr lang="en-US" sz="11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858525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Observations</a:t>
                      </a:r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0584" marR="100584" marT="50292" marB="50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4095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3844979-175B-436D-B4B8-F9BE9A46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133" y="8838"/>
            <a:ext cx="2943636" cy="2372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770C45-9F86-4024-8845-A575A5C6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133" y="2620443"/>
            <a:ext cx="2810267" cy="3943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65A1C-9091-4C82-93DA-C8910569621F}"/>
              </a:ext>
            </a:extLst>
          </p:cNvPr>
          <p:cNvSpPr txBox="1"/>
          <p:nvPr/>
        </p:nvSpPr>
        <p:spPr>
          <a:xfrm>
            <a:off x="-4164072" y="1389304"/>
            <a:ext cx="4164072" cy="4102647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/>
            <a:r>
              <a:rPr lang="en-US" sz="2000" i="1" dirty="0"/>
              <a:t>Refer to the list of the “best materials” students created in Part C to determine the three you will test. </a:t>
            </a:r>
          </a:p>
          <a:p>
            <a:pPr lvl="0"/>
            <a:endParaRPr lang="en-US" sz="2000" i="1" dirty="0"/>
          </a:p>
          <a:p>
            <a:pPr lvl="0"/>
            <a:r>
              <a:rPr lang="en-US" sz="2000" i="1" dirty="0" err="1"/>
              <a:t>Wowmazing</a:t>
            </a:r>
            <a:r>
              <a:rPr lang="en-US" sz="2000" i="1" dirty="0"/>
              <a:t> is available from Amazon or Walmart. </a:t>
            </a:r>
          </a:p>
          <a:p>
            <a:pPr lvl="0"/>
            <a:endParaRPr lang="en-US" sz="2000" i="1" dirty="0"/>
          </a:p>
          <a:p>
            <a:pPr lvl="0"/>
            <a:r>
              <a:rPr lang="en-US" sz="2000" i="1" dirty="0"/>
              <a:t>NOTE: You can also add sugar or glycerin to any of the soap solutions to give them some extra “power”. </a:t>
            </a:r>
          </a:p>
          <a:p>
            <a:pPr lvl="0"/>
            <a:endParaRPr lang="en-US" sz="20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A4D4E-3756-4F1F-AD61-353A33C560DF}"/>
              </a:ext>
            </a:extLst>
          </p:cNvPr>
          <p:cNvSpPr txBox="1"/>
          <p:nvPr/>
        </p:nvSpPr>
        <p:spPr>
          <a:xfrm>
            <a:off x="2850925" y="5862298"/>
            <a:ext cx="6169817" cy="1086437"/>
          </a:xfrm>
          <a:prstGeom prst="rect">
            <a:avLst/>
          </a:prstGeom>
          <a:noFill/>
        </p:spPr>
        <p:txBody>
          <a:bodyPr wrap="square" lIns="100570" tIns="50285" rIns="100570" bIns="50285" rtlCol="0">
            <a:spAutoFit/>
          </a:bodyPr>
          <a:lstStyle/>
          <a:p>
            <a:pPr lvl="0" algn="ctr"/>
            <a:r>
              <a:rPr lang="en-US" sz="3200" b="1" dirty="0">
                <a:highlight>
                  <a:srgbClr val="FFFF00"/>
                </a:highlight>
              </a:rPr>
              <a:t>Follow the same directions and safety rules for all tests!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61503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2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2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1469</Words>
  <Application>Microsoft Office PowerPoint</Application>
  <PresentationFormat>Custom</PresentationFormat>
  <Paragraphs>216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Amasis MT Pro Black</vt:lpstr>
      <vt:lpstr>Arial</vt:lpstr>
      <vt:lpstr>Calibri</vt:lpstr>
      <vt:lpstr>Cooper Black</vt:lpstr>
      <vt:lpstr>Times New Roman</vt:lpstr>
      <vt:lpstr>Wingdings</vt:lpstr>
      <vt:lpstr>Default Design</vt:lpstr>
      <vt:lpstr>PowerPoint Presentation</vt:lpstr>
      <vt:lpstr>Measurement Review</vt:lpstr>
      <vt:lpstr>Lab Directions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CHALLENGES</dc:title>
  <dc:creator>Tracy Tomm</dc:creator>
  <cp:lastModifiedBy>Tracy Tomm</cp:lastModifiedBy>
  <cp:revision>94</cp:revision>
  <dcterms:created xsi:type="dcterms:W3CDTF">2019-08-01T17:06:29Z</dcterms:created>
  <dcterms:modified xsi:type="dcterms:W3CDTF">2022-02-28T22:24:56Z</dcterms:modified>
</cp:coreProperties>
</file>