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handoutMasterIdLst>
    <p:handoutMasterId r:id="rId57"/>
  </p:handoutMasterIdLst>
  <p:sldIdLst>
    <p:sldId id="256" r:id="rId2"/>
    <p:sldId id="606" r:id="rId3"/>
    <p:sldId id="607" r:id="rId4"/>
    <p:sldId id="608" r:id="rId5"/>
    <p:sldId id="609" r:id="rId6"/>
    <p:sldId id="610" r:id="rId7"/>
    <p:sldId id="617" r:id="rId8"/>
    <p:sldId id="612" r:id="rId9"/>
    <p:sldId id="613" r:id="rId10"/>
    <p:sldId id="614" r:id="rId11"/>
    <p:sldId id="616" r:id="rId12"/>
    <p:sldId id="314" r:id="rId13"/>
    <p:sldId id="313" r:id="rId14"/>
    <p:sldId id="262" r:id="rId15"/>
    <p:sldId id="312" r:id="rId16"/>
    <p:sldId id="585" r:id="rId17"/>
    <p:sldId id="586" r:id="rId18"/>
    <p:sldId id="593" r:id="rId19"/>
    <p:sldId id="280" r:id="rId20"/>
    <p:sldId id="588" r:id="rId21"/>
    <p:sldId id="590" r:id="rId22"/>
    <p:sldId id="264" r:id="rId23"/>
    <p:sldId id="591" r:id="rId24"/>
    <p:sldId id="662" r:id="rId25"/>
    <p:sldId id="583" r:id="rId26"/>
    <p:sldId id="624" r:id="rId27"/>
    <p:sldId id="625" r:id="rId28"/>
    <p:sldId id="626" r:id="rId29"/>
    <p:sldId id="627" r:id="rId30"/>
    <p:sldId id="628" r:id="rId31"/>
    <p:sldId id="665" r:id="rId32"/>
    <p:sldId id="635" r:id="rId33"/>
    <p:sldId id="279" r:id="rId34"/>
    <p:sldId id="636" r:id="rId35"/>
    <p:sldId id="637" r:id="rId36"/>
    <p:sldId id="638" r:id="rId37"/>
    <p:sldId id="639" r:id="rId38"/>
    <p:sldId id="652" r:id="rId39"/>
    <p:sldId id="664" r:id="rId40"/>
    <p:sldId id="594" r:id="rId41"/>
    <p:sldId id="270" r:id="rId42"/>
    <p:sldId id="282" r:id="rId43"/>
    <p:sldId id="641" r:id="rId44"/>
    <p:sldId id="653" r:id="rId45"/>
    <p:sldId id="663" r:id="rId46"/>
    <p:sldId id="654" r:id="rId47"/>
    <p:sldId id="655" r:id="rId48"/>
    <p:sldId id="656" r:id="rId49"/>
    <p:sldId id="657" r:id="rId50"/>
    <p:sldId id="658" r:id="rId51"/>
    <p:sldId id="660" r:id="rId52"/>
    <p:sldId id="648" r:id="rId53"/>
    <p:sldId id="651" r:id="rId54"/>
    <p:sldId id="602"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15" autoAdjust="0"/>
    <p:restoredTop sz="94816" autoAdjust="0"/>
  </p:normalViewPr>
  <p:slideViewPr>
    <p:cSldViewPr>
      <p:cViewPr varScale="1">
        <p:scale>
          <a:sx n="71" d="100"/>
          <a:sy n="71" d="100"/>
        </p:scale>
        <p:origin x="1872" y="62"/>
      </p:cViewPr>
      <p:guideLst>
        <p:guide orient="horz" pos="2160"/>
        <p:guide pos="2880"/>
      </p:guideLst>
    </p:cSldViewPr>
  </p:slideViewPr>
  <p:notesTextViewPr>
    <p:cViewPr>
      <p:scale>
        <a:sx n="1" d="1"/>
        <a:sy n="1" d="1"/>
      </p:scale>
      <p:origin x="0" y="0"/>
    </p:cViewPr>
  </p:notesTextViewPr>
  <p:sorterViewPr>
    <p:cViewPr varScale="1">
      <p:scale>
        <a:sx n="1" d="1"/>
        <a:sy n="1" d="1"/>
      </p:scale>
      <p:origin x="0" y="-69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A03DC3-ED73-4316-A6D9-5802E5C37ACE}" type="datetimeFigureOut">
              <a:rPr lang="en-US" smtClean="0"/>
              <a:pPr/>
              <a:t>5/20/2022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7EF97FD-E980-43E2-9CE4-DD9A919FF752}" type="slidenum">
              <a:rPr lang="en-US" smtClean="0"/>
              <a:pPr/>
              <a:t>‹#›</a:t>
            </a:fld>
            <a:endParaRPr lang="en-US"/>
          </a:p>
        </p:txBody>
      </p:sp>
    </p:spTree>
    <p:extLst>
      <p:ext uri="{BB962C8B-B14F-4D97-AF65-F5344CB8AC3E}">
        <p14:creationId xmlns:p14="http://schemas.microsoft.com/office/powerpoint/2010/main" val="42321169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8BB975-6937-42D5-A9E8-1F1466E417EC}" type="datetimeFigureOut">
              <a:rPr lang="en-US" smtClean="0"/>
              <a:pPr/>
              <a:t>5/20/2022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6B616C-19A4-4EE9-A080-7E2CFCB5C2A8}" type="slidenum">
              <a:rPr lang="en-US" smtClean="0"/>
              <a:pPr/>
              <a:t>‹#›</a:t>
            </a:fld>
            <a:endParaRPr lang="en-US"/>
          </a:p>
        </p:txBody>
      </p:sp>
    </p:spTree>
    <p:extLst>
      <p:ext uri="{BB962C8B-B14F-4D97-AF65-F5344CB8AC3E}">
        <p14:creationId xmlns:p14="http://schemas.microsoft.com/office/powerpoint/2010/main" val="2365687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middleschoolscience.com/2016/08/03/ride-the-rock-cycle-comic-strip-adventure/"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6B616C-19A4-4EE9-A080-7E2CFCB5C2A8}" type="slidenum">
              <a:rPr lang="en-US" smtClean="0"/>
              <a:pPr/>
              <a:t>1</a:t>
            </a:fld>
            <a:endParaRPr lang="en-US"/>
          </a:p>
        </p:txBody>
      </p:sp>
    </p:spTree>
    <p:extLst>
      <p:ext uri="{BB962C8B-B14F-4D97-AF65-F5344CB8AC3E}">
        <p14:creationId xmlns:p14="http://schemas.microsoft.com/office/powerpoint/2010/main" val="2982654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C088DA8-8782-448A-AB6C-75BA025F975E}" type="slidenum">
              <a:rPr lang="en-US" smtClean="0"/>
              <a:pPr/>
              <a:t>49</a:t>
            </a:fld>
            <a:endParaRPr lang="en-US"/>
          </a:p>
        </p:txBody>
      </p:sp>
    </p:spTree>
    <p:extLst>
      <p:ext uri="{BB962C8B-B14F-4D97-AF65-F5344CB8AC3E}">
        <p14:creationId xmlns:p14="http://schemas.microsoft.com/office/powerpoint/2010/main" val="1785579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6B616C-19A4-4EE9-A080-7E2CFCB5C2A8}" type="slidenum">
              <a:rPr lang="en-US" smtClean="0"/>
              <a:pPr/>
              <a:t>8</a:t>
            </a:fld>
            <a:endParaRPr lang="en-US"/>
          </a:p>
        </p:txBody>
      </p:sp>
    </p:spTree>
    <p:extLst>
      <p:ext uri="{BB962C8B-B14F-4D97-AF65-F5344CB8AC3E}">
        <p14:creationId xmlns:p14="http://schemas.microsoft.com/office/powerpoint/2010/main" val="20661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6B616C-19A4-4EE9-A080-7E2CFCB5C2A8}" type="slidenum">
              <a:rPr lang="en-US" smtClean="0"/>
              <a:pPr/>
              <a:t>9</a:t>
            </a:fld>
            <a:endParaRPr lang="en-US"/>
          </a:p>
        </p:txBody>
      </p:sp>
    </p:spTree>
    <p:extLst>
      <p:ext uri="{BB962C8B-B14F-4D97-AF65-F5344CB8AC3E}">
        <p14:creationId xmlns:p14="http://schemas.microsoft.com/office/powerpoint/2010/main" val="3282860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any students with peanut (or other allergies), you will want to skip this activity and find an alternate one to complete.</a:t>
            </a:r>
          </a:p>
        </p:txBody>
      </p:sp>
      <p:sp>
        <p:nvSpPr>
          <p:cNvPr id="4" name="Slide Number Placeholder 3"/>
          <p:cNvSpPr>
            <a:spLocks noGrp="1"/>
          </p:cNvSpPr>
          <p:nvPr>
            <p:ph type="sldNum" sz="quarter" idx="5"/>
          </p:nvPr>
        </p:nvSpPr>
        <p:spPr/>
        <p:txBody>
          <a:bodyPr/>
          <a:lstStyle/>
          <a:p>
            <a:fld id="{A06B616C-19A4-4EE9-A080-7E2CFCB5C2A8}" type="slidenum">
              <a:rPr lang="en-US" smtClean="0"/>
              <a:pPr/>
              <a:t>20</a:t>
            </a:fld>
            <a:endParaRPr lang="en-US"/>
          </a:p>
        </p:txBody>
      </p:sp>
    </p:spTree>
    <p:extLst>
      <p:ext uri="{BB962C8B-B14F-4D97-AF65-F5344CB8AC3E}">
        <p14:creationId xmlns:p14="http://schemas.microsoft.com/office/powerpoint/2010/main" val="40937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Ride the Rock Cycle Lesson</a:t>
            </a:r>
            <a:r>
              <a:rPr lang="en-US" dirty="0"/>
              <a:t>: Go to </a:t>
            </a:r>
            <a:r>
              <a:rPr lang="en-US" dirty="0">
                <a:hlinkClick r:id="rId3"/>
              </a:rPr>
              <a:t>https://middleschoolscience.com/2016/08/03/ride-the-rock-cycle-comic-strip-adventure/</a:t>
            </a:r>
            <a:r>
              <a:rPr lang="en-US" dirty="0"/>
              <a:t> for the lesson resources and more details.</a:t>
            </a:r>
          </a:p>
          <a:p>
            <a:endParaRPr lang="en-US" dirty="0"/>
          </a:p>
          <a:p>
            <a:r>
              <a:rPr lang="en-US" i="1" dirty="0"/>
              <a:t>I would recommend assigning the comic strip after you complete the Rock Box activity to give students background information on different types of rocks.</a:t>
            </a:r>
          </a:p>
          <a:p>
            <a:endParaRPr lang="en-US" dirty="0"/>
          </a:p>
        </p:txBody>
      </p:sp>
      <p:sp>
        <p:nvSpPr>
          <p:cNvPr id="4" name="Slide Number Placeholder 3"/>
          <p:cNvSpPr>
            <a:spLocks noGrp="1"/>
          </p:cNvSpPr>
          <p:nvPr>
            <p:ph type="sldNum" sz="quarter" idx="5"/>
          </p:nvPr>
        </p:nvSpPr>
        <p:spPr/>
        <p:txBody>
          <a:bodyPr/>
          <a:lstStyle/>
          <a:p>
            <a:fld id="{A06B616C-19A4-4EE9-A080-7E2CFCB5C2A8}" type="slidenum">
              <a:rPr lang="en-US" smtClean="0"/>
              <a:pPr/>
              <a:t>38</a:t>
            </a:fld>
            <a:endParaRPr lang="en-US"/>
          </a:p>
        </p:txBody>
      </p:sp>
    </p:spTree>
    <p:extLst>
      <p:ext uri="{BB962C8B-B14F-4D97-AF65-F5344CB8AC3E}">
        <p14:creationId xmlns:p14="http://schemas.microsoft.com/office/powerpoint/2010/main" val="1547805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6B616C-19A4-4EE9-A080-7E2CFCB5C2A8}" type="slidenum">
              <a:rPr lang="en-US" smtClean="0"/>
              <a:pPr/>
              <a:t>39</a:t>
            </a:fld>
            <a:endParaRPr lang="en-US"/>
          </a:p>
        </p:txBody>
      </p:sp>
    </p:spTree>
    <p:extLst>
      <p:ext uri="{BB962C8B-B14F-4D97-AF65-F5344CB8AC3E}">
        <p14:creationId xmlns:p14="http://schemas.microsoft.com/office/powerpoint/2010/main" val="2020436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C088DA8-8782-448A-AB6C-75BA025F975E}" type="slidenum">
              <a:rPr lang="en-US" smtClean="0"/>
              <a:pPr/>
              <a:t>46</a:t>
            </a:fld>
            <a:endParaRPr lang="en-US"/>
          </a:p>
        </p:txBody>
      </p:sp>
    </p:spTree>
    <p:extLst>
      <p:ext uri="{BB962C8B-B14F-4D97-AF65-F5344CB8AC3E}">
        <p14:creationId xmlns:p14="http://schemas.microsoft.com/office/powerpoint/2010/main" val="1481996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C088DA8-8782-448A-AB6C-75BA025F975E}" type="slidenum">
              <a:rPr lang="en-US" smtClean="0"/>
              <a:pPr/>
              <a:t>47</a:t>
            </a:fld>
            <a:endParaRPr lang="en-US"/>
          </a:p>
        </p:txBody>
      </p:sp>
    </p:spTree>
    <p:extLst>
      <p:ext uri="{BB962C8B-B14F-4D97-AF65-F5344CB8AC3E}">
        <p14:creationId xmlns:p14="http://schemas.microsoft.com/office/powerpoint/2010/main" val="1560563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C088DA8-8782-448A-AB6C-75BA025F975E}" type="slidenum">
              <a:rPr lang="en-US" smtClean="0"/>
              <a:pPr/>
              <a:t>48</a:t>
            </a:fld>
            <a:endParaRPr lang="en-US"/>
          </a:p>
        </p:txBody>
      </p:sp>
    </p:spTree>
    <p:extLst>
      <p:ext uri="{BB962C8B-B14F-4D97-AF65-F5344CB8AC3E}">
        <p14:creationId xmlns:p14="http://schemas.microsoft.com/office/powerpoint/2010/main" val="4078978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E6E3F42-3A0C-4DCA-A1EC-97578B34B7B3}" type="datetimeFigureOut">
              <a:rPr lang="en-US" smtClean="0"/>
              <a:pPr/>
              <a:t>5/20/2022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1BCB37-257F-46EB-A427-2E6E2A439922}" type="slidenum">
              <a:rPr lang="en-US" smtClean="0"/>
              <a:pPr/>
              <a:t>‹#›</a:t>
            </a:fld>
            <a:endParaRPr lang="en-US"/>
          </a:p>
        </p:txBody>
      </p:sp>
    </p:spTree>
    <p:extLst>
      <p:ext uri="{BB962C8B-B14F-4D97-AF65-F5344CB8AC3E}">
        <p14:creationId xmlns:p14="http://schemas.microsoft.com/office/powerpoint/2010/main" val="2799830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6E3F42-3A0C-4DCA-A1EC-97578B34B7B3}" type="datetimeFigureOut">
              <a:rPr lang="en-US" smtClean="0"/>
              <a:pPr/>
              <a:t>5/20/2022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1BCB37-257F-46EB-A427-2E6E2A439922}" type="slidenum">
              <a:rPr lang="en-US" smtClean="0"/>
              <a:pPr/>
              <a:t>‹#›</a:t>
            </a:fld>
            <a:endParaRPr lang="en-US"/>
          </a:p>
        </p:txBody>
      </p:sp>
    </p:spTree>
    <p:extLst>
      <p:ext uri="{BB962C8B-B14F-4D97-AF65-F5344CB8AC3E}">
        <p14:creationId xmlns:p14="http://schemas.microsoft.com/office/powerpoint/2010/main" val="2655843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6E3F42-3A0C-4DCA-A1EC-97578B34B7B3}" type="datetimeFigureOut">
              <a:rPr lang="en-US" smtClean="0"/>
              <a:pPr/>
              <a:t>5/20/2022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1BCB37-257F-46EB-A427-2E6E2A439922}" type="slidenum">
              <a:rPr lang="en-US" smtClean="0"/>
              <a:pPr/>
              <a:t>‹#›</a:t>
            </a:fld>
            <a:endParaRPr lang="en-US"/>
          </a:p>
        </p:txBody>
      </p:sp>
    </p:spTree>
    <p:extLst>
      <p:ext uri="{BB962C8B-B14F-4D97-AF65-F5344CB8AC3E}">
        <p14:creationId xmlns:p14="http://schemas.microsoft.com/office/powerpoint/2010/main" val="2879183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6E3F42-3A0C-4DCA-A1EC-97578B34B7B3}" type="datetimeFigureOut">
              <a:rPr lang="en-US" smtClean="0"/>
              <a:pPr/>
              <a:t>5/20/2022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1BCB37-257F-46EB-A427-2E6E2A439922}" type="slidenum">
              <a:rPr lang="en-US" smtClean="0"/>
              <a:pPr/>
              <a:t>‹#›</a:t>
            </a:fld>
            <a:endParaRPr lang="en-US"/>
          </a:p>
        </p:txBody>
      </p:sp>
    </p:spTree>
    <p:extLst>
      <p:ext uri="{BB962C8B-B14F-4D97-AF65-F5344CB8AC3E}">
        <p14:creationId xmlns:p14="http://schemas.microsoft.com/office/powerpoint/2010/main" val="905089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6E3F42-3A0C-4DCA-A1EC-97578B34B7B3}" type="datetimeFigureOut">
              <a:rPr lang="en-US" smtClean="0"/>
              <a:pPr/>
              <a:t>5/20/2022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1BCB37-257F-46EB-A427-2E6E2A439922}" type="slidenum">
              <a:rPr lang="en-US" smtClean="0"/>
              <a:pPr/>
              <a:t>‹#›</a:t>
            </a:fld>
            <a:endParaRPr lang="en-US"/>
          </a:p>
        </p:txBody>
      </p:sp>
    </p:spTree>
    <p:extLst>
      <p:ext uri="{BB962C8B-B14F-4D97-AF65-F5344CB8AC3E}">
        <p14:creationId xmlns:p14="http://schemas.microsoft.com/office/powerpoint/2010/main" val="1561092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6E3F42-3A0C-4DCA-A1EC-97578B34B7B3}" type="datetimeFigureOut">
              <a:rPr lang="en-US" smtClean="0"/>
              <a:pPr/>
              <a:t>5/20/2022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1BCB37-257F-46EB-A427-2E6E2A439922}" type="slidenum">
              <a:rPr lang="en-US" smtClean="0"/>
              <a:pPr/>
              <a:t>‹#›</a:t>
            </a:fld>
            <a:endParaRPr lang="en-US"/>
          </a:p>
        </p:txBody>
      </p:sp>
    </p:spTree>
    <p:extLst>
      <p:ext uri="{BB962C8B-B14F-4D97-AF65-F5344CB8AC3E}">
        <p14:creationId xmlns:p14="http://schemas.microsoft.com/office/powerpoint/2010/main" val="3500360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6E3F42-3A0C-4DCA-A1EC-97578B34B7B3}" type="datetimeFigureOut">
              <a:rPr lang="en-US" smtClean="0"/>
              <a:pPr/>
              <a:t>5/20/2022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1BCB37-257F-46EB-A427-2E6E2A439922}" type="slidenum">
              <a:rPr lang="en-US" smtClean="0"/>
              <a:pPr/>
              <a:t>‹#›</a:t>
            </a:fld>
            <a:endParaRPr lang="en-US"/>
          </a:p>
        </p:txBody>
      </p:sp>
    </p:spTree>
    <p:extLst>
      <p:ext uri="{BB962C8B-B14F-4D97-AF65-F5344CB8AC3E}">
        <p14:creationId xmlns:p14="http://schemas.microsoft.com/office/powerpoint/2010/main" val="758574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6E3F42-3A0C-4DCA-A1EC-97578B34B7B3}" type="datetimeFigureOut">
              <a:rPr lang="en-US" smtClean="0"/>
              <a:pPr/>
              <a:t>5/20/2022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1BCB37-257F-46EB-A427-2E6E2A439922}" type="slidenum">
              <a:rPr lang="en-US" smtClean="0"/>
              <a:pPr/>
              <a:t>‹#›</a:t>
            </a:fld>
            <a:endParaRPr lang="en-US"/>
          </a:p>
        </p:txBody>
      </p:sp>
    </p:spTree>
    <p:extLst>
      <p:ext uri="{BB962C8B-B14F-4D97-AF65-F5344CB8AC3E}">
        <p14:creationId xmlns:p14="http://schemas.microsoft.com/office/powerpoint/2010/main" val="448544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6E3F42-3A0C-4DCA-A1EC-97578B34B7B3}" type="datetimeFigureOut">
              <a:rPr lang="en-US" smtClean="0"/>
              <a:pPr/>
              <a:t>5/20/2022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1BCB37-257F-46EB-A427-2E6E2A439922}" type="slidenum">
              <a:rPr lang="en-US" smtClean="0"/>
              <a:pPr/>
              <a:t>‹#›</a:t>
            </a:fld>
            <a:endParaRPr lang="en-US"/>
          </a:p>
        </p:txBody>
      </p:sp>
    </p:spTree>
    <p:extLst>
      <p:ext uri="{BB962C8B-B14F-4D97-AF65-F5344CB8AC3E}">
        <p14:creationId xmlns:p14="http://schemas.microsoft.com/office/powerpoint/2010/main" val="1448871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6E3F42-3A0C-4DCA-A1EC-97578B34B7B3}" type="datetimeFigureOut">
              <a:rPr lang="en-US" smtClean="0"/>
              <a:pPr/>
              <a:t>5/20/2022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1BCB37-257F-46EB-A427-2E6E2A439922}" type="slidenum">
              <a:rPr lang="en-US" smtClean="0"/>
              <a:pPr/>
              <a:t>‹#›</a:t>
            </a:fld>
            <a:endParaRPr lang="en-US"/>
          </a:p>
        </p:txBody>
      </p:sp>
    </p:spTree>
    <p:extLst>
      <p:ext uri="{BB962C8B-B14F-4D97-AF65-F5344CB8AC3E}">
        <p14:creationId xmlns:p14="http://schemas.microsoft.com/office/powerpoint/2010/main" val="114937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6E3F42-3A0C-4DCA-A1EC-97578B34B7B3}" type="datetimeFigureOut">
              <a:rPr lang="en-US" smtClean="0"/>
              <a:pPr/>
              <a:t>5/20/2022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1BCB37-257F-46EB-A427-2E6E2A439922}" type="slidenum">
              <a:rPr lang="en-US" smtClean="0"/>
              <a:pPr/>
              <a:t>‹#›</a:t>
            </a:fld>
            <a:endParaRPr lang="en-US"/>
          </a:p>
        </p:txBody>
      </p:sp>
    </p:spTree>
    <p:extLst>
      <p:ext uri="{BB962C8B-B14F-4D97-AF65-F5344CB8AC3E}">
        <p14:creationId xmlns:p14="http://schemas.microsoft.com/office/powerpoint/2010/main" val="320665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6E3F42-3A0C-4DCA-A1EC-97578B34B7B3}" type="datetimeFigureOut">
              <a:rPr lang="en-US" smtClean="0"/>
              <a:pPr/>
              <a:t>5/20/2022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1BCB37-257F-46EB-A427-2E6E2A439922}" type="slidenum">
              <a:rPr lang="en-US" smtClean="0"/>
              <a:pPr/>
              <a:t>‹#›</a:t>
            </a:fld>
            <a:endParaRPr lang="en-US"/>
          </a:p>
        </p:txBody>
      </p:sp>
    </p:spTree>
    <p:extLst>
      <p:ext uri="{BB962C8B-B14F-4D97-AF65-F5344CB8AC3E}">
        <p14:creationId xmlns:p14="http://schemas.microsoft.com/office/powerpoint/2010/main" val="18927754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image" Target="../media/image1.jpeg"/><Relationship Id="rId7" Type="http://schemas.openxmlformats.org/officeDocument/2006/relationships/slide" Target="slide25.xml"/><Relationship Id="rId12" Type="http://schemas.openxmlformats.org/officeDocument/2006/relationships/hyperlink" Target="https://docs.google.com/presentation/d/1TIAV74UX41mbfioSfhTjs4-2ITheJXvQJO9L4alELuw/edit?usp=sharin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12.xml"/><Relationship Id="rId11" Type="http://schemas.openxmlformats.org/officeDocument/2006/relationships/image" Target="../media/image3.jpeg"/><Relationship Id="rId5" Type="http://schemas.openxmlformats.org/officeDocument/2006/relationships/slide" Target="slide3.xml"/><Relationship Id="rId10" Type="http://schemas.openxmlformats.org/officeDocument/2006/relationships/hyperlink" Target="http://documentaries-plus.blogspot.com/2012/06/inside-planet-earth-discovery-channel.html" TargetMode="External"/><Relationship Id="rId4" Type="http://schemas.openxmlformats.org/officeDocument/2006/relationships/image" Target="../media/image2.png"/><Relationship Id="rId9" Type="http://schemas.openxmlformats.org/officeDocument/2006/relationships/slide" Target="slide40.xml"/></Relationships>
</file>

<file path=ppt/slides/_rels/slide10.xml.rels><?xml version="1.0" encoding="UTF-8" standalone="yes"?>
<Relationships xmlns="http://schemas.openxmlformats.org/package/2006/relationships"><Relationship Id="rId3" Type="http://schemas.openxmlformats.org/officeDocument/2006/relationships/hyperlink" Target="https://dinosaurpictures.org/ancient-earth#120" TargetMode="External"/><Relationship Id="rId2" Type="http://schemas.openxmlformats.org/officeDocument/2006/relationships/hyperlink" Target="https://www.cnn.com/2020/08/30/us/map-hometown-earth-continental-drift-scn-trnd/index.html" TargetMode="Externa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hyperlink" Target="http://documentaries-plus.blogspot.com/2012/06/inside-planet-earth-discovery-channel.html" TargetMode="External"/><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slide" Target="slide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edpuzzle.com/media/626fd9109eb96b42c42247a0"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Activities/LayersofEarth2019.pptx" TargetMode="External"/><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ed.ted.com/on/ew7l7FKI" TargetMode="External"/><Relationship Id="rId1" Type="http://schemas.openxmlformats.org/officeDocument/2006/relationships/slideLayout" Target="../slideLayouts/slideLayout7.xml"/><Relationship Id="rId5" Type="http://schemas.openxmlformats.org/officeDocument/2006/relationships/image" Target="../media/image26.gif"/><Relationship Id="rId4" Type="http://schemas.openxmlformats.org/officeDocument/2006/relationships/hyperlink" Target="https://www.astronomynotes.com/solarsys/s8.ht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documentaries-plus.blogspot.com/2012/06/inside-planet-earth-discovery-channel.html" TargetMode="External"/><Relationship Id="rId1" Type="http://schemas.openxmlformats.org/officeDocument/2006/relationships/slideLayout" Target="../slideLayouts/slideLayout7.xml"/><Relationship Id="rId5" Type="http://schemas.openxmlformats.org/officeDocument/2006/relationships/slide" Target="slide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amnh.org/explore/ology/earth/plates-on-the-move2/game"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documentaries-plus.blogspot.com/2012/06/inside-planet-earth-discovery-channel.html" TargetMode="External"/><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slide" Target="slide29.xml"/><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www.nps.gov/subjects/geology/plate-tectonics-hotspots.htm" TargetMode="External"/><Relationship Id="rId1" Type="http://schemas.openxmlformats.org/officeDocument/2006/relationships/slideLayout" Target="../slideLayouts/slideLayout7.xml"/><Relationship Id="rId4" Type="http://schemas.openxmlformats.org/officeDocument/2006/relationships/hyperlink" Target="https://www.youtube.com/watch?v=7bOTFk7P_1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s://www.youtube.com/watch?v=v0c7wcpJslg" TargetMode="External"/><Relationship Id="rId1" Type="http://schemas.openxmlformats.org/officeDocument/2006/relationships/slideLayout" Target="../slideLayouts/slideLayout7.xml"/><Relationship Id="rId4" Type="http://schemas.openxmlformats.org/officeDocument/2006/relationships/hyperlink" Target="https://www.goodfreephotos.com/united-states/wyoming/yellowstone-national-park/porcelain-basin-norris-area-landscape-yellowstone-national-park-wyoming.jpg.php"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s://www.nationalgeographic.com/science/earth/ring-of-fire/" TargetMode="External"/><Relationship Id="rId1" Type="http://schemas.openxmlformats.org/officeDocument/2006/relationships/slideLayout" Target="../slideLayouts/slideLayout7.xml"/><Relationship Id="rId5" Type="http://schemas.openxmlformats.org/officeDocument/2006/relationships/hyperlink" Target="https://creativecommons.org/licenses/by-nc/3.0/" TargetMode="External"/><Relationship Id="rId4" Type="http://schemas.openxmlformats.org/officeDocument/2006/relationships/hyperlink" Target="http://ventana-almundo.blogspot.com/2015/01/asi-son-los-volcanes.html"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sketchfab.com/3d-models/earth-5f9c35be31a047928eace8b415a8ee3a" TargetMode="External"/><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hyperlink" Target="https://creativecommons.org/licenses/by/3.0/"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nationalgeographic.com/science/earth/ring-of-fire/" TargetMode="External"/><Relationship Id="rId1" Type="http://schemas.openxmlformats.org/officeDocument/2006/relationships/slideLayout" Target="../slideLayouts/slideLayout7.xml"/><Relationship Id="rId5" Type="http://schemas.openxmlformats.org/officeDocument/2006/relationships/hyperlink" Target="https://artsandculture.withgoogle.com/en-us/national-parks-service/hawaii-volcanoes/nahuku-lava-tube-tour" TargetMode="External"/><Relationship Id="rId4" Type="http://schemas.openxmlformats.org/officeDocument/2006/relationships/hyperlink" Target="https://moviecriticblog.wordpress.com/"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documentaries-plus.blogspot.com/2012/06/inside-planet-earth-discovery-channel.html" TargetMode="External"/><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slide" Target="slide35.xml"/></Relationships>
</file>

<file path=ppt/slides/_rels/slide33.xml.rels><?xml version="1.0" encoding="UTF-8" standalone="yes"?>
<Relationships xmlns="http://schemas.openxmlformats.org/package/2006/relationships"><Relationship Id="rId3" Type="http://schemas.openxmlformats.org/officeDocument/2006/relationships/hyperlink" Target="https://pixabay.com/vectors/dna-helix-genes-science-rna-306347/" TargetMode="External"/><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s://undsci.berkeley.edu/article/0_0_0/alvarez_02"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edpuzzle.com/media/627a8775d1fb52430c3fdef7" TargetMode="External"/><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documentaries-plus.blogspot.com/2012/06/inside-planet-earth-discovery-channel.html" TargetMode="External"/><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slide" Target="slide44.xml"/><Relationship Id="rId4" Type="http://schemas.openxmlformats.org/officeDocument/2006/relationships/image" Target="../media/image3.jpe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Millimetre"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commons.wikimedia.org/wiki/File:Solar_System-Scaled_Size_&amp;_Scaled_Distance.png" TargetMode="External"/><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hyperlink" Target="https://creativecommons.org/licenses/by-sa/3.0/"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universetoday.com/75803/how-does-the-sun-produce-energy/" TargetMode="External"/><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hyperlink" Target="https://creativecommons.org/licenses/by/3.0/"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jpeg"/></Relationships>
</file>

<file path=ppt/slides/_rels/slide46.xml.rels><?xml version="1.0" encoding="UTF-8" standalone="yes"?>
<Relationships xmlns="http://schemas.openxmlformats.org/package/2006/relationships"><Relationship Id="rId3" Type="http://schemas.openxmlformats.org/officeDocument/2006/relationships/hyperlink" Target="https://geologycafe.com/images/minerals_rocks.jpg"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hyperlink" Target="http://www.geologyin.com/2014/05/the-mohs-scale-of-mineral-hardness.html" TargetMode="External"/><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4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hyperlink" Target="https://libguides.mcckc.edu/c.php?g=465903&amp;p=3265180" TargetMode="External"/><Relationship Id="rId7" Type="http://schemas.openxmlformats.org/officeDocument/2006/relationships/image" Target="../media/image7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s://www.chegg.com/homework-help/carefully-examine-common-sedimentary-rocks-shown-figure-1-us-chapter-2.5-problem-4a-solution-9780321934529-exc" TargetMode="External"/><Relationship Id="rId5" Type="http://schemas.openxmlformats.org/officeDocument/2006/relationships/image" Target="../media/image77.png"/><Relationship Id="rId10" Type="http://schemas.openxmlformats.org/officeDocument/2006/relationships/image" Target="../media/image81.png"/><Relationship Id="rId4" Type="http://schemas.openxmlformats.org/officeDocument/2006/relationships/image" Target="../media/image76.png"/><Relationship Id="rId9" Type="http://schemas.openxmlformats.org/officeDocument/2006/relationships/image" Target="../media/image80.png"/></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3" Type="http://schemas.openxmlformats.org/officeDocument/2006/relationships/hyperlink" Target="https://commons.wikimedia.org/wiki/File:Cave_Wall.jpg" TargetMode="External"/><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hyperlink" Target="https://www.tourdeforce360.com/carlsbad/" TargetMode="External"/><Relationship Id="rId4" Type="http://schemas.openxmlformats.org/officeDocument/2006/relationships/hyperlink" Target="https://creativecommons.org/licenses/by-sa/3.0/"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s://www.gimkit.com/view/628654ccde10500023d5495a" TargetMode="External"/><Relationship Id="rId2" Type="http://schemas.openxmlformats.org/officeDocument/2006/relationships/hyperlink" Target="https://quizlet.com/395124450/inside-planet-earth-vocab-challenge-flash-cards/"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s://www.gimkit.com/view/628654ccde10500023d5495a" TargetMode="External"/><Relationship Id="rId2" Type="http://schemas.openxmlformats.org/officeDocument/2006/relationships/hyperlink" Target="https://quizlet.com/395124450/inside-planet-earth-vocab-challenge-flash-cards/"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www.youtube.com/watch?v=jPLU8ZRJqM4" TargetMode="External"/><Relationship Id="rId1" Type="http://schemas.openxmlformats.org/officeDocument/2006/relationships/slideLayout" Target="../slideLayouts/slideLayout7.xml"/><Relationship Id="rId5" Type="http://schemas.openxmlformats.org/officeDocument/2006/relationships/hyperlink" Target="https://www.pexels.com/photo/photo-of-beautiful-mountain-scenery-1525039/" TargetMode="Externa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C:\Users\ttomm\AppData\Local\Microsoft\Windows\INetCache\IE\Y9QQ9D0Q\Earth_from_space,_hurricane[1].jpg"/>
          <p:cNvPicPr>
            <a:picLocks noChangeAspect="1" noChangeArrowheads="1"/>
          </p:cNvPicPr>
          <p:nvPr/>
        </p:nvPicPr>
        <p:blipFill>
          <a:blip r:embed="rId3" cstate="print">
            <a:duotone>
              <a:prstClr val="black"/>
              <a:schemeClr val="accent6">
                <a:tint val="45000"/>
                <a:satMod val="400000"/>
              </a:schemeClr>
            </a:duotone>
          </a:blip>
          <a:srcRect/>
          <a:stretch>
            <a:fillRect/>
          </a:stretch>
        </p:blipFill>
        <p:spPr bwMode="auto">
          <a:xfrm>
            <a:off x="1524000" y="228600"/>
            <a:ext cx="6011763" cy="5959386"/>
          </a:xfrm>
          <a:prstGeom prst="rect">
            <a:avLst/>
          </a:prstGeom>
          <a:noFill/>
        </p:spPr>
      </p:pic>
      <p:sp>
        <p:nvSpPr>
          <p:cNvPr id="2" name="Title 1"/>
          <p:cNvSpPr>
            <a:spLocks noGrp="1"/>
          </p:cNvSpPr>
          <p:nvPr>
            <p:ph type="ctrTitle"/>
          </p:nvPr>
        </p:nvSpPr>
        <p:spPr>
          <a:xfrm>
            <a:off x="10758" y="539227"/>
            <a:ext cx="9144000" cy="2590800"/>
          </a:xfrm>
        </p:spPr>
        <p:txBody>
          <a:bodyPr>
            <a:noAutofit/>
          </a:bodyPr>
          <a:lstStyle/>
          <a:p>
            <a:r>
              <a:rPr lang="en-US" sz="6000" dirty="0">
                <a:ln w="12700">
                  <a:solidFill>
                    <a:schemeClr val="bg1"/>
                  </a:solidFill>
                </a:ln>
                <a:solidFill>
                  <a:srgbClr val="FFC000"/>
                </a:solidFill>
                <a:effectLst>
                  <a:innerShdw blurRad="63500" dist="50800" dir="13500000">
                    <a:prstClr val="black">
                      <a:alpha val="50000"/>
                    </a:prstClr>
                  </a:innerShdw>
                </a:effectLst>
                <a:latin typeface="Cooper Black" panose="0208090404030B020404" pitchFamily="18" charset="0"/>
              </a:rPr>
              <a:t>Inside Planet Earth: Surface to Center</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1837" y="3429000"/>
            <a:ext cx="1950606" cy="2747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8734" y="6485264"/>
            <a:ext cx="7467600" cy="307777"/>
          </a:xfrm>
          <a:prstGeom prst="rect">
            <a:avLst/>
          </a:prstGeom>
        </p:spPr>
        <p:txBody>
          <a:bodyPr wrap="square">
            <a:spAutoFit/>
          </a:bodyPr>
          <a:lstStyle/>
          <a:p>
            <a:r>
              <a:rPr lang="en-US" sz="1400" dirty="0">
                <a:solidFill>
                  <a:schemeClr val="bg1"/>
                </a:solidFill>
              </a:rPr>
              <a:t>T. Tomm Updated 2022  https://sciencespot.net/</a:t>
            </a:r>
          </a:p>
        </p:txBody>
      </p:sp>
      <p:sp>
        <p:nvSpPr>
          <p:cNvPr id="8" name="Rectangle 7">
            <a:extLst>
              <a:ext uri="{FF2B5EF4-FFF2-40B4-BE49-F238E27FC236}">
                <a16:creationId xmlns:a16="http://schemas.microsoft.com/office/drawing/2014/main" id="{AE06C3C4-D3F6-4A5D-B97E-AA0ED1D2F841}"/>
              </a:ext>
            </a:extLst>
          </p:cNvPr>
          <p:cNvSpPr/>
          <p:nvPr/>
        </p:nvSpPr>
        <p:spPr>
          <a:xfrm>
            <a:off x="176859" y="3178668"/>
            <a:ext cx="2335306" cy="3162148"/>
          </a:xfrm>
          <a:prstGeom prst="rect">
            <a:avLst/>
          </a:prstGeom>
        </p:spPr>
        <p:txBody>
          <a:bodyPr wrap="square">
            <a:spAutoFit/>
          </a:bodyPr>
          <a:lstStyle/>
          <a:p>
            <a:pPr>
              <a:lnSpc>
                <a:spcPct val="107000"/>
              </a:lnSpc>
              <a:spcAft>
                <a:spcPts val="800"/>
              </a:spcAft>
            </a:pPr>
            <a:r>
              <a:rPr lang="en-US" sz="2800" b="1" dirty="0">
                <a:solidFill>
                  <a:srgbClr val="00B0F0"/>
                </a:solidFill>
                <a:ea typeface="Calibri"/>
                <a:cs typeface="Times New Roman"/>
                <a:hlinkClick r:id="rId5" action="ppaction://hlinksldjump">
                  <a:extLst>
                    <a:ext uri="{A12FA001-AC4F-418D-AE19-62706E023703}">
                      <ahyp:hlinkClr xmlns:ahyp="http://schemas.microsoft.com/office/drawing/2018/hyperlinkcolor" val="tx"/>
                    </a:ext>
                  </a:extLst>
                </a:hlinkClick>
              </a:rPr>
              <a:t>Section 1</a:t>
            </a:r>
            <a:endParaRPr lang="en-US" sz="2800" b="1" dirty="0">
              <a:solidFill>
                <a:srgbClr val="00B0F0"/>
              </a:solidFill>
              <a:ea typeface="Calibri"/>
              <a:cs typeface="Times New Roman"/>
            </a:endParaRPr>
          </a:p>
          <a:p>
            <a:pPr>
              <a:lnSpc>
                <a:spcPct val="107000"/>
              </a:lnSpc>
              <a:spcAft>
                <a:spcPts val="800"/>
              </a:spcAft>
            </a:pPr>
            <a:r>
              <a:rPr lang="en-US" sz="2800" b="1" dirty="0">
                <a:solidFill>
                  <a:srgbClr val="00B0F0"/>
                </a:solidFill>
                <a:ea typeface="Calibri"/>
                <a:cs typeface="Times New Roman"/>
                <a:hlinkClick r:id="rId6" action="ppaction://hlinksldjump">
                  <a:extLst>
                    <a:ext uri="{A12FA001-AC4F-418D-AE19-62706E023703}">
                      <ahyp:hlinkClr xmlns:ahyp="http://schemas.microsoft.com/office/drawing/2018/hyperlinkcolor" val="tx"/>
                    </a:ext>
                  </a:extLst>
                </a:hlinkClick>
              </a:rPr>
              <a:t>Section 2</a:t>
            </a:r>
            <a:endParaRPr lang="en-US" sz="2800" b="1" dirty="0">
              <a:solidFill>
                <a:srgbClr val="00B0F0"/>
              </a:solidFill>
              <a:ea typeface="Calibri"/>
              <a:cs typeface="Times New Roman"/>
            </a:endParaRPr>
          </a:p>
          <a:p>
            <a:pPr>
              <a:lnSpc>
                <a:spcPct val="107000"/>
              </a:lnSpc>
              <a:spcAft>
                <a:spcPts val="800"/>
              </a:spcAft>
            </a:pPr>
            <a:r>
              <a:rPr lang="en-US" sz="2800" b="1" dirty="0">
                <a:solidFill>
                  <a:srgbClr val="00B0F0"/>
                </a:solidFill>
                <a:ea typeface="Calibri"/>
                <a:cs typeface="Times New Roman"/>
                <a:hlinkClick r:id="rId7" action="ppaction://hlinksldjump">
                  <a:extLst>
                    <a:ext uri="{A12FA001-AC4F-418D-AE19-62706E023703}">
                      <ahyp:hlinkClr xmlns:ahyp="http://schemas.microsoft.com/office/drawing/2018/hyperlinkcolor" val="tx"/>
                    </a:ext>
                  </a:extLst>
                </a:hlinkClick>
              </a:rPr>
              <a:t>Section 3</a:t>
            </a:r>
            <a:endParaRPr lang="en-US" sz="2800" b="1" dirty="0">
              <a:solidFill>
                <a:srgbClr val="00B0F0"/>
              </a:solidFill>
              <a:ea typeface="Calibri"/>
              <a:cs typeface="Times New Roman"/>
            </a:endParaRPr>
          </a:p>
          <a:p>
            <a:pPr>
              <a:lnSpc>
                <a:spcPct val="107000"/>
              </a:lnSpc>
              <a:spcAft>
                <a:spcPts val="800"/>
              </a:spcAft>
            </a:pPr>
            <a:r>
              <a:rPr lang="en-US" sz="2800" b="1" dirty="0">
                <a:solidFill>
                  <a:srgbClr val="00B0F0"/>
                </a:solidFill>
                <a:ea typeface="Calibri"/>
                <a:cs typeface="Times New Roman"/>
                <a:hlinkClick r:id="rId8" action="ppaction://hlinksldjump">
                  <a:extLst>
                    <a:ext uri="{A12FA001-AC4F-418D-AE19-62706E023703}">
                      <ahyp:hlinkClr xmlns:ahyp="http://schemas.microsoft.com/office/drawing/2018/hyperlinkcolor" val="tx"/>
                    </a:ext>
                  </a:extLst>
                </a:hlinkClick>
              </a:rPr>
              <a:t>Section 4</a:t>
            </a:r>
            <a:endParaRPr lang="en-US" sz="2800" b="1" dirty="0">
              <a:solidFill>
                <a:srgbClr val="00B0F0"/>
              </a:solidFill>
              <a:ea typeface="Calibri"/>
              <a:cs typeface="Times New Roman"/>
            </a:endParaRPr>
          </a:p>
          <a:p>
            <a:pPr>
              <a:lnSpc>
                <a:spcPct val="107000"/>
              </a:lnSpc>
              <a:spcAft>
                <a:spcPts val="800"/>
              </a:spcAft>
            </a:pPr>
            <a:r>
              <a:rPr lang="en-US" sz="2800" b="1" dirty="0">
                <a:solidFill>
                  <a:srgbClr val="00B0F0"/>
                </a:solidFill>
                <a:ea typeface="Calibri"/>
                <a:cs typeface="Times New Roman"/>
                <a:hlinkClick r:id="rId9" action="ppaction://hlinksldjump">
                  <a:extLst>
                    <a:ext uri="{A12FA001-AC4F-418D-AE19-62706E023703}">
                      <ahyp:hlinkClr xmlns:ahyp="http://schemas.microsoft.com/office/drawing/2018/hyperlinkcolor" val="tx"/>
                    </a:ext>
                  </a:extLst>
                </a:hlinkClick>
              </a:rPr>
              <a:t>Section 5</a:t>
            </a:r>
            <a:endParaRPr lang="en-US" sz="2800" b="1" dirty="0">
              <a:solidFill>
                <a:srgbClr val="00B0F0"/>
              </a:solidFill>
              <a:ea typeface="Calibri"/>
              <a:cs typeface="Times New Roman"/>
            </a:endParaRPr>
          </a:p>
          <a:p>
            <a:pPr>
              <a:lnSpc>
                <a:spcPct val="107000"/>
              </a:lnSpc>
              <a:spcAft>
                <a:spcPts val="800"/>
              </a:spcAft>
            </a:pPr>
            <a:endParaRPr lang="en-US" sz="1600" b="1" dirty="0">
              <a:solidFill>
                <a:srgbClr val="00B0F0"/>
              </a:solidFill>
              <a:ea typeface="Calibri"/>
              <a:cs typeface="Times New Roman"/>
            </a:endParaRPr>
          </a:p>
        </p:txBody>
      </p:sp>
      <p:pic>
        <p:nvPicPr>
          <p:cNvPr id="7" name="Picture 6" descr="A picture containing text, clipart&#10;&#10;Description automatically generated">
            <a:hlinkClick r:id="rId10"/>
            <a:extLst>
              <a:ext uri="{FF2B5EF4-FFF2-40B4-BE49-F238E27FC236}">
                <a16:creationId xmlns:a16="http://schemas.microsoft.com/office/drawing/2014/main" id="{82740B53-6489-BC8B-CD96-34DEF20348A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67222" y="5664853"/>
            <a:ext cx="1441458" cy="1057921"/>
          </a:xfrm>
          <a:prstGeom prst="rect">
            <a:avLst/>
          </a:prstGeom>
        </p:spPr>
      </p:pic>
      <p:sp>
        <p:nvSpPr>
          <p:cNvPr id="9" name="TextBox 8">
            <a:extLst>
              <a:ext uri="{FF2B5EF4-FFF2-40B4-BE49-F238E27FC236}">
                <a16:creationId xmlns:a16="http://schemas.microsoft.com/office/drawing/2014/main" id="{57C1D585-382D-E3A4-DB31-70BB41A38982}"/>
              </a:ext>
            </a:extLst>
          </p:cNvPr>
          <p:cNvSpPr txBox="1"/>
          <p:nvPr/>
        </p:nvSpPr>
        <p:spPr>
          <a:xfrm>
            <a:off x="-4064679" y="0"/>
            <a:ext cx="4064679" cy="3108543"/>
          </a:xfrm>
          <a:prstGeom prst="rect">
            <a:avLst/>
          </a:prstGeom>
          <a:noFill/>
        </p:spPr>
        <p:txBody>
          <a:bodyPr wrap="square">
            <a:spAutoFit/>
          </a:bodyPr>
          <a:lstStyle/>
          <a:p>
            <a:r>
              <a:rPr lang="en-US" sz="1600" dirty="0"/>
              <a:t>The </a:t>
            </a:r>
            <a:r>
              <a:rPr lang="en-US" sz="1600" b="1" dirty="0"/>
              <a:t>Inside Planet Earth DVD </a:t>
            </a:r>
            <a:r>
              <a:rPr lang="en-US" sz="1600" dirty="0"/>
              <a:t>is available from Amazon.  It is also available online at </a:t>
            </a:r>
            <a:r>
              <a:rPr lang="en-US" sz="1600" dirty="0">
                <a:hlinkClick r:id="rId10"/>
              </a:rPr>
              <a:t>http://documentaries-plus.blogspot.com/2012/06/inside-planet-earth-discovery-channel.html</a:t>
            </a:r>
            <a:endParaRPr lang="en-US" sz="1600" dirty="0"/>
          </a:p>
          <a:p>
            <a:endParaRPr lang="en-US" sz="1600" dirty="0"/>
          </a:p>
          <a:p>
            <a:r>
              <a:rPr lang="en-US" sz="1600" b="1" dirty="0"/>
              <a:t>Student Digital Notebook </a:t>
            </a:r>
            <a:r>
              <a:rPr lang="en-US" sz="1600" dirty="0"/>
              <a:t>available at </a:t>
            </a:r>
            <a:r>
              <a:rPr lang="en-US" sz="1600" dirty="0">
                <a:hlinkClick r:id="rId12"/>
              </a:rPr>
              <a:t>https://docs.google.com/presentation/d/1TIAV74UX41mbfioSfhTjs4-2ITheJXvQJO9L4alELuw/edit?usp=sharing</a:t>
            </a:r>
            <a:r>
              <a:rPr lang="en-US" sz="1600" dirty="0"/>
              <a:t>   </a:t>
            </a:r>
          </a:p>
          <a:p>
            <a:r>
              <a:rPr lang="en-US" sz="1600" i="1" dirty="0"/>
              <a:t>NOTE:  You will need to make a copy of the slides to assign to your students.  </a:t>
            </a:r>
          </a:p>
        </p:txBody>
      </p:sp>
      <p:sp>
        <p:nvSpPr>
          <p:cNvPr id="10" name="Rectangle 9">
            <a:extLst>
              <a:ext uri="{FF2B5EF4-FFF2-40B4-BE49-F238E27FC236}">
                <a16:creationId xmlns:a16="http://schemas.microsoft.com/office/drawing/2014/main" id="{9B26F609-5E44-1562-E532-F45F072E13E3}"/>
              </a:ext>
            </a:extLst>
          </p:cNvPr>
          <p:cNvSpPr/>
          <p:nvPr/>
        </p:nvSpPr>
        <p:spPr>
          <a:xfrm>
            <a:off x="35906" y="78620"/>
            <a:ext cx="7467600" cy="338554"/>
          </a:xfrm>
          <a:prstGeom prst="rect">
            <a:avLst/>
          </a:prstGeom>
        </p:spPr>
        <p:txBody>
          <a:bodyPr wrap="square">
            <a:spAutoFit/>
          </a:bodyPr>
          <a:lstStyle/>
          <a:p>
            <a:r>
              <a:rPr lang="en-US" sz="1600" b="1" dirty="0">
                <a:solidFill>
                  <a:schemeClr val="bg1"/>
                </a:solidFill>
                <a:sym typeface="Wingdings" panose="05000000000000000000" pitchFamily="2" charset="2"/>
              </a:rPr>
              <a:t> </a:t>
            </a:r>
            <a:r>
              <a:rPr lang="en-US" sz="1600" b="1" dirty="0">
                <a:solidFill>
                  <a:schemeClr val="bg1"/>
                </a:solidFill>
              </a:rPr>
              <a:t>Teachers:  See notes to the left of the slide.</a:t>
            </a:r>
          </a:p>
        </p:txBody>
      </p:sp>
    </p:spTree>
    <p:extLst>
      <p:ext uri="{BB962C8B-B14F-4D97-AF65-F5344CB8AC3E}">
        <p14:creationId xmlns:p14="http://schemas.microsoft.com/office/powerpoint/2010/main" val="31326102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3A28156A-1610-4688-B2AA-8869DDCA396B}"/>
              </a:ext>
            </a:extLst>
          </p:cNvPr>
          <p:cNvSpPr txBox="1"/>
          <p:nvPr/>
        </p:nvSpPr>
        <p:spPr>
          <a:xfrm>
            <a:off x="152400" y="228600"/>
            <a:ext cx="8839200" cy="2308324"/>
          </a:xfrm>
          <a:prstGeom prst="rect">
            <a:avLst/>
          </a:prstGeom>
          <a:solidFill>
            <a:srgbClr val="FFFF00"/>
          </a:solidFill>
        </p:spPr>
        <p:txBody>
          <a:bodyPr wrap="square">
            <a:spAutoFit/>
          </a:bodyPr>
          <a:lstStyle/>
          <a:p>
            <a:r>
              <a:rPr lang="en-US" sz="2400" b="1" dirty="0"/>
              <a:t>Assignment: </a:t>
            </a:r>
          </a:p>
          <a:p>
            <a:endParaRPr lang="en-US" sz="2400" b="1" dirty="0"/>
          </a:p>
          <a:p>
            <a:r>
              <a:rPr lang="en-US" sz="2400" b="1" dirty="0"/>
              <a:t>Finish your map and paste the screenshot to the right of your slide. </a:t>
            </a:r>
          </a:p>
          <a:p>
            <a:endParaRPr lang="en-US" sz="2400" b="1" dirty="0"/>
          </a:p>
          <a:p>
            <a:r>
              <a:rPr lang="en-US" sz="2400" b="1" dirty="0"/>
              <a:t>Answer the questions UNDER THE GIZMOS </a:t>
            </a:r>
            <a:br>
              <a:rPr lang="en-US" sz="2400" b="1" dirty="0"/>
            </a:br>
            <a:r>
              <a:rPr lang="en-US" sz="2400" b="1" dirty="0"/>
              <a:t>and #2 ON SLIDE 2.</a:t>
            </a:r>
          </a:p>
        </p:txBody>
      </p:sp>
      <p:sp>
        <p:nvSpPr>
          <p:cNvPr id="12" name="Arrow: Right 11">
            <a:extLst>
              <a:ext uri="{FF2B5EF4-FFF2-40B4-BE49-F238E27FC236}">
                <a16:creationId xmlns:a16="http://schemas.microsoft.com/office/drawing/2014/main" id="{A008E28D-02A6-45E5-AE03-90D4AF1D8148}"/>
              </a:ext>
            </a:extLst>
          </p:cNvPr>
          <p:cNvSpPr/>
          <p:nvPr/>
        </p:nvSpPr>
        <p:spPr>
          <a:xfrm rot="5400000">
            <a:off x="6928648" y="1899449"/>
            <a:ext cx="1611306" cy="6858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51B28EC-7A05-4623-A0D7-EB69D10140CD}"/>
              </a:ext>
            </a:extLst>
          </p:cNvPr>
          <p:cNvSpPr txBox="1"/>
          <p:nvPr/>
        </p:nvSpPr>
        <p:spPr>
          <a:xfrm>
            <a:off x="147021" y="6128537"/>
            <a:ext cx="8839200" cy="584775"/>
          </a:xfrm>
          <a:prstGeom prst="rect">
            <a:avLst/>
          </a:prstGeom>
          <a:noFill/>
        </p:spPr>
        <p:txBody>
          <a:bodyPr wrap="square">
            <a:spAutoFit/>
          </a:bodyPr>
          <a:lstStyle/>
          <a:p>
            <a:r>
              <a:rPr lang="en-US" sz="1600" dirty="0">
                <a:hlinkClick r:id="rId2"/>
              </a:rPr>
              <a:t>https://www.cnn.com/2020/08/30/us/map-hometown-earth-continental-drift-scn-trnd/index.html</a:t>
            </a:r>
            <a:r>
              <a:rPr lang="en-US" sz="1600" dirty="0"/>
              <a:t>    </a:t>
            </a:r>
            <a:r>
              <a:rPr lang="en-US" sz="1600" dirty="0">
                <a:hlinkClick r:id="rId3"/>
              </a:rPr>
              <a:t>https://dinosaurpictures.org/ancient-earth#120</a:t>
            </a:r>
            <a:r>
              <a:rPr lang="en-US" sz="1600" dirty="0"/>
              <a:t> </a:t>
            </a:r>
          </a:p>
        </p:txBody>
      </p:sp>
      <p:pic>
        <p:nvPicPr>
          <p:cNvPr id="3" name="Picture 2">
            <a:extLst>
              <a:ext uri="{FF2B5EF4-FFF2-40B4-BE49-F238E27FC236}">
                <a16:creationId xmlns:a16="http://schemas.microsoft.com/office/drawing/2014/main" id="{583D3358-3CD4-460E-89B5-E1375F613C21}"/>
              </a:ext>
            </a:extLst>
          </p:cNvPr>
          <p:cNvPicPr>
            <a:picLocks noChangeAspect="1"/>
          </p:cNvPicPr>
          <p:nvPr/>
        </p:nvPicPr>
        <p:blipFill>
          <a:blip r:embed="rId4"/>
          <a:stretch>
            <a:fillRect/>
          </a:stretch>
        </p:blipFill>
        <p:spPr>
          <a:xfrm>
            <a:off x="685800" y="3033155"/>
            <a:ext cx="8082579" cy="2575844"/>
          </a:xfrm>
          <a:prstGeom prst="rect">
            <a:avLst/>
          </a:prstGeom>
        </p:spPr>
      </p:pic>
      <p:sp>
        <p:nvSpPr>
          <p:cNvPr id="8" name="Arrow: Right 7">
            <a:extLst>
              <a:ext uri="{FF2B5EF4-FFF2-40B4-BE49-F238E27FC236}">
                <a16:creationId xmlns:a16="http://schemas.microsoft.com/office/drawing/2014/main" id="{F71C45A7-AE4F-4804-A416-C54BE9A7B373}"/>
              </a:ext>
            </a:extLst>
          </p:cNvPr>
          <p:cNvSpPr/>
          <p:nvPr/>
        </p:nvSpPr>
        <p:spPr>
          <a:xfrm>
            <a:off x="-891474" y="5105400"/>
            <a:ext cx="1611306" cy="6858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1892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461665"/>
          </a:xfrm>
          <a:prstGeom prst="rect">
            <a:avLst/>
          </a:prstGeom>
          <a:solidFill>
            <a:srgbClr val="FFFF00"/>
          </a:solidFill>
        </p:spPr>
        <p:txBody>
          <a:bodyPr wrap="square">
            <a:spAutoFit/>
          </a:bodyPr>
          <a:lstStyle/>
          <a:p>
            <a:pPr indent="4763"/>
            <a:r>
              <a:rPr lang="en-US" sz="2400" b="1" dirty="0">
                <a:latin typeface="Times New Roman" pitchFamily="18" charset="0"/>
                <a:cs typeface="Times New Roman" pitchFamily="18" charset="0"/>
              </a:rPr>
              <a:t>Answer the questions by comparing your screenshot with these.</a:t>
            </a:r>
          </a:p>
        </p:txBody>
      </p:sp>
      <p:pic>
        <p:nvPicPr>
          <p:cNvPr id="4" name="Picture 3">
            <a:extLst>
              <a:ext uri="{FF2B5EF4-FFF2-40B4-BE49-F238E27FC236}">
                <a16:creationId xmlns:a16="http://schemas.microsoft.com/office/drawing/2014/main" id="{7363A5BE-CD95-4562-A2E5-ECC612488F26}"/>
              </a:ext>
            </a:extLst>
          </p:cNvPr>
          <p:cNvPicPr>
            <a:picLocks noChangeAspect="1"/>
          </p:cNvPicPr>
          <p:nvPr/>
        </p:nvPicPr>
        <p:blipFill>
          <a:blip r:embed="rId2"/>
          <a:stretch>
            <a:fillRect/>
          </a:stretch>
        </p:blipFill>
        <p:spPr>
          <a:xfrm>
            <a:off x="771366" y="533400"/>
            <a:ext cx="7566179" cy="5109627"/>
          </a:xfrm>
          <a:prstGeom prst="rect">
            <a:avLst/>
          </a:prstGeom>
        </p:spPr>
      </p:pic>
      <p:pic>
        <p:nvPicPr>
          <p:cNvPr id="6" name="Picture 5">
            <a:extLst>
              <a:ext uri="{FF2B5EF4-FFF2-40B4-BE49-F238E27FC236}">
                <a16:creationId xmlns:a16="http://schemas.microsoft.com/office/drawing/2014/main" id="{2D116D70-4BA8-4F04-AFAD-5C2FC045C041}"/>
              </a:ext>
            </a:extLst>
          </p:cNvPr>
          <p:cNvPicPr>
            <a:picLocks noChangeAspect="1"/>
          </p:cNvPicPr>
          <p:nvPr/>
        </p:nvPicPr>
        <p:blipFill>
          <a:blip r:embed="rId3"/>
          <a:stretch>
            <a:fillRect/>
          </a:stretch>
        </p:blipFill>
        <p:spPr>
          <a:xfrm>
            <a:off x="950618" y="687409"/>
            <a:ext cx="7386927" cy="4961692"/>
          </a:xfrm>
          <a:prstGeom prst="rect">
            <a:avLst/>
          </a:prstGeom>
        </p:spPr>
      </p:pic>
      <p:pic>
        <p:nvPicPr>
          <p:cNvPr id="15" name="Picture 14">
            <a:extLst>
              <a:ext uri="{FF2B5EF4-FFF2-40B4-BE49-F238E27FC236}">
                <a16:creationId xmlns:a16="http://schemas.microsoft.com/office/drawing/2014/main" id="{611958AF-31AA-4900-ACD6-10FBAC49A4BA}"/>
              </a:ext>
            </a:extLst>
          </p:cNvPr>
          <p:cNvPicPr>
            <a:picLocks noChangeAspect="1"/>
          </p:cNvPicPr>
          <p:nvPr/>
        </p:nvPicPr>
        <p:blipFill>
          <a:blip r:embed="rId4"/>
          <a:stretch>
            <a:fillRect/>
          </a:stretch>
        </p:blipFill>
        <p:spPr>
          <a:xfrm>
            <a:off x="685800" y="495181"/>
            <a:ext cx="7737310" cy="5103334"/>
          </a:xfrm>
          <a:prstGeom prst="rect">
            <a:avLst/>
          </a:prstGeom>
        </p:spPr>
      </p:pic>
      <p:sp>
        <p:nvSpPr>
          <p:cNvPr id="18" name="TextBox 17">
            <a:extLst>
              <a:ext uri="{FF2B5EF4-FFF2-40B4-BE49-F238E27FC236}">
                <a16:creationId xmlns:a16="http://schemas.microsoft.com/office/drawing/2014/main" id="{5FAC1D30-7F2E-4A45-A206-9331D0E9DF61}"/>
              </a:ext>
            </a:extLst>
          </p:cNvPr>
          <p:cNvSpPr txBox="1"/>
          <p:nvPr/>
        </p:nvSpPr>
        <p:spPr>
          <a:xfrm>
            <a:off x="152400" y="5875178"/>
            <a:ext cx="8572498" cy="892552"/>
          </a:xfrm>
          <a:prstGeom prst="rect">
            <a:avLst/>
          </a:prstGeom>
          <a:noFill/>
        </p:spPr>
        <p:txBody>
          <a:bodyPr wrap="square">
            <a:spAutoFit/>
          </a:bodyPr>
          <a:lstStyle/>
          <a:p>
            <a:r>
              <a:rPr lang="en-US" sz="1800" b="1" dirty="0">
                <a:latin typeface="Times New Roman" panose="02020603050405020304" pitchFamily="18" charset="0"/>
                <a:ea typeface="Calibri" panose="020F0502020204030204" pitchFamily="34" charset="0"/>
                <a:cs typeface="Times New Roman" panose="02020603050405020304" pitchFamily="18" charset="0"/>
              </a:rPr>
              <a:t>1. How does your screenshot compare to the teacher’s version?</a:t>
            </a:r>
          </a:p>
          <a:p>
            <a:endParaRPr lang="en-US" sz="1600" b="1" dirty="0">
              <a:latin typeface="Times New Roman" panose="02020603050405020304" pitchFamily="18" charset="0"/>
              <a:ea typeface="Calibri" panose="020F0502020204030204" pitchFamily="34" charset="0"/>
              <a:cs typeface="Times New Roman" panose="02020603050405020304" pitchFamily="18" charset="0"/>
            </a:endParaRPr>
          </a:p>
          <a:p>
            <a:r>
              <a:rPr lang="en-US" sz="1800" b="1" dirty="0">
                <a:latin typeface="Times New Roman" panose="02020603050405020304" pitchFamily="18" charset="0"/>
                <a:ea typeface="Calibri" panose="020F0502020204030204" pitchFamily="34" charset="0"/>
                <a:cs typeface="Times New Roman" panose="02020603050405020304" pitchFamily="18" charset="0"/>
              </a:rPr>
              <a:t>2. How did the evidence help you complete the puzzle? Explain.</a:t>
            </a:r>
          </a:p>
        </p:txBody>
      </p:sp>
      <p:sp>
        <p:nvSpPr>
          <p:cNvPr id="7" name="Rectangle 6">
            <a:extLst>
              <a:ext uri="{FF2B5EF4-FFF2-40B4-BE49-F238E27FC236}">
                <a16:creationId xmlns:a16="http://schemas.microsoft.com/office/drawing/2014/main" id="{A7D3B811-F0FD-B473-7F59-462FDDEEA62D}"/>
              </a:ext>
            </a:extLst>
          </p:cNvPr>
          <p:cNvSpPr/>
          <p:nvPr/>
        </p:nvSpPr>
        <p:spPr>
          <a:xfrm>
            <a:off x="0" y="2765047"/>
            <a:ext cx="2901429" cy="646331"/>
          </a:xfrm>
          <a:prstGeom prst="rect">
            <a:avLst/>
          </a:prstGeom>
          <a:solidFill>
            <a:srgbClr val="FFFF00"/>
          </a:solidFill>
        </p:spPr>
        <p:txBody>
          <a:bodyPr wrap="square">
            <a:spAutoFit/>
          </a:bodyPr>
          <a:lstStyle/>
          <a:p>
            <a:pPr indent="4763"/>
            <a:r>
              <a:rPr lang="en-US" b="1" dirty="0">
                <a:latin typeface="Times New Roman" pitchFamily="18" charset="0"/>
                <a:cs typeface="Times New Roman" pitchFamily="18" charset="0"/>
              </a:rPr>
              <a:t>From 1 to 10, what would you rate your efforts? </a:t>
            </a:r>
          </a:p>
        </p:txBody>
      </p:sp>
    </p:spTree>
    <p:extLst>
      <p:ext uri="{BB962C8B-B14F-4D97-AF65-F5344CB8AC3E}">
        <p14:creationId xmlns:p14="http://schemas.microsoft.com/office/powerpoint/2010/main" val="394614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C:\Users\ttomm\AppData\Local\Microsoft\Windows\INetCache\IE\Y9QQ9D0Q\Earth_from_space,_hurricane[1].jpg"/>
          <p:cNvPicPr>
            <a:picLocks noChangeAspect="1" noChangeArrowheads="1"/>
          </p:cNvPicPr>
          <p:nvPr/>
        </p:nvPicPr>
        <p:blipFill>
          <a:blip r:embed="rId2" cstate="print">
            <a:duotone>
              <a:prstClr val="black"/>
              <a:schemeClr val="accent1">
                <a:tint val="45000"/>
                <a:satMod val="400000"/>
              </a:schemeClr>
            </a:duotone>
          </a:blip>
          <a:srcRect/>
          <a:stretch>
            <a:fillRect/>
          </a:stretch>
        </p:blipFill>
        <p:spPr bwMode="auto">
          <a:xfrm>
            <a:off x="1564726" y="381000"/>
            <a:ext cx="6011763" cy="5959386"/>
          </a:xfrm>
          <a:prstGeom prst="rect">
            <a:avLst/>
          </a:prstGeom>
          <a:ln>
            <a:noFill/>
          </a:ln>
          <a:effectLst>
            <a:softEdge rad="112500"/>
          </a:effectLst>
        </p:spPr>
      </p:pic>
      <p:sp>
        <p:nvSpPr>
          <p:cNvPr id="5" name="Rectangle 4"/>
          <p:cNvSpPr/>
          <p:nvPr/>
        </p:nvSpPr>
        <p:spPr>
          <a:xfrm>
            <a:off x="1676400" y="6443246"/>
            <a:ext cx="7467600" cy="307777"/>
          </a:xfrm>
          <a:prstGeom prst="rect">
            <a:avLst/>
          </a:prstGeom>
        </p:spPr>
        <p:txBody>
          <a:bodyPr wrap="square">
            <a:spAutoFit/>
          </a:bodyPr>
          <a:lstStyle/>
          <a:p>
            <a:pPr algn="ctr"/>
            <a:r>
              <a:rPr lang="en-US" sz="1400" dirty="0">
                <a:hlinkClick r:id="rId3"/>
              </a:rPr>
              <a:t>http://documentaries-plus.blogspot.com/2012/06/inside-planet-earth-discovery-channel.html</a:t>
            </a:r>
            <a:endParaRPr lang="en-US" sz="1400" dirty="0"/>
          </a:p>
        </p:txBody>
      </p:sp>
      <p:sp>
        <p:nvSpPr>
          <p:cNvPr id="6" name="Rectangle 5"/>
          <p:cNvSpPr/>
          <p:nvPr/>
        </p:nvSpPr>
        <p:spPr>
          <a:xfrm>
            <a:off x="1051055" y="2184333"/>
            <a:ext cx="7039107" cy="1862048"/>
          </a:xfrm>
          <a:prstGeom prst="rect">
            <a:avLst/>
          </a:prstGeom>
          <a:noFill/>
        </p:spPr>
        <p:txBody>
          <a:bodyPr wrap="none" lIns="91440" tIns="45720" rIns="91440" bIns="45720">
            <a:spAutoFit/>
          </a:bodyPr>
          <a:lstStyle/>
          <a:p>
            <a:pPr algn="ctr"/>
            <a:r>
              <a:rPr lang="en-US" sz="11500" b="1" cap="none" dirty="0">
                <a:ln w="19050" cmpd="sng">
                  <a:solidFill>
                    <a:schemeClr val="bg1"/>
                  </a:solidFill>
                  <a:prstDash val="solid"/>
                  <a:miter lim="800000"/>
                </a:ln>
                <a:solidFill>
                  <a:srgbClr val="002060"/>
                </a:solidFill>
                <a:effectLst/>
                <a:latin typeface="Cooper Black" pitchFamily="18" charset="0"/>
              </a:rPr>
              <a:t>Section 2</a:t>
            </a:r>
          </a:p>
        </p:txBody>
      </p:sp>
      <p:sp>
        <p:nvSpPr>
          <p:cNvPr id="7" name="TextBox 6">
            <a:extLst>
              <a:ext uri="{FF2B5EF4-FFF2-40B4-BE49-F238E27FC236}">
                <a16:creationId xmlns:a16="http://schemas.microsoft.com/office/drawing/2014/main" id="{43AD5A26-BA4B-4DD6-8D99-448EB2C8B8AC}"/>
              </a:ext>
            </a:extLst>
          </p:cNvPr>
          <p:cNvSpPr txBox="1"/>
          <p:nvPr/>
        </p:nvSpPr>
        <p:spPr>
          <a:xfrm>
            <a:off x="1476340" y="5458217"/>
            <a:ext cx="3004898" cy="646331"/>
          </a:xfrm>
          <a:prstGeom prst="rect">
            <a:avLst/>
          </a:prstGeom>
          <a:solidFill>
            <a:srgbClr val="FFFF00"/>
          </a:solidFill>
        </p:spPr>
        <p:txBody>
          <a:bodyPr wrap="square" rtlCol="0">
            <a:spAutoFit/>
          </a:bodyPr>
          <a:lstStyle/>
          <a:p>
            <a:pPr algn="ctr"/>
            <a:r>
              <a:rPr lang="en-US" b="1" dirty="0"/>
              <a:t>Section 2 Video Segment</a:t>
            </a:r>
            <a:br>
              <a:rPr lang="en-US" b="1" dirty="0"/>
            </a:br>
            <a:r>
              <a:rPr lang="en-US" b="1" dirty="0"/>
              <a:t>16:38 -40:36</a:t>
            </a:r>
          </a:p>
        </p:txBody>
      </p:sp>
      <p:sp>
        <p:nvSpPr>
          <p:cNvPr id="9" name="TextBox 8">
            <a:extLst>
              <a:ext uri="{FF2B5EF4-FFF2-40B4-BE49-F238E27FC236}">
                <a16:creationId xmlns:a16="http://schemas.microsoft.com/office/drawing/2014/main" id="{C304DE1A-62C8-0E2E-412A-9AC2DA62D2DB}"/>
              </a:ext>
            </a:extLst>
          </p:cNvPr>
          <p:cNvSpPr txBox="1"/>
          <p:nvPr/>
        </p:nvSpPr>
        <p:spPr>
          <a:xfrm>
            <a:off x="5791200" y="5596716"/>
            <a:ext cx="3004898" cy="369332"/>
          </a:xfrm>
          <a:prstGeom prst="rect">
            <a:avLst/>
          </a:prstGeom>
          <a:solidFill>
            <a:srgbClr val="FFFF00"/>
          </a:solidFill>
        </p:spPr>
        <p:txBody>
          <a:bodyPr wrap="square" rtlCol="0">
            <a:spAutoFit/>
          </a:bodyPr>
          <a:lstStyle/>
          <a:p>
            <a:pPr algn="ctr"/>
            <a:r>
              <a:rPr lang="en-US" b="1" dirty="0">
                <a:hlinkClick r:id="rId4" action="ppaction://hlinksldjump"/>
              </a:rPr>
              <a:t>Section 2 Activity</a:t>
            </a:r>
            <a:endParaRPr lang="en-US" b="1" dirty="0"/>
          </a:p>
        </p:txBody>
      </p:sp>
      <p:pic>
        <p:nvPicPr>
          <p:cNvPr id="10" name="Picture 9" descr="A picture containing text, clipart&#10;&#10;Description automatically generated">
            <a:hlinkClick r:id="rId3"/>
            <a:extLst>
              <a:ext uri="{FF2B5EF4-FFF2-40B4-BE49-F238E27FC236}">
                <a16:creationId xmlns:a16="http://schemas.microsoft.com/office/drawing/2014/main" id="{FB696502-A018-28A7-E7AF-B08FA4015B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314" y="5438482"/>
            <a:ext cx="934429" cy="685800"/>
          </a:xfrm>
          <a:prstGeom prst="rect">
            <a:avLst/>
          </a:prstGeom>
        </p:spPr>
      </p:pic>
    </p:spTree>
    <p:extLst>
      <p:ext uri="{BB962C8B-B14F-4D97-AF65-F5344CB8AC3E}">
        <p14:creationId xmlns:p14="http://schemas.microsoft.com/office/powerpoint/2010/main" val="3132610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152400"/>
            <a:ext cx="9144000" cy="6213368"/>
          </a:xfrm>
          <a:prstGeom prst="rect">
            <a:avLst/>
          </a:prstGeom>
        </p:spPr>
        <p:txBody>
          <a:bodyPr wrap="square">
            <a:spAutoFit/>
          </a:bodyPr>
          <a:lstStyle/>
          <a:p>
            <a:pPr marL="342900" marR="0" lvl="0" indent="-342900">
              <a:lnSpc>
                <a:spcPct val="107000"/>
              </a:lnSpc>
              <a:spcBef>
                <a:spcPts val="0"/>
              </a:spcBef>
              <a:spcAft>
                <a:spcPts val="0"/>
              </a:spcAft>
              <a:buFont typeface="+mj-lt"/>
              <a:buAutoNum type="arabicPeriod"/>
            </a:pPr>
            <a:r>
              <a:rPr lang="en-US" sz="2400" dirty="0">
                <a:ea typeface="Calibri"/>
                <a:cs typeface="Times New Roman"/>
              </a:rPr>
              <a:t>Coal is the fossilized remains of a super </a:t>
            </a:r>
            <a:r>
              <a:rPr lang="en-US" sz="2400" b="1" dirty="0">
                <a:solidFill>
                  <a:srgbClr val="FF0000"/>
                </a:solidFill>
                <a:ea typeface="Calibri"/>
                <a:cs typeface="Times New Roman"/>
              </a:rPr>
              <a:t>forest</a:t>
            </a:r>
            <a:r>
              <a:rPr lang="en-US" sz="2400" dirty="0">
                <a:solidFill>
                  <a:srgbClr val="FF0000"/>
                </a:solidFill>
                <a:ea typeface="Calibri"/>
                <a:cs typeface="Times New Roman"/>
              </a:rPr>
              <a:t>.</a:t>
            </a:r>
          </a:p>
          <a:p>
            <a:pPr marL="342900" marR="0" lvl="0" indent="-342900">
              <a:lnSpc>
                <a:spcPct val="107000"/>
              </a:lnSpc>
              <a:spcBef>
                <a:spcPts val="0"/>
              </a:spcBef>
              <a:spcAft>
                <a:spcPts val="0"/>
              </a:spcAft>
              <a:buFont typeface="+mj-lt"/>
              <a:buAutoNum type="arabicPeriod"/>
            </a:pPr>
            <a:endParaRPr lang="en-US" sz="2400" dirty="0">
              <a:ea typeface="Calibri"/>
              <a:cs typeface="Times New Roman"/>
            </a:endParaRPr>
          </a:p>
          <a:p>
            <a:pPr marL="342900" marR="0" lvl="0" indent="-342900">
              <a:lnSpc>
                <a:spcPct val="107000"/>
              </a:lnSpc>
              <a:spcBef>
                <a:spcPts val="0"/>
              </a:spcBef>
              <a:spcAft>
                <a:spcPts val="0"/>
              </a:spcAft>
              <a:buFont typeface="+mj-lt"/>
              <a:buAutoNum type="arabicPeriod"/>
            </a:pPr>
            <a:r>
              <a:rPr lang="en-US" sz="2400" dirty="0">
                <a:ea typeface="Calibri"/>
                <a:cs typeface="Times New Roman"/>
              </a:rPr>
              <a:t>How did the giant forests affect the atmosphere? </a:t>
            </a:r>
            <a:br>
              <a:rPr lang="en-US" sz="2400" dirty="0">
                <a:ea typeface="Calibri"/>
                <a:cs typeface="Times New Roman"/>
              </a:rPr>
            </a:br>
            <a:r>
              <a:rPr lang="en-US" sz="2400" b="1" dirty="0">
                <a:solidFill>
                  <a:srgbClr val="FF0000"/>
                </a:solidFill>
                <a:ea typeface="Calibri"/>
                <a:cs typeface="Times New Roman"/>
              </a:rPr>
              <a:t>Used up CO</a:t>
            </a:r>
            <a:r>
              <a:rPr lang="en-US" sz="2400" b="1" baseline="-25000" dirty="0">
                <a:solidFill>
                  <a:srgbClr val="FF0000"/>
                </a:solidFill>
                <a:ea typeface="Calibri"/>
                <a:cs typeface="Times New Roman"/>
              </a:rPr>
              <a:t>2</a:t>
            </a:r>
            <a:r>
              <a:rPr lang="en-US" sz="2400" b="1" dirty="0">
                <a:solidFill>
                  <a:srgbClr val="FF0000"/>
                </a:solidFill>
                <a:ea typeface="Calibri"/>
                <a:cs typeface="Times New Roman"/>
              </a:rPr>
              <a:t> in photosynthesis to create oxygen.</a:t>
            </a:r>
          </a:p>
          <a:p>
            <a:pPr marL="342900" marR="0" lvl="0" indent="-342900">
              <a:lnSpc>
                <a:spcPct val="107000"/>
              </a:lnSpc>
              <a:spcBef>
                <a:spcPts val="0"/>
              </a:spcBef>
              <a:spcAft>
                <a:spcPts val="0"/>
              </a:spcAft>
              <a:buFont typeface="+mj-lt"/>
              <a:buAutoNum type="arabicPeriod"/>
            </a:pPr>
            <a:endParaRPr lang="en-US" sz="2400" dirty="0">
              <a:ea typeface="Calibri"/>
              <a:cs typeface="Times New Roman"/>
            </a:endParaRPr>
          </a:p>
          <a:p>
            <a:pPr marL="342900" marR="0" lvl="0" indent="-342900">
              <a:lnSpc>
                <a:spcPct val="107000"/>
              </a:lnSpc>
              <a:spcBef>
                <a:spcPts val="0"/>
              </a:spcBef>
              <a:spcAft>
                <a:spcPts val="0"/>
              </a:spcAft>
              <a:buFont typeface="+mj-lt"/>
              <a:buAutoNum type="arabicPeriod"/>
            </a:pPr>
            <a:r>
              <a:rPr lang="en-US" sz="2400" dirty="0">
                <a:ea typeface="Calibri"/>
                <a:cs typeface="Times New Roman"/>
              </a:rPr>
              <a:t>What role did energy from inner Earth play in the formation of Pangaea? </a:t>
            </a:r>
            <a:r>
              <a:rPr lang="en-US" sz="2400" b="1" dirty="0">
                <a:solidFill>
                  <a:srgbClr val="FF0000"/>
                </a:solidFill>
                <a:ea typeface="Calibri"/>
                <a:cs typeface="Times New Roman"/>
              </a:rPr>
              <a:t>It reshaped the landmasses</a:t>
            </a:r>
          </a:p>
          <a:p>
            <a:pPr marL="342900" marR="0" lvl="0" indent="-342900">
              <a:lnSpc>
                <a:spcPct val="107000"/>
              </a:lnSpc>
              <a:spcBef>
                <a:spcPts val="0"/>
              </a:spcBef>
              <a:spcAft>
                <a:spcPts val="0"/>
              </a:spcAft>
              <a:buFont typeface="+mj-lt"/>
              <a:buAutoNum type="arabicPeriod"/>
            </a:pPr>
            <a:endParaRPr lang="en-US" sz="2400" b="1" dirty="0">
              <a:solidFill>
                <a:srgbClr val="FF0000"/>
              </a:solidFill>
              <a:ea typeface="Calibri"/>
              <a:cs typeface="Times New Roman"/>
            </a:endParaRPr>
          </a:p>
          <a:p>
            <a:pPr marL="342900" marR="0" lvl="0" indent="-342900">
              <a:lnSpc>
                <a:spcPct val="107000"/>
              </a:lnSpc>
              <a:spcBef>
                <a:spcPts val="0"/>
              </a:spcBef>
              <a:spcAft>
                <a:spcPts val="0"/>
              </a:spcAft>
              <a:buFont typeface="+mj-lt"/>
              <a:buAutoNum type="arabicPeriod"/>
            </a:pPr>
            <a:r>
              <a:rPr lang="en-US" sz="2400" dirty="0">
                <a:ea typeface="Calibri"/>
                <a:cs typeface="Times New Roman"/>
              </a:rPr>
              <a:t>Temperatures in the mines are </a:t>
            </a:r>
            <a:r>
              <a:rPr lang="en-US" sz="2400" b="1" dirty="0">
                <a:solidFill>
                  <a:srgbClr val="FF0000"/>
                </a:solidFill>
                <a:ea typeface="Calibri"/>
                <a:cs typeface="Times New Roman"/>
              </a:rPr>
              <a:t>130</a:t>
            </a:r>
            <a:r>
              <a:rPr lang="en-US" sz="2400" dirty="0">
                <a:solidFill>
                  <a:srgbClr val="FF0000"/>
                </a:solidFill>
                <a:ea typeface="Calibri"/>
                <a:cs typeface="Times New Roman"/>
              </a:rPr>
              <a:t> </a:t>
            </a:r>
            <a:r>
              <a:rPr lang="en-US" sz="2400" dirty="0">
                <a:ea typeface="Calibri"/>
                <a:cs typeface="Times New Roman"/>
              </a:rPr>
              <a:t>degrees Fahrenheit.</a:t>
            </a:r>
          </a:p>
          <a:p>
            <a:pPr marL="342900" marR="0" lvl="0" indent="-342900">
              <a:lnSpc>
                <a:spcPct val="107000"/>
              </a:lnSpc>
              <a:spcBef>
                <a:spcPts val="0"/>
              </a:spcBef>
              <a:spcAft>
                <a:spcPts val="0"/>
              </a:spcAft>
              <a:buFont typeface="+mj-lt"/>
              <a:buAutoNum type="arabicPeriod"/>
            </a:pPr>
            <a:endParaRPr lang="en-US" sz="2400" dirty="0">
              <a:ea typeface="Calibri"/>
              <a:cs typeface="Times New Roman"/>
            </a:endParaRPr>
          </a:p>
          <a:p>
            <a:pPr marL="342900" marR="0" lvl="0" indent="-342900">
              <a:lnSpc>
                <a:spcPct val="107000"/>
              </a:lnSpc>
              <a:spcBef>
                <a:spcPts val="0"/>
              </a:spcBef>
              <a:spcAft>
                <a:spcPts val="0"/>
              </a:spcAft>
              <a:buFont typeface="+mj-lt"/>
              <a:buAutoNum type="arabicPeriod"/>
            </a:pPr>
            <a:r>
              <a:rPr lang="en-US" sz="2400" dirty="0">
                <a:ea typeface="Calibri"/>
                <a:cs typeface="Times New Roman"/>
              </a:rPr>
              <a:t>Why are bacteria deep in the earth’s crust interesting to scientists?  </a:t>
            </a:r>
            <a:r>
              <a:rPr lang="en-US" sz="2400" b="1" dirty="0">
                <a:solidFill>
                  <a:srgbClr val="FF0000"/>
                </a:solidFill>
                <a:ea typeface="Calibri"/>
                <a:cs typeface="Times New Roman"/>
              </a:rPr>
              <a:t>They have been undisturbed for eons, which could help explain the origins of life.</a:t>
            </a:r>
          </a:p>
          <a:p>
            <a:pPr marL="342900" marR="0" lvl="0" indent="-342900">
              <a:lnSpc>
                <a:spcPct val="107000"/>
              </a:lnSpc>
              <a:spcBef>
                <a:spcPts val="0"/>
              </a:spcBef>
              <a:spcAft>
                <a:spcPts val="0"/>
              </a:spcAft>
              <a:buFont typeface="+mj-lt"/>
              <a:buAutoNum type="arabicPeriod"/>
            </a:pPr>
            <a:endParaRPr lang="en-US" sz="2400" dirty="0">
              <a:ea typeface="Calibri"/>
              <a:cs typeface="Times New Roman"/>
            </a:endParaRPr>
          </a:p>
          <a:p>
            <a:pPr marL="342900" marR="0" lvl="0" indent="-342900">
              <a:lnSpc>
                <a:spcPct val="107000"/>
              </a:lnSpc>
              <a:spcBef>
                <a:spcPts val="0"/>
              </a:spcBef>
              <a:spcAft>
                <a:spcPts val="0"/>
              </a:spcAft>
              <a:buFont typeface="+mj-lt"/>
              <a:buAutoNum type="arabicPeriod"/>
            </a:pPr>
            <a:r>
              <a:rPr lang="en-US" sz="2400" dirty="0">
                <a:ea typeface="Calibri"/>
                <a:cs typeface="Times New Roman"/>
              </a:rPr>
              <a:t>What was the deepest hole ever drilled? </a:t>
            </a:r>
            <a:r>
              <a:rPr lang="en-US" sz="2400" b="1" dirty="0">
                <a:solidFill>
                  <a:srgbClr val="FF0000"/>
                </a:solidFill>
                <a:ea typeface="Calibri"/>
                <a:cs typeface="Times New Roman"/>
              </a:rPr>
              <a:t>7.5 miles</a:t>
            </a:r>
          </a:p>
        </p:txBody>
      </p:sp>
    </p:spTree>
    <p:extLst>
      <p:ext uri="{BB962C8B-B14F-4D97-AF65-F5344CB8AC3E}">
        <p14:creationId xmlns:p14="http://schemas.microsoft.com/office/powerpoint/2010/main" val="3630042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8839200" cy="5769336"/>
          </a:xfrm>
          <a:prstGeom prst="rect">
            <a:avLst/>
          </a:prstGeom>
        </p:spPr>
        <p:txBody>
          <a:bodyPr wrap="square">
            <a:spAutoFit/>
          </a:bodyPr>
          <a:lstStyle/>
          <a:p>
            <a:pPr marR="0" lvl="0">
              <a:lnSpc>
                <a:spcPct val="107000"/>
              </a:lnSpc>
              <a:spcBef>
                <a:spcPts val="0"/>
              </a:spcBef>
              <a:spcAft>
                <a:spcPts val="0"/>
              </a:spcAft>
            </a:pPr>
            <a:r>
              <a:rPr lang="en-US" sz="2400" dirty="0">
                <a:ea typeface="Calibri"/>
                <a:cs typeface="Times New Roman"/>
              </a:rPr>
              <a:t>7. What built the stromatolites?</a:t>
            </a:r>
            <a:r>
              <a:rPr lang="en-US" sz="2400" dirty="0">
                <a:solidFill>
                  <a:srgbClr val="FF0000"/>
                </a:solidFill>
                <a:ea typeface="Calibri"/>
                <a:cs typeface="Times New Roman"/>
              </a:rPr>
              <a:t> </a:t>
            </a:r>
            <a:r>
              <a:rPr lang="en-US" sz="2400" b="1" dirty="0">
                <a:solidFill>
                  <a:srgbClr val="FF0000"/>
                </a:solidFill>
                <a:ea typeface="Calibri"/>
                <a:cs typeface="Times New Roman"/>
              </a:rPr>
              <a:t>Bacteria</a:t>
            </a:r>
          </a:p>
          <a:p>
            <a:pPr marL="342900" marR="0" lvl="0" indent="-342900">
              <a:lnSpc>
                <a:spcPct val="107000"/>
              </a:lnSpc>
              <a:spcBef>
                <a:spcPts val="0"/>
              </a:spcBef>
              <a:spcAft>
                <a:spcPts val="0"/>
              </a:spcAft>
              <a:buFont typeface="+mj-lt"/>
              <a:buAutoNum type="arabicPeriod"/>
            </a:pPr>
            <a:endParaRPr lang="en-US" sz="1600" b="1" dirty="0">
              <a:solidFill>
                <a:srgbClr val="FF0000"/>
              </a:solidFill>
              <a:ea typeface="Calibri"/>
              <a:cs typeface="Times New Roman"/>
            </a:endParaRPr>
          </a:p>
          <a:p>
            <a:pPr marR="0" lvl="0">
              <a:lnSpc>
                <a:spcPct val="107000"/>
              </a:lnSpc>
              <a:spcBef>
                <a:spcPts val="0"/>
              </a:spcBef>
              <a:spcAft>
                <a:spcPts val="0"/>
              </a:spcAft>
            </a:pPr>
            <a:r>
              <a:rPr lang="en-US" sz="2400" dirty="0">
                <a:ea typeface="Calibri"/>
                <a:cs typeface="Times New Roman"/>
              </a:rPr>
              <a:t>8. How did oxygen help turn the seas blue? </a:t>
            </a:r>
            <a:br>
              <a:rPr lang="en-US" sz="2400" dirty="0">
                <a:ea typeface="Calibri"/>
                <a:cs typeface="Times New Roman"/>
              </a:rPr>
            </a:br>
            <a:r>
              <a:rPr lang="en-US" sz="2400" b="1" dirty="0">
                <a:solidFill>
                  <a:srgbClr val="FF0000"/>
                </a:solidFill>
                <a:ea typeface="Calibri"/>
                <a:cs typeface="Times New Roman"/>
              </a:rPr>
              <a:t>The oxygen bonded with iron in water, which floated to the bottom and turned the seas blue. </a:t>
            </a:r>
          </a:p>
          <a:p>
            <a:pPr marR="0" lvl="0">
              <a:lnSpc>
                <a:spcPct val="107000"/>
              </a:lnSpc>
              <a:spcBef>
                <a:spcPts val="0"/>
              </a:spcBef>
              <a:spcAft>
                <a:spcPts val="0"/>
              </a:spcAft>
            </a:pPr>
            <a:endParaRPr lang="en-US" sz="1600" b="1" dirty="0">
              <a:solidFill>
                <a:srgbClr val="FF0000"/>
              </a:solidFill>
              <a:ea typeface="Calibri"/>
              <a:cs typeface="Times New Roman"/>
            </a:endParaRPr>
          </a:p>
          <a:p>
            <a:pPr marR="0" lvl="0">
              <a:lnSpc>
                <a:spcPct val="107000"/>
              </a:lnSpc>
              <a:spcBef>
                <a:spcPts val="0"/>
              </a:spcBef>
              <a:spcAft>
                <a:spcPts val="800"/>
              </a:spcAft>
            </a:pPr>
            <a:r>
              <a:rPr lang="en-US" sz="2400" spc="-100" dirty="0">
                <a:ea typeface="Calibri"/>
                <a:cs typeface="Times New Roman"/>
              </a:rPr>
              <a:t>9. There is </a:t>
            </a:r>
            <a:r>
              <a:rPr lang="en-US" sz="2400" b="1" spc="-100" dirty="0">
                <a:solidFill>
                  <a:srgbClr val="FF0000"/>
                </a:solidFill>
                <a:ea typeface="Calibri"/>
                <a:cs typeface="Times New Roman"/>
              </a:rPr>
              <a:t>20</a:t>
            </a:r>
            <a:r>
              <a:rPr lang="en-US" sz="2400" spc="-100" dirty="0">
                <a:solidFill>
                  <a:srgbClr val="FF0000"/>
                </a:solidFill>
                <a:ea typeface="Calibri"/>
                <a:cs typeface="Times New Roman"/>
              </a:rPr>
              <a:t> </a:t>
            </a:r>
            <a:r>
              <a:rPr lang="en-US" sz="2400" spc="-100" dirty="0">
                <a:ea typeface="Calibri"/>
                <a:cs typeface="Times New Roman"/>
              </a:rPr>
              <a:t>times more oxygen trapped in </a:t>
            </a:r>
            <a:r>
              <a:rPr lang="en-US" sz="2400" b="1" spc="-100" dirty="0">
                <a:solidFill>
                  <a:srgbClr val="FF0000"/>
                </a:solidFill>
                <a:ea typeface="Calibri"/>
                <a:cs typeface="Times New Roman"/>
              </a:rPr>
              <a:t>iron</a:t>
            </a:r>
            <a:r>
              <a:rPr lang="en-US" sz="2400" spc="-100" dirty="0">
                <a:solidFill>
                  <a:srgbClr val="FF0000"/>
                </a:solidFill>
                <a:ea typeface="Calibri"/>
                <a:cs typeface="Times New Roman"/>
              </a:rPr>
              <a:t> </a:t>
            </a:r>
            <a:r>
              <a:rPr lang="en-US" sz="2400" b="1" spc="-100" dirty="0">
                <a:solidFill>
                  <a:srgbClr val="FF0000"/>
                </a:solidFill>
                <a:ea typeface="Calibri"/>
                <a:cs typeface="Times New Roman"/>
              </a:rPr>
              <a:t>ore</a:t>
            </a:r>
            <a:r>
              <a:rPr lang="en-US" sz="2400" spc="-100" dirty="0">
                <a:ea typeface="Calibri"/>
                <a:cs typeface="Times New Roman"/>
              </a:rPr>
              <a:t> than floating in the atmosphere.</a:t>
            </a:r>
            <a:endParaRPr lang="en-US" sz="2400" dirty="0">
              <a:ea typeface="Calibri"/>
              <a:cs typeface="Times New Roman"/>
            </a:endParaRPr>
          </a:p>
          <a:p>
            <a:pPr marR="0" lvl="0">
              <a:lnSpc>
                <a:spcPct val="107000"/>
              </a:lnSpc>
              <a:spcBef>
                <a:spcPts val="0"/>
              </a:spcBef>
              <a:spcAft>
                <a:spcPts val="0"/>
              </a:spcAft>
            </a:pPr>
            <a:endParaRPr lang="en-US" sz="1600" dirty="0">
              <a:ea typeface="Calibri"/>
              <a:cs typeface="Times New Roman"/>
            </a:endParaRPr>
          </a:p>
          <a:p>
            <a:pPr marR="0" lvl="0">
              <a:lnSpc>
                <a:spcPct val="107000"/>
              </a:lnSpc>
              <a:spcBef>
                <a:spcPts val="0"/>
              </a:spcBef>
              <a:spcAft>
                <a:spcPts val="0"/>
              </a:spcAft>
            </a:pPr>
            <a:r>
              <a:rPr lang="en-US" sz="2400" dirty="0">
                <a:ea typeface="Calibri"/>
                <a:cs typeface="Times New Roman"/>
              </a:rPr>
              <a:t>10. What did they compare the consistency of mantle rock to?  </a:t>
            </a:r>
            <a:r>
              <a:rPr lang="en-US" sz="2400" b="1" dirty="0">
                <a:solidFill>
                  <a:srgbClr val="FF0000"/>
                </a:solidFill>
                <a:ea typeface="Calibri"/>
                <a:cs typeface="Times New Roman"/>
              </a:rPr>
              <a:t>Fudge</a:t>
            </a:r>
          </a:p>
          <a:p>
            <a:pPr marR="0" lvl="0">
              <a:lnSpc>
                <a:spcPct val="107000"/>
              </a:lnSpc>
              <a:spcBef>
                <a:spcPts val="0"/>
              </a:spcBef>
              <a:spcAft>
                <a:spcPts val="0"/>
              </a:spcAft>
            </a:pPr>
            <a:endParaRPr lang="en-US" sz="1600" b="1" dirty="0">
              <a:solidFill>
                <a:srgbClr val="FF0000"/>
              </a:solidFill>
              <a:ea typeface="Calibri"/>
              <a:cs typeface="Times New Roman"/>
            </a:endParaRPr>
          </a:p>
          <a:p>
            <a:pPr marR="0" lvl="0">
              <a:spcBef>
                <a:spcPts val="0"/>
              </a:spcBef>
              <a:spcAft>
                <a:spcPts val="0"/>
              </a:spcAft>
            </a:pPr>
            <a:r>
              <a:rPr lang="en-US" sz="2400" spc="-100" dirty="0">
                <a:ea typeface="Calibri"/>
                <a:cs typeface="Times New Roman"/>
              </a:rPr>
              <a:t>11. If the mantle was unable to flow,  there would be n</a:t>
            </a:r>
            <a:r>
              <a:rPr lang="en-US" sz="2400" dirty="0">
                <a:ea typeface="Calibri"/>
                <a:cs typeface="Times New Roman"/>
              </a:rPr>
              <a:t>o </a:t>
            </a:r>
            <a:r>
              <a:rPr lang="en-US" sz="2400" b="1" dirty="0">
                <a:solidFill>
                  <a:srgbClr val="FF0000"/>
                </a:solidFill>
                <a:ea typeface="Calibri"/>
                <a:cs typeface="Times New Roman"/>
              </a:rPr>
              <a:t>plate</a:t>
            </a:r>
            <a:r>
              <a:rPr lang="en-US" sz="2400" dirty="0">
                <a:ea typeface="Calibri"/>
                <a:cs typeface="Times New Roman"/>
              </a:rPr>
              <a:t> movement, no major </a:t>
            </a:r>
            <a:r>
              <a:rPr lang="en-US" sz="2400" b="1" dirty="0">
                <a:solidFill>
                  <a:srgbClr val="FF0000"/>
                </a:solidFill>
                <a:ea typeface="Calibri"/>
                <a:cs typeface="Times New Roman"/>
              </a:rPr>
              <a:t>ocean</a:t>
            </a:r>
            <a:r>
              <a:rPr lang="en-US" sz="2400" dirty="0">
                <a:ea typeface="Calibri"/>
                <a:cs typeface="Times New Roman"/>
              </a:rPr>
              <a:t> basins, and no </a:t>
            </a:r>
            <a:r>
              <a:rPr lang="en-US" sz="2400" b="1" dirty="0">
                <a:solidFill>
                  <a:srgbClr val="FF0000"/>
                </a:solidFill>
                <a:ea typeface="Calibri"/>
                <a:cs typeface="Times New Roman"/>
              </a:rPr>
              <a:t>mountain</a:t>
            </a:r>
            <a:r>
              <a:rPr lang="en-US" sz="2400" dirty="0">
                <a:ea typeface="Calibri"/>
                <a:cs typeface="Times New Roman"/>
              </a:rPr>
              <a:t> ranges.  </a:t>
            </a:r>
            <a:br>
              <a:rPr lang="en-US" sz="2400" dirty="0">
                <a:ea typeface="Calibri"/>
                <a:cs typeface="Times New Roman"/>
              </a:rPr>
            </a:br>
            <a:endParaRPr lang="en-US" dirty="0">
              <a:ea typeface="Calibri"/>
              <a:cs typeface="Times New Roman"/>
            </a:endParaRPr>
          </a:p>
          <a:p>
            <a:r>
              <a:rPr lang="en-US" sz="2400" dirty="0">
                <a:ea typeface="Calibri"/>
                <a:cs typeface="Times New Roman"/>
              </a:rPr>
              <a:t>12. The pressure in the mantle is </a:t>
            </a:r>
            <a:r>
              <a:rPr lang="en-US" sz="2400" b="1" dirty="0">
                <a:solidFill>
                  <a:srgbClr val="FF0000"/>
                </a:solidFill>
                <a:ea typeface="Calibri"/>
                <a:cs typeface="Times New Roman"/>
              </a:rPr>
              <a:t>50,000</a:t>
            </a:r>
            <a:r>
              <a:rPr lang="en-US" sz="2400" b="1" dirty="0">
                <a:ea typeface="Calibri"/>
                <a:cs typeface="Times New Roman"/>
              </a:rPr>
              <a:t> </a:t>
            </a:r>
            <a:r>
              <a:rPr lang="en-US" sz="2400" dirty="0">
                <a:ea typeface="Calibri"/>
                <a:cs typeface="Times New Roman"/>
              </a:rPr>
              <a:t>times greater than what we feel at the surface.</a:t>
            </a:r>
          </a:p>
        </p:txBody>
      </p:sp>
    </p:spTree>
    <p:extLst>
      <p:ext uri="{BB962C8B-B14F-4D97-AF65-F5344CB8AC3E}">
        <p14:creationId xmlns:p14="http://schemas.microsoft.com/office/powerpoint/2010/main" val="228346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025281"/>
          </a:xfrm>
          <a:prstGeom prst="rect">
            <a:avLst/>
          </a:prstGeom>
        </p:spPr>
        <p:txBody>
          <a:bodyPr wrap="square">
            <a:spAutoFit/>
          </a:bodyPr>
          <a:lstStyle/>
          <a:p>
            <a:pPr>
              <a:lnSpc>
                <a:spcPct val="107000"/>
              </a:lnSpc>
              <a:spcAft>
                <a:spcPts val="800"/>
              </a:spcAft>
            </a:pPr>
            <a:r>
              <a:rPr lang="en-US" sz="2800" b="1" u="sng" dirty="0">
                <a:ea typeface="Calibri"/>
                <a:cs typeface="Times New Roman"/>
              </a:rPr>
              <a:t>Your assignment …</a:t>
            </a:r>
            <a:endParaRPr lang="en-US" sz="2800" dirty="0">
              <a:ea typeface="Calibri"/>
              <a:cs typeface="Times New Roman"/>
            </a:endParaRPr>
          </a:p>
          <a:p>
            <a:pPr marL="342900" marR="0" lvl="0" indent="-342900">
              <a:spcBef>
                <a:spcPts val="0"/>
              </a:spcBef>
              <a:spcAft>
                <a:spcPts val="0"/>
              </a:spcAft>
              <a:buFont typeface="+mj-lt"/>
              <a:buAutoNum type="arabicPeriod"/>
            </a:pPr>
            <a:endParaRPr lang="en-US" sz="2400" b="1" dirty="0">
              <a:ea typeface="Calibri"/>
              <a:cs typeface="Times New Roman"/>
            </a:endParaRPr>
          </a:p>
        </p:txBody>
      </p:sp>
      <p:sp>
        <p:nvSpPr>
          <p:cNvPr id="5" name="Rectangle 4">
            <a:extLst>
              <a:ext uri="{FF2B5EF4-FFF2-40B4-BE49-F238E27FC236}">
                <a16:creationId xmlns:a16="http://schemas.microsoft.com/office/drawing/2014/main" id="{7FF3A4A7-2BDD-4531-A2F4-95EEED54B2D0}"/>
              </a:ext>
            </a:extLst>
          </p:cNvPr>
          <p:cNvSpPr/>
          <p:nvPr/>
        </p:nvSpPr>
        <p:spPr>
          <a:xfrm>
            <a:off x="4724400" y="767090"/>
            <a:ext cx="3276600" cy="523220"/>
          </a:xfrm>
          <a:prstGeom prst="rect">
            <a:avLst/>
          </a:prstGeom>
          <a:solidFill>
            <a:schemeClr val="tx1">
              <a:lumMod val="95000"/>
              <a:lumOff val="5000"/>
            </a:schemeClr>
          </a:solidFill>
        </p:spPr>
        <p:txBody>
          <a:bodyPr wrap="square">
            <a:spAutoFit/>
          </a:bodyPr>
          <a:lstStyle/>
          <a:p>
            <a:pPr marL="342900" indent="-342900"/>
            <a:r>
              <a:rPr lang="en-US" sz="2800" b="1" dirty="0">
                <a:solidFill>
                  <a:schemeClr val="bg1"/>
                </a:solidFill>
                <a:latin typeface="Times New Roman" pitchFamily="18" charset="0"/>
                <a:cs typeface="Times New Roman" pitchFamily="18" charset="0"/>
              </a:rPr>
              <a:t>Layers of the Earth</a:t>
            </a:r>
          </a:p>
        </p:txBody>
      </p:sp>
      <p:sp>
        <p:nvSpPr>
          <p:cNvPr id="6" name="Rectangle 5">
            <a:extLst>
              <a:ext uri="{FF2B5EF4-FFF2-40B4-BE49-F238E27FC236}">
                <a16:creationId xmlns:a16="http://schemas.microsoft.com/office/drawing/2014/main" id="{3C6B9CC3-4522-4434-A5D0-625F07581564}"/>
              </a:ext>
            </a:extLst>
          </p:cNvPr>
          <p:cNvSpPr/>
          <p:nvPr/>
        </p:nvSpPr>
        <p:spPr>
          <a:xfrm>
            <a:off x="152400" y="2362200"/>
            <a:ext cx="8534400" cy="3832331"/>
          </a:xfrm>
          <a:prstGeom prst="rect">
            <a:avLst/>
          </a:prstGeom>
        </p:spPr>
        <p:txBody>
          <a:bodyPr wrap="square">
            <a:spAutoFit/>
          </a:bodyPr>
          <a:lstStyle/>
          <a:p>
            <a:pPr>
              <a:lnSpc>
                <a:spcPct val="107000"/>
              </a:lnSpc>
              <a:spcAft>
                <a:spcPts val="800"/>
              </a:spcAft>
            </a:pPr>
            <a:r>
              <a:rPr lang="en-US" sz="2800" b="1" dirty="0">
                <a:ea typeface="Calibri"/>
                <a:cs typeface="Times New Roman"/>
              </a:rPr>
              <a:t>Go to Google Classroom to find the EDPuzzle Layers of the Earth assignment. </a:t>
            </a:r>
          </a:p>
          <a:p>
            <a:pPr>
              <a:lnSpc>
                <a:spcPct val="107000"/>
              </a:lnSpc>
              <a:spcAft>
                <a:spcPts val="800"/>
              </a:spcAft>
            </a:pPr>
            <a:endParaRPr lang="en-US" sz="1200" b="1" dirty="0">
              <a:ea typeface="Calibri"/>
              <a:cs typeface="Times New Roman"/>
            </a:endParaRPr>
          </a:p>
          <a:p>
            <a:pPr>
              <a:lnSpc>
                <a:spcPct val="107000"/>
              </a:lnSpc>
              <a:spcAft>
                <a:spcPts val="800"/>
              </a:spcAft>
            </a:pPr>
            <a:r>
              <a:rPr lang="en-US" sz="2800" b="1" dirty="0">
                <a:ea typeface="Calibri"/>
                <a:cs typeface="Times New Roman"/>
              </a:rPr>
              <a:t>Fill in the slide as you watch the video.</a:t>
            </a:r>
          </a:p>
          <a:p>
            <a:pPr>
              <a:lnSpc>
                <a:spcPct val="107000"/>
              </a:lnSpc>
              <a:spcAft>
                <a:spcPts val="800"/>
              </a:spcAft>
            </a:pPr>
            <a:endParaRPr lang="en-US" sz="1100" b="1" dirty="0">
              <a:ea typeface="Calibri"/>
              <a:cs typeface="Times New Roman"/>
            </a:endParaRPr>
          </a:p>
          <a:p>
            <a:pPr>
              <a:lnSpc>
                <a:spcPct val="107000"/>
              </a:lnSpc>
              <a:spcAft>
                <a:spcPts val="800"/>
              </a:spcAft>
            </a:pPr>
            <a:r>
              <a:rPr lang="en-US" sz="2800" b="1" dirty="0">
                <a:ea typeface="Calibri"/>
                <a:cs typeface="Times New Roman"/>
              </a:rPr>
              <a:t>The video quiz WILL COUNT AS A GRADE!</a:t>
            </a:r>
          </a:p>
          <a:p>
            <a:pPr>
              <a:lnSpc>
                <a:spcPct val="107000"/>
              </a:lnSpc>
              <a:spcAft>
                <a:spcPts val="800"/>
              </a:spcAft>
            </a:pPr>
            <a:endParaRPr lang="en-US" sz="2800" b="1" dirty="0">
              <a:ea typeface="Calibri"/>
              <a:cs typeface="Times New Roman"/>
            </a:endParaRPr>
          </a:p>
          <a:p>
            <a:pPr>
              <a:lnSpc>
                <a:spcPct val="107000"/>
              </a:lnSpc>
              <a:spcAft>
                <a:spcPts val="800"/>
              </a:spcAft>
            </a:pPr>
            <a:r>
              <a:rPr lang="en-US" sz="2800" b="1" dirty="0">
                <a:ea typeface="Calibri"/>
                <a:cs typeface="Times New Roman"/>
              </a:rPr>
              <a:t>Done?  Start working on the new Legends playlist.</a:t>
            </a:r>
            <a:endParaRPr lang="en-US" sz="2400" b="1" dirty="0">
              <a:ea typeface="Calibri"/>
              <a:cs typeface="Times New Roman"/>
            </a:endParaRPr>
          </a:p>
        </p:txBody>
      </p:sp>
      <p:pic>
        <p:nvPicPr>
          <p:cNvPr id="7" name="Picture 2">
            <a:hlinkClick r:id="rId2"/>
            <a:extLst>
              <a:ext uri="{FF2B5EF4-FFF2-40B4-BE49-F238E27FC236}">
                <a16:creationId xmlns:a16="http://schemas.microsoft.com/office/drawing/2014/main" id="{67DAA5F3-A9B0-43FE-BAC4-967A765B3E78}"/>
              </a:ext>
            </a:extLst>
          </p:cNvPr>
          <p:cNvPicPr>
            <a:picLocks noChangeAspect="1" noChangeArrowheads="1"/>
          </p:cNvPicPr>
          <p:nvPr/>
        </p:nvPicPr>
        <p:blipFill>
          <a:blip r:embed="rId3" cstate="print"/>
          <a:srcRect/>
          <a:stretch>
            <a:fillRect/>
          </a:stretch>
        </p:blipFill>
        <p:spPr bwMode="auto">
          <a:xfrm>
            <a:off x="355341" y="734347"/>
            <a:ext cx="2718318" cy="1407858"/>
          </a:xfrm>
          <a:prstGeom prst="rect">
            <a:avLst/>
          </a:prstGeom>
          <a:noFill/>
          <a:ln w="9525">
            <a:noFill/>
            <a:miter lim="800000"/>
            <a:headEnd/>
            <a:tailEnd/>
          </a:ln>
        </p:spPr>
      </p:pic>
    </p:spTree>
    <p:extLst>
      <p:ext uri="{BB962C8B-B14F-4D97-AF65-F5344CB8AC3E}">
        <p14:creationId xmlns:p14="http://schemas.microsoft.com/office/powerpoint/2010/main" val="3551413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814" y="489709"/>
            <a:ext cx="9153816" cy="461665"/>
          </a:xfrm>
          <a:prstGeom prst="rect">
            <a:avLst/>
          </a:prstGeom>
          <a:solidFill>
            <a:srgbClr val="00B0F0"/>
          </a:solidFill>
        </p:spPr>
        <p:txBody>
          <a:bodyPr wrap="square" rtlCol="0">
            <a:spAutoFit/>
          </a:bodyPr>
          <a:lstStyle/>
          <a:p>
            <a:pPr algn="ctr"/>
            <a:r>
              <a:rPr lang="en-US" sz="2400" b="1" i="1" dirty="0"/>
              <a:t>Check your answers IF YOU ARE DONE!</a:t>
            </a:r>
          </a:p>
        </p:txBody>
      </p:sp>
      <p:pic>
        <p:nvPicPr>
          <p:cNvPr id="6" name="Picture 5">
            <a:extLst>
              <a:ext uri="{FF2B5EF4-FFF2-40B4-BE49-F238E27FC236}">
                <a16:creationId xmlns:a16="http://schemas.microsoft.com/office/drawing/2014/main" id="{20891DE9-25C4-4B2C-B9AA-DFE5A85B2DE9}"/>
              </a:ext>
            </a:extLst>
          </p:cNvPr>
          <p:cNvPicPr/>
          <p:nvPr/>
        </p:nvPicPr>
        <p:blipFill>
          <a:blip r:embed="rId2" cstate="print"/>
          <a:stretch>
            <a:fillRect/>
          </a:stretch>
        </p:blipFill>
        <p:spPr>
          <a:xfrm>
            <a:off x="524795" y="1892617"/>
            <a:ext cx="3024552" cy="1526490"/>
          </a:xfrm>
          <a:prstGeom prst="rect">
            <a:avLst/>
          </a:prstGeom>
        </p:spPr>
      </p:pic>
      <p:sp>
        <p:nvSpPr>
          <p:cNvPr id="3" name="Rectangle 2">
            <a:extLst>
              <a:ext uri="{FF2B5EF4-FFF2-40B4-BE49-F238E27FC236}">
                <a16:creationId xmlns:a16="http://schemas.microsoft.com/office/drawing/2014/main" id="{CA4BF35F-9458-4A8B-8EAE-8C38B7525E18}"/>
              </a:ext>
            </a:extLst>
          </p:cNvPr>
          <p:cNvSpPr/>
          <p:nvPr/>
        </p:nvSpPr>
        <p:spPr>
          <a:xfrm>
            <a:off x="524795" y="1230497"/>
            <a:ext cx="8987172" cy="707886"/>
          </a:xfrm>
          <a:prstGeom prst="rect">
            <a:avLst/>
          </a:prstGeom>
        </p:spPr>
        <p:txBody>
          <a:bodyPr wrap="square">
            <a:spAutoFit/>
          </a:bodyPr>
          <a:lstStyle/>
          <a:p>
            <a:r>
              <a:rPr lang="en-US" sz="2000" dirty="0">
                <a:latin typeface="Calibri" panose="020F0502020204030204" pitchFamily="34" charset="0"/>
                <a:ea typeface="Calibri" panose="020F0502020204030204" pitchFamily="34" charset="0"/>
                <a:cs typeface="Times New Roman" panose="02020603050405020304" pitchFamily="18" charset="0"/>
              </a:rPr>
              <a:t>__________ - Thinnest layer ranging from _____ mi under the oceans to_____ mi       </a:t>
            </a:r>
          </a:p>
          <a:p>
            <a:r>
              <a:rPr lang="en-US" sz="2000" dirty="0">
                <a:latin typeface="Calibri" panose="020F0502020204030204" pitchFamily="34" charset="0"/>
                <a:ea typeface="Calibri" panose="020F0502020204030204" pitchFamily="34" charset="0"/>
                <a:cs typeface="Times New Roman" panose="02020603050405020304" pitchFamily="18" charset="0"/>
              </a:rPr>
              <a:t>                         under continents.</a:t>
            </a:r>
          </a:p>
        </p:txBody>
      </p:sp>
      <p:cxnSp>
        <p:nvCxnSpPr>
          <p:cNvPr id="7" name="AutoShape 12">
            <a:extLst>
              <a:ext uri="{FF2B5EF4-FFF2-40B4-BE49-F238E27FC236}">
                <a16:creationId xmlns:a16="http://schemas.microsoft.com/office/drawing/2014/main" id="{786A7760-F579-4E16-A473-8530912C90DC}"/>
              </a:ext>
            </a:extLst>
          </p:cNvPr>
          <p:cNvCxnSpPr>
            <a:cxnSpLocks noChangeShapeType="1"/>
          </p:cNvCxnSpPr>
          <p:nvPr/>
        </p:nvCxnSpPr>
        <p:spPr bwMode="auto">
          <a:xfrm flipH="1" flipV="1">
            <a:off x="1226998" y="1561763"/>
            <a:ext cx="80578" cy="547556"/>
          </a:xfrm>
          <a:prstGeom prst="straightConnector1">
            <a:avLst/>
          </a:prstGeom>
          <a:noFill/>
          <a:ln w="38100">
            <a:solidFill>
              <a:srgbClr val="000000"/>
            </a:solidFill>
            <a:round/>
            <a:headEnd type="oval" w="med" len="med"/>
            <a:tailEnd type="triangle" w="med" len="med"/>
          </a:ln>
          <a:extLst>
            <a:ext uri="{909E8E84-426E-40DD-AFC4-6F175D3DCCD1}">
              <a14:hiddenFill xmlns:a14="http://schemas.microsoft.com/office/drawing/2010/main">
                <a:noFill/>
              </a14:hiddenFill>
            </a:ext>
          </a:extLst>
        </p:spPr>
      </p:cxnSp>
      <p:sp>
        <p:nvSpPr>
          <p:cNvPr id="8" name="Rectangle 7">
            <a:extLst>
              <a:ext uri="{FF2B5EF4-FFF2-40B4-BE49-F238E27FC236}">
                <a16:creationId xmlns:a16="http://schemas.microsoft.com/office/drawing/2014/main" id="{C7CB745F-480B-4CB5-8CD9-6753B5F81D92}"/>
              </a:ext>
            </a:extLst>
          </p:cNvPr>
          <p:cNvSpPr/>
          <p:nvPr/>
        </p:nvSpPr>
        <p:spPr>
          <a:xfrm>
            <a:off x="360715" y="3702915"/>
            <a:ext cx="8707085" cy="1323439"/>
          </a:xfrm>
          <a:prstGeom prst="rect">
            <a:avLst/>
          </a:prstGeom>
        </p:spPr>
        <p:txBody>
          <a:bodyPr wrap="square">
            <a:spAutoFit/>
          </a:bodyPr>
          <a:lstStyle/>
          <a:p>
            <a:r>
              <a:rPr lang="en-US" sz="2000" dirty="0">
                <a:latin typeface="Calibri" panose="020F0502020204030204" pitchFamily="34" charset="0"/>
                <a:ea typeface="Calibri" panose="020F0502020204030204" pitchFamily="34" charset="0"/>
                <a:cs typeface="Times New Roman" panose="02020603050405020304" pitchFamily="18" charset="0"/>
              </a:rPr>
              <a:t>____________ - Largest layer at ________ mi thick;  the upper layer that includes the crust is called the ______________,  which    floats on top of a plastic-like layer called the ____________________;   temps  range from ______- _____</a:t>
            </a:r>
            <a:r>
              <a:rPr lang="en-US" sz="2000" baseline="30000" dirty="0" err="1">
                <a:latin typeface="Calibri" panose="020F0502020204030204" pitchFamily="34" charset="0"/>
                <a:ea typeface="Calibri" panose="020F0502020204030204" pitchFamily="34" charset="0"/>
                <a:cs typeface="Times New Roman" panose="02020603050405020304" pitchFamily="18" charset="0"/>
              </a:rPr>
              <a:t>o</a:t>
            </a:r>
            <a:r>
              <a:rPr lang="en-US" sz="2000" dirty="0" err="1">
                <a:latin typeface="Calibri" panose="020F0502020204030204" pitchFamily="34" charset="0"/>
                <a:ea typeface="Calibri" panose="020F0502020204030204" pitchFamily="34" charset="0"/>
                <a:cs typeface="Times New Roman" panose="02020603050405020304" pitchFamily="18" charset="0"/>
              </a:rPr>
              <a:t>F</a:t>
            </a:r>
            <a:r>
              <a:rPr lang="en-US" sz="2000" dirty="0">
                <a:latin typeface="Calibri" panose="020F0502020204030204" pitchFamily="34" charset="0"/>
                <a:ea typeface="Calibri" panose="020F0502020204030204" pitchFamily="34" charset="0"/>
                <a:cs typeface="Times New Roman" panose="02020603050405020304" pitchFamily="18" charset="0"/>
              </a:rPr>
              <a:t>. </a:t>
            </a:r>
          </a:p>
          <a:p>
            <a:r>
              <a:rPr lang="en-US" sz="2000" dirty="0">
                <a:latin typeface="Calibri" panose="020F0502020204030204" pitchFamily="34" charset="0"/>
                <a:ea typeface="Calibri" panose="020F0502020204030204" pitchFamily="34" charset="0"/>
                <a:cs typeface="Times New Roman" panose="02020603050405020304" pitchFamily="18" charset="0"/>
              </a:rPr>
              <a:t> </a:t>
            </a:r>
          </a:p>
        </p:txBody>
      </p:sp>
      <p:cxnSp>
        <p:nvCxnSpPr>
          <p:cNvPr id="10" name="AutoShape 12">
            <a:extLst>
              <a:ext uri="{FF2B5EF4-FFF2-40B4-BE49-F238E27FC236}">
                <a16:creationId xmlns:a16="http://schemas.microsoft.com/office/drawing/2014/main" id="{5ED41912-71D2-49EF-980D-53334F343988}"/>
              </a:ext>
            </a:extLst>
          </p:cNvPr>
          <p:cNvCxnSpPr>
            <a:cxnSpLocks noChangeShapeType="1"/>
          </p:cNvCxnSpPr>
          <p:nvPr/>
        </p:nvCxnSpPr>
        <p:spPr bwMode="auto">
          <a:xfrm flipV="1">
            <a:off x="1101335" y="2780406"/>
            <a:ext cx="0" cy="831818"/>
          </a:xfrm>
          <a:prstGeom prst="straightConnector1">
            <a:avLst/>
          </a:prstGeom>
          <a:noFill/>
          <a:ln w="38100">
            <a:solidFill>
              <a:srgbClr val="000000"/>
            </a:solidFill>
            <a:round/>
            <a:headEnd type="oval" w="med" len="med"/>
            <a:tailEnd type="triangle" w="med" len="med"/>
          </a:ln>
          <a:extLst>
            <a:ext uri="{909E8E84-426E-40DD-AFC4-6F175D3DCCD1}">
              <a14:hiddenFill xmlns:a14="http://schemas.microsoft.com/office/drawing/2010/main">
                <a:noFill/>
              </a14:hiddenFill>
            </a:ext>
          </a:extLst>
        </p:spPr>
      </p:cxnSp>
      <p:sp>
        <p:nvSpPr>
          <p:cNvPr id="23" name="TextBox 22">
            <a:extLst>
              <a:ext uri="{FF2B5EF4-FFF2-40B4-BE49-F238E27FC236}">
                <a16:creationId xmlns:a16="http://schemas.microsoft.com/office/drawing/2014/main" id="{7CC71085-E6AD-461B-A3A2-A9ED24B95ADC}"/>
              </a:ext>
            </a:extLst>
          </p:cNvPr>
          <p:cNvSpPr txBox="1"/>
          <p:nvPr/>
        </p:nvSpPr>
        <p:spPr>
          <a:xfrm>
            <a:off x="3818015" y="1949409"/>
            <a:ext cx="5078431" cy="830997"/>
          </a:xfrm>
          <a:prstGeom prst="rect">
            <a:avLst/>
          </a:prstGeom>
          <a:noFill/>
        </p:spPr>
        <p:txBody>
          <a:bodyPr wrap="square" rtlCol="0">
            <a:spAutoFit/>
          </a:bodyPr>
          <a:lstStyle/>
          <a:p>
            <a:r>
              <a:rPr lang="en-US" sz="2400" b="1" i="1" dirty="0">
                <a:solidFill>
                  <a:srgbClr val="00B0F0"/>
                </a:solidFill>
              </a:rPr>
              <a:t>How many miles to go from the crust to the core?</a:t>
            </a:r>
          </a:p>
        </p:txBody>
      </p:sp>
      <p:grpSp>
        <p:nvGrpSpPr>
          <p:cNvPr id="2048" name="Group 2047">
            <a:extLst>
              <a:ext uri="{FF2B5EF4-FFF2-40B4-BE49-F238E27FC236}">
                <a16:creationId xmlns:a16="http://schemas.microsoft.com/office/drawing/2014/main" id="{15F3AB7D-84B2-491C-BA1D-9C2306B9E6A9}"/>
              </a:ext>
            </a:extLst>
          </p:cNvPr>
          <p:cNvGrpSpPr/>
          <p:nvPr/>
        </p:nvGrpSpPr>
        <p:grpSpPr>
          <a:xfrm>
            <a:off x="334059" y="1119761"/>
            <a:ext cx="8466066" cy="488461"/>
            <a:chOff x="123578" y="760575"/>
            <a:chExt cx="8466066" cy="488461"/>
          </a:xfrm>
        </p:grpSpPr>
        <p:sp>
          <p:nvSpPr>
            <p:cNvPr id="20" name="TextBox 19">
              <a:extLst>
                <a:ext uri="{FF2B5EF4-FFF2-40B4-BE49-F238E27FC236}">
                  <a16:creationId xmlns:a16="http://schemas.microsoft.com/office/drawing/2014/main" id="{4B89CF16-4B29-4483-8F3B-33377EC6AE80}"/>
                </a:ext>
              </a:extLst>
            </p:cNvPr>
            <p:cNvSpPr txBox="1"/>
            <p:nvPr/>
          </p:nvSpPr>
          <p:spPr>
            <a:xfrm>
              <a:off x="123578" y="760575"/>
              <a:ext cx="1534553" cy="461665"/>
            </a:xfrm>
            <a:prstGeom prst="rect">
              <a:avLst/>
            </a:prstGeom>
            <a:noFill/>
          </p:spPr>
          <p:txBody>
            <a:bodyPr wrap="square" rtlCol="0">
              <a:spAutoFit/>
            </a:bodyPr>
            <a:lstStyle/>
            <a:p>
              <a:pPr algn="ctr"/>
              <a:r>
                <a:rPr lang="en-US" sz="2400" b="1" dirty="0">
                  <a:solidFill>
                    <a:srgbClr val="FF0000"/>
                  </a:solidFill>
                </a:rPr>
                <a:t>CRUST</a:t>
              </a:r>
              <a:endParaRPr lang="en-US" b="1" dirty="0">
                <a:solidFill>
                  <a:srgbClr val="FF0000"/>
                </a:solidFill>
              </a:endParaRPr>
            </a:p>
          </p:txBody>
        </p:sp>
        <p:sp>
          <p:nvSpPr>
            <p:cNvPr id="22" name="TextBox 21">
              <a:extLst>
                <a:ext uri="{FF2B5EF4-FFF2-40B4-BE49-F238E27FC236}">
                  <a16:creationId xmlns:a16="http://schemas.microsoft.com/office/drawing/2014/main" id="{B62FF1D7-309C-4EAA-9FAE-9B4D6B9F9A26}"/>
                </a:ext>
              </a:extLst>
            </p:cNvPr>
            <p:cNvSpPr txBox="1"/>
            <p:nvPr/>
          </p:nvSpPr>
          <p:spPr>
            <a:xfrm>
              <a:off x="4423051" y="787371"/>
              <a:ext cx="1058325" cy="461665"/>
            </a:xfrm>
            <a:prstGeom prst="rect">
              <a:avLst/>
            </a:prstGeom>
            <a:noFill/>
          </p:spPr>
          <p:txBody>
            <a:bodyPr wrap="square" rtlCol="0">
              <a:spAutoFit/>
            </a:bodyPr>
            <a:lstStyle/>
            <a:p>
              <a:pPr algn="ctr"/>
              <a:r>
                <a:rPr lang="en-US" sz="2400" b="1" dirty="0">
                  <a:solidFill>
                    <a:srgbClr val="FF0000"/>
                  </a:solidFill>
                </a:rPr>
                <a:t>5</a:t>
              </a:r>
              <a:endParaRPr lang="en-US" b="1" dirty="0">
                <a:solidFill>
                  <a:srgbClr val="FF0000"/>
                </a:solidFill>
              </a:endParaRPr>
            </a:p>
          </p:txBody>
        </p:sp>
        <p:sp>
          <p:nvSpPr>
            <p:cNvPr id="24" name="TextBox 23">
              <a:extLst>
                <a:ext uri="{FF2B5EF4-FFF2-40B4-BE49-F238E27FC236}">
                  <a16:creationId xmlns:a16="http://schemas.microsoft.com/office/drawing/2014/main" id="{8F8D8DE8-9D0D-42EB-B9AD-9EF8893D9957}"/>
                </a:ext>
              </a:extLst>
            </p:cNvPr>
            <p:cNvSpPr txBox="1"/>
            <p:nvPr/>
          </p:nvSpPr>
          <p:spPr>
            <a:xfrm>
              <a:off x="7531319" y="780757"/>
              <a:ext cx="1058325" cy="461665"/>
            </a:xfrm>
            <a:prstGeom prst="rect">
              <a:avLst/>
            </a:prstGeom>
            <a:noFill/>
          </p:spPr>
          <p:txBody>
            <a:bodyPr wrap="square" rtlCol="0">
              <a:spAutoFit/>
            </a:bodyPr>
            <a:lstStyle/>
            <a:p>
              <a:pPr algn="ctr"/>
              <a:r>
                <a:rPr lang="en-US" sz="2400" b="1" dirty="0">
                  <a:solidFill>
                    <a:srgbClr val="FF0000"/>
                  </a:solidFill>
                </a:rPr>
                <a:t>25</a:t>
              </a:r>
              <a:endParaRPr lang="en-US" b="1" dirty="0">
                <a:solidFill>
                  <a:srgbClr val="FF0000"/>
                </a:solidFill>
              </a:endParaRPr>
            </a:p>
          </p:txBody>
        </p:sp>
      </p:grpSp>
      <p:grpSp>
        <p:nvGrpSpPr>
          <p:cNvPr id="2049" name="Group 2048">
            <a:extLst>
              <a:ext uri="{FF2B5EF4-FFF2-40B4-BE49-F238E27FC236}">
                <a16:creationId xmlns:a16="http://schemas.microsoft.com/office/drawing/2014/main" id="{0EB2A945-6CF0-45C8-9DA8-8D672960A0D7}"/>
              </a:ext>
            </a:extLst>
          </p:cNvPr>
          <p:cNvGrpSpPr/>
          <p:nvPr/>
        </p:nvGrpSpPr>
        <p:grpSpPr>
          <a:xfrm>
            <a:off x="229234" y="3581400"/>
            <a:ext cx="7947732" cy="1143619"/>
            <a:chOff x="167410" y="4141433"/>
            <a:chExt cx="7947732" cy="1143619"/>
          </a:xfrm>
        </p:grpSpPr>
        <p:sp>
          <p:nvSpPr>
            <p:cNvPr id="25" name="TextBox 24">
              <a:extLst>
                <a:ext uri="{FF2B5EF4-FFF2-40B4-BE49-F238E27FC236}">
                  <a16:creationId xmlns:a16="http://schemas.microsoft.com/office/drawing/2014/main" id="{5433B18E-26DF-41C0-8BAB-6051BA827DA0}"/>
                </a:ext>
              </a:extLst>
            </p:cNvPr>
            <p:cNvSpPr txBox="1"/>
            <p:nvPr/>
          </p:nvSpPr>
          <p:spPr>
            <a:xfrm>
              <a:off x="167410" y="4141433"/>
              <a:ext cx="1995529" cy="461665"/>
            </a:xfrm>
            <a:prstGeom prst="rect">
              <a:avLst/>
            </a:prstGeom>
            <a:noFill/>
          </p:spPr>
          <p:txBody>
            <a:bodyPr wrap="square" rtlCol="0">
              <a:spAutoFit/>
            </a:bodyPr>
            <a:lstStyle/>
            <a:p>
              <a:pPr algn="ctr"/>
              <a:r>
                <a:rPr lang="en-US" sz="2400" b="1" dirty="0">
                  <a:solidFill>
                    <a:srgbClr val="FF0000"/>
                  </a:solidFill>
                </a:rPr>
                <a:t>MANTLE</a:t>
              </a:r>
              <a:endParaRPr lang="en-US" b="1" dirty="0">
                <a:solidFill>
                  <a:srgbClr val="FF0000"/>
                </a:solidFill>
              </a:endParaRPr>
            </a:p>
          </p:txBody>
        </p:sp>
        <p:sp>
          <p:nvSpPr>
            <p:cNvPr id="26" name="TextBox 25">
              <a:extLst>
                <a:ext uri="{FF2B5EF4-FFF2-40B4-BE49-F238E27FC236}">
                  <a16:creationId xmlns:a16="http://schemas.microsoft.com/office/drawing/2014/main" id="{61FD7E7D-73BA-4248-AB6E-BA6BED8DF12C}"/>
                </a:ext>
              </a:extLst>
            </p:cNvPr>
            <p:cNvSpPr txBox="1"/>
            <p:nvPr/>
          </p:nvSpPr>
          <p:spPr>
            <a:xfrm>
              <a:off x="3784878" y="4172257"/>
              <a:ext cx="1058325" cy="461665"/>
            </a:xfrm>
            <a:prstGeom prst="rect">
              <a:avLst/>
            </a:prstGeom>
            <a:noFill/>
          </p:spPr>
          <p:txBody>
            <a:bodyPr wrap="square" rtlCol="0">
              <a:spAutoFit/>
            </a:bodyPr>
            <a:lstStyle/>
            <a:p>
              <a:pPr algn="ctr"/>
              <a:r>
                <a:rPr lang="en-US" sz="2400" b="1" dirty="0">
                  <a:solidFill>
                    <a:srgbClr val="FF0000"/>
                  </a:solidFill>
                </a:rPr>
                <a:t>1800</a:t>
              </a:r>
              <a:endParaRPr lang="en-US" b="1" dirty="0">
                <a:solidFill>
                  <a:srgbClr val="FF0000"/>
                </a:solidFill>
              </a:endParaRPr>
            </a:p>
          </p:txBody>
        </p:sp>
        <p:sp>
          <p:nvSpPr>
            <p:cNvPr id="27" name="TextBox 26">
              <a:extLst>
                <a:ext uri="{FF2B5EF4-FFF2-40B4-BE49-F238E27FC236}">
                  <a16:creationId xmlns:a16="http://schemas.microsoft.com/office/drawing/2014/main" id="{37E466C0-2C07-494B-9448-CE9DB80E27FE}"/>
                </a:ext>
              </a:extLst>
            </p:cNvPr>
            <p:cNvSpPr txBox="1"/>
            <p:nvPr/>
          </p:nvSpPr>
          <p:spPr>
            <a:xfrm>
              <a:off x="2491013" y="4491257"/>
              <a:ext cx="2093570" cy="461665"/>
            </a:xfrm>
            <a:prstGeom prst="rect">
              <a:avLst/>
            </a:prstGeom>
            <a:noFill/>
          </p:spPr>
          <p:txBody>
            <a:bodyPr wrap="square" rtlCol="0">
              <a:spAutoFit/>
            </a:bodyPr>
            <a:lstStyle/>
            <a:p>
              <a:pPr algn="ctr"/>
              <a:r>
                <a:rPr lang="en-US" sz="2400" b="1" dirty="0">
                  <a:solidFill>
                    <a:srgbClr val="FF0000"/>
                  </a:solidFill>
                </a:rPr>
                <a:t>LITHOSPHERE</a:t>
              </a:r>
              <a:endParaRPr lang="en-US" b="1" dirty="0">
                <a:solidFill>
                  <a:srgbClr val="FF0000"/>
                </a:solidFill>
              </a:endParaRPr>
            </a:p>
          </p:txBody>
        </p:sp>
        <p:sp>
          <p:nvSpPr>
            <p:cNvPr id="28" name="TextBox 27">
              <a:extLst>
                <a:ext uri="{FF2B5EF4-FFF2-40B4-BE49-F238E27FC236}">
                  <a16:creationId xmlns:a16="http://schemas.microsoft.com/office/drawing/2014/main" id="{154C9C5F-279A-4244-823F-27CDD7F9088B}"/>
                </a:ext>
              </a:extLst>
            </p:cNvPr>
            <p:cNvSpPr txBox="1"/>
            <p:nvPr/>
          </p:nvSpPr>
          <p:spPr>
            <a:xfrm>
              <a:off x="1501045" y="4823387"/>
              <a:ext cx="2432603" cy="461665"/>
            </a:xfrm>
            <a:prstGeom prst="rect">
              <a:avLst/>
            </a:prstGeom>
            <a:noFill/>
          </p:spPr>
          <p:txBody>
            <a:bodyPr wrap="square" rtlCol="0">
              <a:spAutoFit/>
            </a:bodyPr>
            <a:lstStyle/>
            <a:p>
              <a:pPr algn="ctr"/>
              <a:r>
                <a:rPr lang="en-US" sz="2400" b="1" dirty="0">
                  <a:solidFill>
                    <a:srgbClr val="FF0000"/>
                  </a:solidFill>
                </a:rPr>
                <a:t>ASTHENOSPHERE</a:t>
              </a:r>
              <a:endParaRPr lang="en-US" b="1" dirty="0">
                <a:solidFill>
                  <a:srgbClr val="FF0000"/>
                </a:solidFill>
              </a:endParaRPr>
            </a:p>
          </p:txBody>
        </p:sp>
        <p:sp>
          <p:nvSpPr>
            <p:cNvPr id="29" name="TextBox 28">
              <a:extLst>
                <a:ext uri="{FF2B5EF4-FFF2-40B4-BE49-F238E27FC236}">
                  <a16:creationId xmlns:a16="http://schemas.microsoft.com/office/drawing/2014/main" id="{959ABD0C-57EA-4097-A942-46B364C97330}"/>
                </a:ext>
              </a:extLst>
            </p:cNvPr>
            <p:cNvSpPr txBox="1"/>
            <p:nvPr/>
          </p:nvSpPr>
          <p:spPr>
            <a:xfrm>
              <a:off x="5682539" y="4823386"/>
              <a:ext cx="2432603" cy="461665"/>
            </a:xfrm>
            <a:prstGeom prst="rect">
              <a:avLst/>
            </a:prstGeom>
            <a:noFill/>
          </p:spPr>
          <p:txBody>
            <a:bodyPr wrap="square" rtlCol="0">
              <a:spAutoFit/>
            </a:bodyPr>
            <a:lstStyle/>
            <a:p>
              <a:pPr algn="ctr"/>
              <a:r>
                <a:rPr lang="en-US" sz="2400" b="1" dirty="0">
                  <a:solidFill>
                    <a:srgbClr val="FF0000"/>
                  </a:solidFill>
                </a:rPr>
                <a:t>1600 -7900</a:t>
              </a:r>
              <a:endParaRPr lang="en-US" b="1" dirty="0">
                <a:solidFill>
                  <a:srgbClr val="FF0000"/>
                </a:solidFill>
              </a:endParaRPr>
            </a:p>
          </p:txBody>
        </p:sp>
      </p:grpSp>
      <p:sp>
        <p:nvSpPr>
          <p:cNvPr id="30" name="TextBox 29">
            <a:extLst>
              <a:ext uri="{FF2B5EF4-FFF2-40B4-BE49-F238E27FC236}">
                <a16:creationId xmlns:a16="http://schemas.microsoft.com/office/drawing/2014/main" id="{9F83F7EF-0101-49E7-8D76-2DF1BA926C05}"/>
              </a:ext>
            </a:extLst>
          </p:cNvPr>
          <p:cNvSpPr txBox="1"/>
          <p:nvPr/>
        </p:nvSpPr>
        <p:spPr>
          <a:xfrm>
            <a:off x="179143" y="5160451"/>
            <a:ext cx="8743901" cy="830997"/>
          </a:xfrm>
          <a:prstGeom prst="rect">
            <a:avLst/>
          </a:prstGeom>
          <a:noFill/>
        </p:spPr>
        <p:txBody>
          <a:bodyPr wrap="square" rtlCol="0">
            <a:spAutoFit/>
          </a:bodyPr>
          <a:lstStyle/>
          <a:p>
            <a:r>
              <a:rPr lang="en-US" sz="2400" b="1" dirty="0">
                <a:solidFill>
                  <a:srgbClr val="00B0F0"/>
                </a:solidFill>
              </a:rPr>
              <a:t>What type of heat transfer in a fluid causes warmer portions to rise and the colder portions to sink? </a:t>
            </a:r>
          </a:p>
        </p:txBody>
      </p:sp>
      <p:sp>
        <p:nvSpPr>
          <p:cNvPr id="21" name="Rectangle 20">
            <a:extLst>
              <a:ext uri="{FF2B5EF4-FFF2-40B4-BE49-F238E27FC236}">
                <a16:creationId xmlns:a16="http://schemas.microsoft.com/office/drawing/2014/main" id="{C7F729BC-8FA7-49EF-A71C-4D3F3CF83892}"/>
              </a:ext>
            </a:extLst>
          </p:cNvPr>
          <p:cNvSpPr/>
          <p:nvPr/>
        </p:nvSpPr>
        <p:spPr>
          <a:xfrm>
            <a:off x="0" y="1"/>
            <a:ext cx="9144000" cy="523220"/>
          </a:xfrm>
          <a:prstGeom prst="rect">
            <a:avLst/>
          </a:prstGeom>
          <a:solidFill>
            <a:schemeClr val="tx1">
              <a:lumMod val="95000"/>
              <a:lumOff val="5000"/>
            </a:schemeClr>
          </a:solidFill>
        </p:spPr>
        <p:txBody>
          <a:bodyPr wrap="square">
            <a:spAutoFit/>
          </a:bodyPr>
          <a:lstStyle/>
          <a:p>
            <a:pPr marL="342900" indent="-342900"/>
            <a:r>
              <a:rPr lang="en-US" sz="2800" b="1" dirty="0">
                <a:solidFill>
                  <a:schemeClr val="bg1"/>
                </a:solidFill>
                <a:latin typeface="Times New Roman" pitchFamily="18" charset="0"/>
                <a:cs typeface="Times New Roman" pitchFamily="18" charset="0"/>
              </a:rPr>
              <a:t>Activity A:  Layers of the Earth</a:t>
            </a:r>
          </a:p>
        </p:txBody>
      </p:sp>
      <p:sp>
        <p:nvSpPr>
          <p:cNvPr id="31" name="TextBox 30">
            <a:extLst>
              <a:ext uri="{FF2B5EF4-FFF2-40B4-BE49-F238E27FC236}">
                <a16:creationId xmlns:a16="http://schemas.microsoft.com/office/drawing/2014/main" id="{1D66C655-F0E5-4061-A71B-7218CE4C2605}"/>
              </a:ext>
            </a:extLst>
          </p:cNvPr>
          <p:cNvSpPr txBox="1"/>
          <p:nvPr/>
        </p:nvSpPr>
        <p:spPr>
          <a:xfrm>
            <a:off x="5644934" y="2358983"/>
            <a:ext cx="1714866" cy="461665"/>
          </a:xfrm>
          <a:prstGeom prst="rect">
            <a:avLst/>
          </a:prstGeom>
          <a:noFill/>
        </p:spPr>
        <p:txBody>
          <a:bodyPr wrap="square" rtlCol="0">
            <a:spAutoFit/>
          </a:bodyPr>
          <a:lstStyle/>
          <a:p>
            <a:r>
              <a:rPr lang="en-US" sz="2400" b="1" i="1" dirty="0">
                <a:solidFill>
                  <a:srgbClr val="00B0F0"/>
                </a:solidFill>
                <a:sym typeface="Wingdings" panose="05000000000000000000" pitchFamily="2" charset="2"/>
              </a:rPr>
              <a:t>4000 mi</a:t>
            </a:r>
          </a:p>
        </p:txBody>
      </p:sp>
      <p:sp>
        <p:nvSpPr>
          <p:cNvPr id="32" name="TextBox 31">
            <a:extLst>
              <a:ext uri="{FF2B5EF4-FFF2-40B4-BE49-F238E27FC236}">
                <a16:creationId xmlns:a16="http://schemas.microsoft.com/office/drawing/2014/main" id="{47DDE879-9009-486E-8EB5-5BE4549D40E7}"/>
              </a:ext>
            </a:extLst>
          </p:cNvPr>
          <p:cNvSpPr txBox="1"/>
          <p:nvPr/>
        </p:nvSpPr>
        <p:spPr>
          <a:xfrm>
            <a:off x="179143" y="6011663"/>
            <a:ext cx="8257798" cy="461665"/>
          </a:xfrm>
          <a:prstGeom prst="rect">
            <a:avLst/>
          </a:prstGeom>
          <a:noFill/>
        </p:spPr>
        <p:txBody>
          <a:bodyPr wrap="square" rtlCol="0">
            <a:spAutoFit/>
          </a:bodyPr>
          <a:lstStyle/>
          <a:p>
            <a:r>
              <a:rPr lang="en-US" sz="2400" b="1" i="1" dirty="0">
                <a:solidFill>
                  <a:srgbClr val="00B0F0"/>
                </a:solidFill>
                <a:sym typeface="Wingdings" panose="05000000000000000000" pitchFamily="2" charset="2"/>
              </a:rPr>
              <a:t>Convection currents  Magma moves in the asthenosphere</a:t>
            </a:r>
            <a:endParaRPr lang="en-US" sz="2400" b="1" i="1" dirty="0">
              <a:solidFill>
                <a:srgbClr val="00B0F0"/>
              </a:solidFill>
            </a:endParaRPr>
          </a:p>
        </p:txBody>
      </p:sp>
      <p:sp>
        <p:nvSpPr>
          <p:cNvPr id="33" name="TextBox 32">
            <a:extLst>
              <a:ext uri="{FF2B5EF4-FFF2-40B4-BE49-F238E27FC236}">
                <a16:creationId xmlns:a16="http://schemas.microsoft.com/office/drawing/2014/main" id="{2ED81232-C5DC-39EC-1058-BE3951751EBA}"/>
              </a:ext>
            </a:extLst>
          </p:cNvPr>
          <p:cNvSpPr txBox="1"/>
          <p:nvPr/>
        </p:nvSpPr>
        <p:spPr>
          <a:xfrm>
            <a:off x="2755468" y="6368291"/>
            <a:ext cx="5778932" cy="461665"/>
          </a:xfrm>
          <a:prstGeom prst="rect">
            <a:avLst/>
          </a:prstGeom>
          <a:noFill/>
        </p:spPr>
        <p:txBody>
          <a:bodyPr wrap="square" rtlCol="0">
            <a:spAutoFit/>
          </a:bodyPr>
          <a:lstStyle/>
          <a:p>
            <a:r>
              <a:rPr lang="en-US" sz="2400" b="1" i="1" dirty="0">
                <a:solidFill>
                  <a:srgbClr val="00B0F0"/>
                </a:solidFill>
                <a:sym typeface="Wingdings" panose="05000000000000000000" pitchFamily="2" charset="2"/>
              </a:rPr>
              <a:t> Moves the plates like a conveyor belt</a:t>
            </a:r>
            <a:endParaRPr lang="en-US" sz="2400" b="1" i="1" dirty="0">
              <a:solidFill>
                <a:srgbClr val="00B0F0"/>
              </a:solidFill>
            </a:endParaRPr>
          </a:p>
        </p:txBody>
      </p:sp>
    </p:spTree>
    <p:extLst>
      <p:ext uri="{BB962C8B-B14F-4D97-AF65-F5344CB8AC3E}">
        <p14:creationId xmlns:p14="http://schemas.microsoft.com/office/powerpoint/2010/main" val="356054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0" grpId="0"/>
      <p:bldP spid="31" grpId="0"/>
      <p:bldP spid="32" grpId="0"/>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0891DE9-25C4-4B2C-B9AA-DFE5A85B2DE9}"/>
              </a:ext>
            </a:extLst>
          </p:cNvPr>
          <p:cNvPicPr/>
          <p:nvPr/>
        </p:nvPicPr>
        <p:blipFill>
          <a:blip r:embed="rId2" cstate="print"/>
          <a:stretch>
            <a:fillRect/>
          </a:stretch>
        </p:blipFill>
        <p:spPr>
          <a:xfrm>
            <a:off x="66978" y="172553"/>
            <a:ext cx="3024552" cy="1526490"/>
          </a:xfrm>
          <a:prstGeom prst="rect">
            <a:avLst/>
          </a:prstGeom>
        </p:spPr>
      </p:pic>
      <p:sp>
        <p:nvSpPr>
          <p:cNvPr id="11" name="Rectangle 10">
            <a:extLst>
              <a:ext uri="{FF2B5EF4-FFF2-40B4-BE49-F238E27FC236}">
                <a16:creationId xmlns:a16="http://schemas.microsoft.com/office/drawing/2014/main" id="{2D1E783C-BBAE-4668-B96C-E7606B3E6A3B}"/>
              </a:ext>
            </a:extLst>
          </p:cNvPr>
          <p:cNvSpPr/>
          <p:nvPr/>
        </p:nvSpPr>
        <p:spPr>
          <a:xfrm>
            <a:off x="2980796" y="286330"/>
            <a:ext cx="6163204" cy="1015663"/>
          </a:xfrm>
          <a:prstGeom prst="rect">
            <a:avLst/>
          </a:prstGeom>
        </p:spPr>
        <p:txBody>
          <a:bodyPr wrap="square">
            <a:spAutoFit/>
          </a:bodyPr>
          <a:lstStyle/>
          <a:p>
            <a:r>
              <a:rPr lang="en-US" sz="2000" dirty="0">
                <a:latin typeface="Calibri" panose="020F0502020204030204" pitchFamily="34" charset="0"/>
                <a:ea typeface="Calibri" panose="020F0502020204030204" pitchFamily="34" charset="0"/>
                <a:cs typeface="Times New Roman" panose="02020603050405020304" pitchFamily="18" charset="0"/>
              </a:rPr>
              <a:t>_______  _______ -   1400 mi thick liquid layer made mostly of _______; temps range from _____________</a:t>
            </a:r>
            <a:r>
              <a:rPr lang="en-US" sz="2000" baseline="30000" dirty="0">
                <a:latin typeface="Calibri" panose="020F0502020204030204" pitchFamily="34" charset="0"/>
                <a:ea typeface="Calibri" panose="020F0502020204030204" pitchFamily="34" charset="0"/>
                <a:cs typeface="Times New Roman" panose="02020603050405020304" pitchFamily="18" charset="0"/>
              </a:rPr>
              <a:t>o </a:t>
            </a:r>
            <a:r>
              <a:rPr lang="en-US" sz="2000" dirty="0">
                <a:latin typeface="Calibri" panose="020F0502020204030204" pitchFamily="34" charset="0"/>
                <a:ea typeface="Calibri" panose="020F0502020204030204" pitchFamily="34" charset="0"/>
                <a:cs typeface="Times New Roman" panose="02020603050405020304" pitchFamily="18" charset="0"/>
              </a:rPr>
              <a:t>F; the movement creates a _____________ field.   </a:t>
            </a:r>
          </a:p>
        </p:txBody>
      </p:sp>
      <p:cxnSp>
        <p:nvCxnSpPr>
          <p:cNvPr id="13" name="AutoShape 12">
            <a:extLst>
              <a:ext uri="{FF2B5EF4-FFF2-40B4-BE49-F238E27FC236}">
                <a16:creationId xmlns:a16="http://schemas.microsoft.com/office/drawing/2014/main" id="{C11B253C-ECA8-49CF-BE4F-ED053AEB028C}"/>
              </a:ext>
            </a:extLst>
          </p:cNvPr>
          <p:cNvCxnSpPr>
            <a:cxnSpLocks noChangeShapeType="1"/>
          </p:cNvCxnSpPr>
          <p:nvPr/>
        </p:nvCxnSpPr>
        <p:spPr bwMode="auto">
          <a:xfrm flipV="1">
            <a:off x="1975351" y="460914"/>
            <a:ext cx="996449" cy="840183"/>
          </a:xfrm>
          <a:prstGeom prst="straightConnector1">
            <a:avLst/>
          </a:prstGeom>
          <a:noFill/>
          <a:ln w="38100">
            <a:solidFill>
              <a:srgbClr val="000000"/>
            </a:solidFill>
            <a:round/>
            <a:headEnd type="oval" w="med" len="med"/>
            <a:tailEnd type="triangle" w="med" len="med"/>
          </a:ln>
          <a:extLst>
            <a:ext uri="{909E8E84-426E-40DD-AFC4-6F175D3DCCD1}">
              <a14:hiddenFill xmlns:a14="http://schemas.microsoft.com/office/drawing/2010/main">
                <a:noFill/>
              </a14:hiddenFill>
            </a:ext>
          </a:extLst>
        </p:spPr>
      </p:cxnSp>
      <p:sp>
        <p:nvSpPr>
          <p:cNvPr id="14" name="Rectangle 13">
            <a:extLst>
              <a:ext uri="{FF2B5EF4-FFF2-40B4-BE49-F238E27FC236}">
                <a16:creationId xmlns:a16="http://schemas.microsoft.com/office/drawing/2014/main" id="{A14B8B7F-9CA0-46AC-8D79-A9B5DF18AB78}"/>
              </a:ext>
            </a:extLst>
          </p:cNvPr>
          <p:cNvSpPr/>
          <p:nvPr/>
        </p:nvSpPr>
        <p:spPr>
          <a:xfrm>
            <a:off x="371920" y="2086134"/>
            <a:ext cx="8623488" cy="1015663"/>
          </a:xfrm>
          <a:prstGeom prst="rect">
            <a:avLst/>
          </a:prstGeom>
        </p:spPr>
        <p:txBody>
          <a:bodyPr wrap="square">
            <a:spAutoFit/>
          </a:bodyPr>
          <a:lstStyle/>
          <a:p>
            <a:r>
              <a:rPr lang="en-US" sz="2000" dirty="0">
                <a:latin typeface="Calibri" panose="020F0502020204030204" pitchFamily="34" charset="0"/>
                <a:ea typeface="Calibri" panose="020F0502020204030204" pitchFamily="34" charset="0"/>
                <a:cs typeface="Times New Roman" panose="02020603050405020304" pitchFamily="18" charset="0"/>
              </a:rPr>
              <a:t>_____  _______ -   Solid layer that is _______ mi thick; made of ________ and ____________ with temps up to ________</a:t>
            </a:r>
            <a:r>
              <a:rPr lang="en-US" sz="2000" baseline="30000" dirty="0" err="1">
                <a:latin typeface="Calibri" panose="020F0502020204030204" pitchFamily="34" charset="0"/>
                <a:ea typeface="Calibri" panose="020F0502020204030204" pitchFamily="34" charset="0"/>
                <a:cs typeface="Times New Roman" panose="02020603050405020304" pitchFamily="18" charset="0"/>
              </a:rPr>
              <a:t>o</a:t>
            </a:r>
            <a:r>
              <a:rPr lang="en-US" sz="2000" dirty="0" err="1">
                <a:latin typeface="Calibri" panose="020F0502020204030204" pitchFamily="34" charset="0"/>
                <a:ea typeface="Calibri" panose="020F0502020204030204" pitchFamily="34" charset="0"/>
                <a:cs typeface="Times New Roman" panose="02020603050405020304" pitchFamily="18" charset="0"/>
              </a:rPr>
              <a:t>F</a:t>
            </a:r>
            <a:r>
              <a:rPr lang="en-US" sz="2000" dirty="0">
                <a:latin typeface="Calibri" panose="020F0502020204030204" pitchFamily="34" charset="0"/>
                <a:ea typeface="Calibri" panose="020F0502020204030204" pitchFamily="34" charset="0"/>
                <a:cs typeface="Times New Roman" panose="02020603050405020304" pitchFamily="18" charset="0"/>
              </a:rPr>
              <a:t>, but kept solid due to very high ____________.</a:t>
            </a:r>
          </a:p>
        </p:txBody>
      </p:sp>
      <p:cxnSp>
        <p:nvCxnSpPr>
          <p:cNvPr id="16" name="AutoShape 12">
            <a:extLst>
              <a:ext uri="{FF2B5EF4-FFF2-40B4-BE49-F238E27FC236}">
                <a16:creationId xmlns:a16="http://schemas.microsoft.com/office/drawing/2014/main" id="{3EE4410B-1CA5-4C37-B1D3-8DE65AC2B101}"/>
              </a:ext>
            </a:extLst>
          </p:cNvPr>
          <p:cNvCxnSpPr>
            <a:cxnSpLocks noChangeShapeType="1"/>
          </p:cNvCxnSpPr>
          <p:nvPr/>
        </p:nvCxnSpPr>
        <p:spPr bwMode="auto">
          <a:xfrm>
            <a:off x="1546381" y="1608994"/>
            <a:ext cx="0" cy="365760"/>
          </a:xfrm>
          <a:prstGeom prst="straightConnector1">
            <a:avLst/>
          </a:prstGeom>
          <a:noFill/>
          <a:ln w="38100">
            <a:solidFill>
              <a:srgbClr val="000000"/>
            </a:solidFill>
            <a:round/>
            <a:headEnd type="oval" w="med" len="med"/>
            <a:tailEnd type="triangle" w="med" len="med"/>
          </a:ln>
          <a:extLst>
            <a:ext uri="{909E8E84-426E-40DD-AFC4-6F175D3DCCD1}">
              <a14:hiddenFill xmlns:a14="http://schemas.microsoft.com/office/drawing/2010/main">
                <a:noFill/>
              </a14:hiddenFill>
            </a:ext>
          </a:extLst>
        </p:spPr>
      </p:cxnSp>
      <p:grpSp>
        <p:nvGrpSpPr>
          <p:cNvPr id="5" name="Group 4">
            <a:extLst>
              <a:ext uri="{FF2B5EF4-FFF2-40B4-BE49-F238E27FC236}">
                <a16:creationId xmlns:a16="http://schemas.microsoft.com/office/drawing/2014/main" id="{72152994-D3BC-4663-9867-B934462F6976}"/>
              </a:ext>
            </a:extLst>
          </p:cNvPr>
          <p:cNvGrpSpPr/>
          <p:nvPr/>
        </p:nvGrpSpPr>
        <p:grpSpPr>
          <a:xfrm>
            <a:off x="2895600" y="228600"/>
            <a:ext cx="4514651" cy="1055234"/>
            <a:chOff x="3434281" y="922514"/>
            <a:chExt cx="4514651" cy="1055234"/>
          </a:xfrm>
        </p:grpSpPr>
        <p:sp>
          <p:nvSpPr>
            <p:cNvPr id="26" name="TextBox 25">
              <a:extLst>
                <a:ext uri="{FF2B5EF4-FFF2-40B4-BE49-F238E27FC236}">
                  <a16:creationId xmlns:a16="http://schemas.microsoft.com/office/drawing/2014/main" id="{61FD7E7D-73BA-4248-AB6E-BA6BED8DF12C}"/>
                </a:ext>
              </a:extLst>
            </p:cNvPr>
            <p:cNvSpPr txBox="1"/>
            <p:nvPr/>
          </p:nvSpPr>
          <p:spPr>
            <a:xfrm>
              <a:off x="3434281" y="922514"/>
              <a:ext cx="2093570" cy="461665"/>
            </a:xfrm>
            <a:prstGeom prst="rect">
              <a:avLst/>
            </a:prstGeom>
            <a:noFill/>
          </p:spPr>
          <p:txBody>
            <a:bodyPr wrap="square" rtlCol="0">
              <a:spAutoFit/>
            </a:bodyPr>
            <a:lstStyle/>
            <a:p>
              <a:pPr algn="ctr"/>
              <a:r>
                <a:rPr lang="en-US" sz="2400" b="1" dirty="0">
                  <a:solidFill>
                    <a:srgbClr val="FF0000"/>
                  </a:solidFill>
                </a:rPr>
                <a:t>OUTER CORE</a:t>
              </a:r>
              <a:endParaRPr lang="en-US" b="1" dirty="0">
                <a:solidFill>
                  <a:srgbClr val="FF0000"/>
                </a:solidFill>
              </a:endParaRPr>
            </a:p>
          </p:txBody>
        </p:sp>
        <p:sp>
          <p:nvSpPr>
            <p:cNvPr id="27" name="TextBox 26">
              <a:extLst>
                <a:ext uri="{FF2B5EF4-FFF2-40B4-BE49-F238E27FC236}">
                  <a16:creationId xmlns:a16="http://schemas.microsoft.com/office/drawing/2014/main" id="{37E466C0-2C07-494B-9448-CE9DB80E27FE}"/>
                </a:ext>
              </a:extLst>
            </p:cNvPr>
            <p:cNvSpPr txBox="1"/>
            <p:nvPr/>
          </p:nvSpPr>
          <p:spPr>
            <a:xfrm>
              <a:off x="4588399" y="1240860"/>
              <a:ext cx="1024648" cy="461665"/>
            </a:xfrm>
            <a:prstGeom prst="rect">
              <a:avLst/>
            </a:prstGeom>
            <a:noFill/>
          </p:spPr>
          <p:txBody>
            <a:bodyPr wrap="square" rtlCol="0">
              <a:spAutoFit/>
            </a:bodyPr>
            <a:lstStyle/>
            <a:p>
              <a:pPr algn="ctr"/>
              <a:r>
                <a:rPr lang="en-US" sz="2400" b="1" dirty="0">
                  <a:solidFill>
                    <a:srgbClr val="FF0000"/>
                  </a:solidFill>
                </a:rPr>
                <a:t>IRON</a:t>
              </a:r>
              <a:endParaRPr lang="en-US" b="1" dirty="0">
                <a:solidFill>
                  <a:srgbClr val="FF0000"/>
                </a:solidFill>
              </a:endParaRPr>
            </a:p>
          </p:txBody>
        </p:sp>
        <p:sp>
          <p:nvSpPr>
            <p:cNvPr id="28" name="TextBox 27">
              <a:extLst>
                <a:ext uri="{FF2B5EF4-FFF2-40B4-BE49-F238E27FC236}">
                  <a16:creationId xmlns:a16="http://schemas.microsoft.com/office/drawing/2014/main" id="{154C9C5F-279A-4244-823F-27CDD7F9088B}"/>
                </a:ext>
              </a:extLst>
            </p:cNvPr>
            <p:cNvSpPr txBox="1"/>
            <p:nvPr/>
          </p:nvSpPr>
          <p:spPr>
            <a:xfrm>
              <a:off x="6025754" y="1516083"/>
              <a:ext cx="1923178" cy="461665"/>
            </a:xfrm>
            <a:prstGeom prst="rect">
              <a:avLst/>
            </a:prstGeom>
            <a:noFill/>
          </p:spPr>
          <p:txBody>
            <a:bodyPr wrap="square" rtlCol="0">
              <a:spAutoFit/>
            </a:bodyPr>
            <a:lstStyle/>
            <a:p>
              <a:pPr algn="ctr"/>
              <a:r>
                <a:rPr lang="en-US" sz="2400" b="1" dirty="0">
                  <a:solidFill>
                    <a:srgbClr val="FF0000"/>
                  </a:solidFill>
                </a:rPr>
                <a:t>MAGNETIC</a:t>
              </a:r>
              <a:endParaRPr lang="en-US" b="1" dirty="0">
                <a:solidFill>
                  <a:srgbClr val="FF0000"/>
                </a:solidFill>
              </a:endParaRPr>
            </a:p>
          </p:txBody>
        </p:sp>
      </p:grpSp>
      <p:grpSp>
        <p:nvGrpSpPr>
          <p:cNvPr id="9" name="Group 8">
            <a:extLst>
              <a:ext uri="{FF2B5EF4-FFF2-40B4-BE49-F238E27FC236}">
                <a16:creationId xmlns:a16="http://schemas.microsoft.com/office/drawing/2014/main" id="{4781995F-7FB9-4B14-9265-F023D415648F}"/>
              </a:ext>
            </a:extLst>
          </p:cNvPr>
          <p:cNvGrpSpPr/>
          <p:nvPr/>
        </p:nvGrpSpPr>
        <p:grpSpPr>
          <a:xfrm>
            <a:off x="371920" y="1982360"/>
            <a:ext cx="7611070" cy="1138592"/>
            <a:chOff x="371920" y="2907670"/>
            <a:chExt cx="7611070" cy="1138592"/>
          </a:xfrm>
        </p:grpSpPr>
        <p:sp>
          <p:nvSpPr>
            <p:cNvPr id="29" name="TextBox 28">
              <a:extLst>
                <a:ext uri="{FF2B5EF4-FFF2-40B4-BE49-F238E27FC236}">
                  <a16:creationId xmlns:a16="http://schemas.microsoft.com/office/drawing/2014/main" id="{959ABD0C-57EA-4097-A942-46B364C97330}"/>
                </a:ext>
              </a:extLst>
            </p:cNvPr>
            <p:cNvSpPr txBox="1"/>
            <p:nvPr/>
          </p:nvSpPr>
          <p:spPr>
            <a:xfrm>
              <a:off x="371920" y="2909917"/>
              <a:ext cx="1789389" cy="461665"/>
            </a:xfrm>
            <a:prstGeom prst="rect">
              <a:avLst/>
            </a:prstGeom>
            <a:noFill/>
          </p:spPr>
          <p:txBody>
            <a:bodyPr wrap="square" rtlCol="0">
              <a:spAutoFit/>
            </a:bodyPr>
            <a:lstStyle/>
            <a:p>
              <a:pPr algn="ctr"/>
              <a:r>
                <a:rPr lang="en-US" sz="2400" b="1" dirty="0">
                  <a:solidFill>
                    <a:srgbClr val="FF0000"/>
                  </a:solidFill>
                </a:rPr>
                <a:t>INNER CORE</a:t>
              </a:r>
              <a:endParaRPr lang="en-US" b="1" dirty="0">
                <a:solidFill>
                  <a:srgbClr val="FF0000"/>
                </a:solidFill>
              </a:endParaRPr>
            </a:p>
          </p:txBody>
        </p:sp>
        <p:sp>
          <p:nvSpPr>
            <p:cNvPr id="31" name="TextBox 30">
              <a:extLst>
                <a:ext uri="{FF2B5EF4-FFF2-40B4-BE49-F238E27FC236}">
                  <a16:creationId xmlns:a16="http://schemas.microsoft.com/office/drawing/2014/main" id="{4DA4B48E-82E4-496C-8CB1-AB1B46817CFA}"/>
                </a:ext>
              </a:extLst>
            </p:cNvPr>
            <p:cNvSpPr txBox="1"/>
            <p:nvPr/>
          </p:nvSpPr>
          <p:spPr>
            <a:xfrm>
              <a:off x="4171340" y="2923930"/>
              <a:ext cx="1024648" cy="461665"/>
            </a:xfrm>
            <a:prstGeom prst="rect">
              <a:avLst/>
            </a:prstGeom>
            <a:noFill/>
          </p:spPr>
          <p:txBody>
            <a:bodyPr wrap="square" rtlCol="0">
              <a:spAutoFit/>
            </a:bodyPr>
            <a:lstStyle/>
            <a:p>
              <a:pPr algn="ctr"/>
              <a:r>
                <a:rPr lang="en-US" sz="2400" b="1" dirty="0">
                  <a:solidFill>
                    <a:srgbClr val="FF0000"/>
                  </a:solidFill>
                </a:rPr>
                <a:t>780</a:t>
              </a:r>
              <a:endParaRPr lang="en-US" b="1" dirty="0">
                <a:solidFill>
                  <a:srgbClr val="FF0000"/>
                </a:solidFill>
              </a:endParaRPr>
            </a:p>
          </p:txBody>
        </p:sp>
        <p:sp>
          <p:nvSpPr>
            <p:cNvPr id="32" name="TextBox 31">
              <a:extLst>
                <a:ext uri="{FF2B5EF4-FFF2-40B4-BE49-F238E27FC236}">
                  <a16:creationId xmlns:a16="http://schemas.microsoft.com/office/drawing/2014/main" id="{DAE62279-56F0-428E-9B55-D6D5BE681905}"/>
                </a:ext>
              </a:extLst>
            </p:cNvPr>
            <p:cNvSpPr txBox="1"/>
            <p:nvPr/>
          </p:nvSpPr>
          <p:spPr>
            <a:xfrm>
              <a:off x="6958342" y="2907670"/>
              <a:ext cx="1024648" cy="461665"/>
            </a:xfrm>
            <a:prstGeom prst="rect">
              <a:avLst/>
            </a:prstGeom>
            <a:noFill/>
          </p:spPr>
          <p:txBody>
            <a:bodyPr wrap="square" rtlCol="0">
              <a:spAutoFit/>
            </a:bodyPr>
            <a:lstStyle/>
            <a:p>
              <a:pPr algn="ctr"/>
              <a:r>
                <a:rPr lang="en-US" sz="2400" b="1" dirty="0">
                  <a:solidFill>
                    <a:srgbClr val="FF0000"/>
                  </a:solidFill>
                </a:rPr>
                <a:t>IRON</a:t>
              </a:r>
              <a:endParaRPr lang="en-US" b="1" dirty="0">
                <a:solidFill>
                  <a:srgbClr val="FF0000"/>
                </a:solidFill>
              </a:endParaRPr>
            </a:p>
          </p:txBody>
        </p:sp>
        <p:sp>
          <p:nvSpPr>
            <p:cNvPr id="33" name="TextBox 32">
              <a:extLst>
                <a:ext uri="{FF2B5EF4-FFF2-40B4-BE49-F238E27FC236}">
                  <a16:creationId xmlns:a16="http://schemas.microsoft.com/office/drawing/2014/main" id="{3C744683-833A-4D5B-974D-0EC86FD9B62D}"/>
                </a:ext>
              </a:extLst>
            </p:cNvPr>
            <p:cNvSpPr txBox="1"/>
            <p:nvPr/>
          </p:nvSpPr>
          <p:spPr>
            <a:xfrm>
              <a:off x="440711" y="3282685"/>
              <a:ext cx="1534639" cy="461665"/>
            </a:xfrm>
            <a:prstGeom prst="rect">
              <a:avLst/>
            </a:prstGeom>
            <a:noFill/>
          </p:spPr>
          <p:txBody>
            <a:bodyPr wrap="square" rtlCol="0">
              <a:spAutoFit/>
            </a:bodyPr>
            <a:lstStyle/>
            <a:p>
              <a:pPr algn="ctr"/>
              <a:r>
                <a:rPr lang="en-US" sz="2400" b="1" dirty="0">
                  <a:solidFill>
                    <a:srgbClr val="FF0000"/>
                  </a:solidFill>
                </a:rPr>
                <a:t>NICKEL</a:t>
              </a:r>
              <a:endParaRPr lang="en-US" b="1" dirty="0">
                <a:solidFill>
                  <a:srgbClr val="FF0000"/>
                </a:solidFill>
              </a:endParaRPr>
            </a:p>
          </p:txBody>
        </p:sp>
        <p:sp>
          <p:nvSpPr>
            <p:cNvPr id="34" name="TextBox 33">
              <a:extLst>
                <a:ext uri="{FF2B5EF4-FFF2-40B4-BE49-F238E27FC236}">
                  <a16:creationId xmlns:a16="http://schemas.microsoft.com/office/drawing/2014/main" id="{331D3D1D-0EB0-45F9-9E06-B1970F72A3C4}"/>
                </a:ext>
              </a:extLst>
            </p:cNvPr>
            <p:cNvSpPr txBox="1"/>
            <p:nvPr/>
          </p:nvSpPr>
          <p:spPr>
            <a:xfrm>
              <a:off x="3520205" y="3282685"/>
              <a:ext cx="1534639" cy="461665"/>
            </a:xfrm>
            <a:prstGeom prst="rect">
              <a:avLst/>
            </a:prstGeom>
            <a:noFill/>
          </p:spPr>
          <p:txBody>
            <a:bodyPr wrap="square" rtlCol="0">
              <a:spAutoFit/>
            </a:bodyPr>
            <a:lstStyle/>
            <a:p>
              <a:pPr algn="ctr"/>
              <a:r>
                <a:rPr lang="en-US" sz="2400" b="1" dirty="0">
                  <a:solidFill>
                    <a:srgbClr val="FF0000"/>
                  </a:solidFill>
                </a:rPr>
                <a:t>13,000</a:t>
              </a:r>
              <a:endParaRPr lang="en-US" b="1" dirty="0">
                <a:solidFill>
                  <a:srgbClr val="FF0000"/>
                </a:solidFill>
              </a:endParaRPr>
            </a:p>
          </p:txBody>
        </p:sp>
        <p:sp>
          <p:nvSpPr>
            <p:cNvPr id="35" name="TextBox 34">
              <a:extLst>
                <a:ext uri="{FF2B5EF4-FFF2-40B4-BE49-F238E27FC236}">
                  <a16:creationId xmlns:a16="http://schemas.microsoft.com/office/drawing/2014/main" id="{88D44979-4917-4C38-852A-5564A4F9AF92}"/>
                </a:ext>
              </a:extLst>
            </p:cNvPr>
            <p:cNvSpPr txBox="1"/>
            <p:nvPr/>
          </p:nvSpPr>
          <p:spPr>
            <a:xfrm>
              <a:off x="440710" y="3584597"/>
              <a:ext cx="1534639" cy="461665"/>
            </a:xfrm>
            <a:prstGeom prst="rect">
              <a:avLst/>
            </a:prstGeom>
            <a:noFill/>
          </p:spPr>
          <p:txBody>
            <a:bodyPr wrap="square" rtlCol="0">
              <a:spAutoFit/>
            </a:bodyPr>
            <a:lstStyle/>
            <a:p>
              <a:pPr algn="ctr"/>
              <a:r>
                <a:rPr lang="en-US" sz="2400" b="1" dirty="0">
                  <a:solidFill>
                    <a:srgbClr val="FF0000"/>
                  </a:solidFill>
                </a:rPr>
                <a:t>PRESSURE</a:t>
              </a:r>
              <a:endParaRPr lang="en-US" b="1" dirty="0">
                <a:solidFill>
                  <a:srgbClr val="FF0000"/>
                </a:solidFill>
              </a:endParaRPr>
            </a:p>
          </p:txBody>
        </p:sp>
      </p:grpSp>
      <p:pic>
        <p:nvPicPr>
          <p:cNvPr id="23" name="Picture 22">
            <a:hlinkClick r:id="rId3" action="ppaction://hlinkpres?slideindex=1&amp;slidetitle="/>
            <a:extLst>
              <a:ext uri="{FF2B5EF4-FFF2-40B4-BE49-F238E27FC236}">
                <a16:creationId xmlns:a16="http://schemas.microsoft.com/office/drawing/2014/main" id="{1EC59E62-6E30-4CCC-8EE1-84E004C108BD}"/>
              </a:ext>
            </a:extLst>
          </p:cNvPr>
          <p:cNvPicPr>
            <a:picLocks noChangeAspect="1"/>
          </p:cNvPicPr>
          <p:nvPr/>
        </p:nvPicPr>
        <p:blipFill>
          <a:blip r:embed="rId4" cstate="print"/>
          <a:stretch>
            <a:fillRect/>
          </a:stretch>
        </p:blipFill>
        <p:spPr>
          <a:xfrm>
            <a:off x="406644" y="3314812"/>
            <a:ext cx="3200400" cy="3240405"/>
          </a:xfrm>
          <a:prstGeom prst="rect">
            <a:avLst/>
          </a:prstGeom>
        </p:spPr>
      </p:pic>
      <p:sp>
        <p:nvSpPr>
          <p:cNvPr id="20" name="TextBox 19">
            <a:extLst>
              <a:ext uri="{FF2B5EF4-FFF2-40B4-BE49-F238E27FC236}">
                <a16:creationId xmlns:a16="http://schemas.microsoft.com/office/drawing/2014/main" id="{170213F2-7720-EFB4-C8E7-25591741B04D}"/>
              </a:ext>
            </a:extLst>
          </p:cNvPr>
          <p:cNvSpPr txBox="1"/>
          <p:nvPr/>
        </p:nvSpPr>
        <p:spPr>
          <a:xfrm>
            <a:off x="6856203" y="546945"/>
            <a:ext cx="1923178" cy="461665"/>
          </a:xfrm>
          <a:prstGeom prst="rect">
            <a:avLst/>
          </a:prstGeom>
          <a:noFill/>
        </p:spPr>
        <p:txBody>
          <a:bodyPr wrap="square" rtlCol="0">
            <a:spAutoFit/>
          </a:bodyPr>
          <a:lstStyle/>
          <a:p>
            <a:pPr algn="ctr"/>
            <a:r>
              <a:rPr lang="en-US" sz="2400" b="1" dirty="0">
                <a:solidFill>
                  <a:srgbClr val="FF0000"/>
                </a:solidFill>
              </a:rPr>
              <a:t>7900-11000</a:t>
            </a:r>
            <a:endParaRPr lang="en-US" b="1" dirty="0">
              <a:solidFill>
                <a:srgbClr val="FF0000"/>
              </a:solidFill>
            </a:endParaRPr>
          </a:p>
        </p:txBody>
      </p:sp>
    </p:spTree>
    <p:extLst>
      <p:ext uri="{BB962C8B-B14F-4D97-AF65-F5344CB8AC3E}">
        <p14:creationId xmlns:p14="http://schemas.microsoft.com/office/powerpoint/2010/main" val="3902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 y="656472"/>
            <a:ext cx="8991600" cy="5047536"/>
          </a:xfrm>
          <a:prstGeom prst="rect">
            <a:avLst/>
          </a:prstGeom>
          <a:noFill/>
        </p:spPr>
        <p:txBody>
          <a:bodyPr wrap="square" rtlCol="0">
            <a:spAutoFit/>
          </a:bodyPr>
          <a:lstStyle/>
          <a:p>
            <a:endParaRPr lang="en-US" sz="2400" dirty="0">
              <a:latin typeface="Times New Roman" panose="02020603050405020304" pitchFamily="18" charset="0"/>
              <a:cs typeface="Times New Roman" pitchFamily="18" charset="0"/>
            </a:endParaRPr>
          </a:p>
          <a:p>
            <a:r>
              <a:rPr lang="en-US" sz="2400" b="1" dirty="0">
                <a:latin typeface="Arial Narrow" panose="020B0606020202030204" pitchFamily="34" charset="0"/>
                <a:cs typeface="Times New Roman" panose="02020603050405020304" pitchFamily="18" charset="0"/>
              </a:rPr>
              <a:t>A) If we cannot see the center of the Earth, how do we know about it?  List two ways we have learned about the core.</a:t>
            </a:r>
            <a:endParaRPr lang="en-US" sz="2400" dirty="0">
              <a:latin typeface="Arial Narrow" panose="020B0606020202030204" pitchFamily="34" charset="0"/>
              <a:cs typeface="Times New Roman" panose="02020603050405020304" pitchFamily="18" charset="0"/>
            </a:endParaRPr>
          </a:p>
          <a:p>
            <a:r>
              <a:rPr lang="en-US" sz="4400" b="1" dirty="0">
                <a:latin typeface="Arial Narrow" panose="020B0606020202030204" pitchFamily="34" charset="0"/>
                <a:cs typeface="Times New Roman" panose="02020603050405020304" pitchFamily="18" charset="0"/>
              </a:rPr>
              <a:t> </a:t>
            </a:r>
            <a:endParaRPr lang="en-US" sz="4400" dirty="0">
              <a:latin typeface="Arial Narrow" panose="020B0606020202030204" pitchFamily="34" charset="0"/>
              <a:cs typeface="Times New Roman" panose="02020603050405020304" pitchFamily="18" charset="0"/>
            </a:endParaRPr>
          </a:p>
          <a:p>
            <a:r>
              <a:rPr lang="en-US" sz="4400" b="1" dirty="0">
                <a:latin typeface="Arial Narrow" panose="020B0606020202030204" pitchFamily="34" charset="0"/>
                <a:cs typeface="Times New Roman" panose="02020603050405020304" pitchFamily="18" charset="0"/>
              </a:rPr>
              <a:t> </a:t>
            </a:r>
          </a:p>
          <a:p>
            <a:endParaRPr lang="en-US" dirty="0">
              <a:latin typeface="Arial Narrow" panose="020B0606020202030204" pitchFamily="34" charset="0"/>
              <a:cs typeface="Times New Roman" panose="02020603050405020304" pitchFamily="18" charset="0"/>
            </a:endParaRPr>
          </a:p>
          <a:p>
            <a:pPr marL="0" marR="0">
              <a:spcBef>
                <a:spcPts val="0"/>
              </a:spcBef>
              <a:spcAft>
                <a:spcPts val="0"/>
              </a:spcAft>
            </a:pPr>
            <a:br>
              <a:rPr lang="en-US" sz="2400" b="1" dirty="0">
                <a:effectLst/>
                <a:latin typeface="Arial Narrow" panose="020B0606020202030204" pitchFamily="34" charset="0"/>
                <a:ea typeface="Calibri" panose="020F0502020204030204" pitchFamily="34" charset="0"/>
                <a:cs typeface="Times New Roman" panose="02020603050405020304" pitchFamily="18" charset="0"/>
              </a:rPr>
            </a:br>
            <a:endParaRPr lang="en-US" sz="2400" b="1"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2400" b="1" dirty="0">
              <a:latin typeface="Arial Narrow" panose="020B0606020202030204" pitchFamily="34" charset="0"/>
              <a:ea typeface="Calibri" panose="020F0502020204030204" pitchFamily="34" charset="0"/>
              <a:cs typeface="Times New Roman" panose="02020603050405020304" pitchFamily="18" charset="0"/>
            </a:endParaRPr>
          </a:p>
          <a:p>
            <a:pPr marL="0" marR="0">
              <a:spcBef>
                <a:spcPts val="0"/>
              </a:spcBef>
              <a:spcAft>
                <a:spcPts val="0"/>
              </a:spcAft>
            </a:pPr>
            <a:br>
              <a:rPr lang="en-US" sz="2400" b="1" dirty="0">
                <a:effectLst/>
                <a:latin typeface="Arial Narrow" panose="020B0606020202030204" pitchFamily="34" charset="0"/>
                <a:ea typeface="Calibri" panose="020F0502020204030204" pitchFamily="34" charset="0"/>
                <a:cs typeface="Times New Roman" panose="02020603050405020304" pitchFamily="18" charset="0"/>
              </a:rPr>
            </a:br>
            <a:r>
              <a:rPr lang="en-US" sz="2400" b="1" dirty="0">
                <a:effectLst/>
                <a:latin typeface="Arial Narrow" panose="020B0606020202030204" pitchFamily="34" charset="0"/>
                <a:ea typeface="Calibri" panose="020F0502020204030204" pitchFamily="34" charset="0"/>
                <a:cs typeface="Times New Roman" panose="02020603050405020304" pitchFamily="18" charset="0"/>
              </a:rPr>
              <a:t>B) What other items could be used as a model for the Earth's structure? Explain how it would show all the layers of earth in the diagram above.</a:t>
            </a:r>
            <a:endParaRPr lang="en-US" sz="2400" dirty="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2" name="TextBox 1"/>
          <p:cNvSpPr txBox="1"/>
          <p:nvPr/>
        </p:nvSpPr>
        <p:spPr>
          <a:xfrm>
            <a:off x="-2602" y="332264"/>
            <a:ext cx="6324600" cy="584775"/>
          </a:xfrm>
          <a:prstGeom prst="rect">
            <a:avLst/>
          </a:prstGeom>
          <a:solidFill>
            <a:srgbClr val="00B0F0"/>
          </a:solidFill>
        </p:spPr>
        <p:txBody>
          <a:bodyPr wrap="square" rtlCol="0">
            <a:spAutoFit/>
          </a:bodyPr>
          <a:lstStyle/>
          <a:p>
            <a:r>
              <a:rPr lang="en-US" sz="3200" b="1" i="1" dirty="0"/>
              <a:t>Layers of the Earth Think About It</a:t>
            </a:r>
          </a:p>
        </p:txBody>
      </p:sp>
      <p:pic>
        <p:nvPicPr>
          <p:cNvPr id="2050" name="Picture 2">
            <a:hlinkClick r:id="rId2"/>
          </p:cNvPr>
          <p:cNvPicPr>
            <a:picLocks noChangeAspect="1" noChangeArrowheads="1"/>
          </p:cNvPicPr>
          <p:nvPr/>
        </p:nvPicPr>
        <p:blipFill>
          <a:blip r:embed="rId3" cstate="print"/>
          <a:srcRect/>
          <a:stretch>
            <a:fillRect/>
          </a:stretch>
        </p:blipFill>
        <p:spPr bwMode="auto">
          <a:xfrm>
            <a:off x="7010402" y="152402"/>
            <a:ext cx="1476375" cy="764637"/>
          </a:xfrm>
          <a:prstGeom prst="rect">
            <a:avLst/>
          </a:prstGeom>
          <a:noFill/>
          <a:ln w="9525">
            <a:noFill/>
            <a:miter lim="800000"/>
            <a:headEnd/>
            <a:tailEnd/>
          </a:ln>
        </p:spPr>
      </p:pic>
      <p:sp>
        <p:nvSpPr>
          <p:cNvPr id="8" name="TextBox 7">
            <a:extLst>
              <a:ext uri="{FF2B5EF4-FFF2-40B4-BE49-F238E27FC236}">
                <a16:creationId xmlns:a16="http://schemas.microsoft.com/office/drawing/2014/main" id="{631C6AC8-61DA-46C5-B3DA-36ABE7203AD8}"/>
              </a:ext>
            </a:extLst>
          </p:cNvPr>
          <p:cNvSpPr txBox="1"/>
          <p:nvPr/>
        </p:nvSpPr>
        <p:spPr>
          <a:xfrm>
            <a:off x="76200" y="1931141"/>
            <a:ext cx="6019800" cy="830997"/>
          </a:xfrm>
          <a:prstGeom prst="rect">
            <a:avLst/>
          </a:prstGeom>
          <a:noFill/>
        </p:spPr>
        <p:txBody>
          <a:bodyPr wrap="square" rtlCol="0">
            <a:spAutoFit/>
          </a:bodyPr>
          <a:lstStyle/>
          <a:p>
            <a:pPr marL="342900" indent="-342900">
              <a:buFont typeface="Wingdings" panose="05000000000000000000" pitchFamily="2" charset="2"/>
              <a:buChar char="à"/>
            </a:pPr>
            <a:r>
              <a:rPr lang="en-US" sz="2400" b="1" i="1" dirty="0">
                <a:solidFill>
                  <a:srgbClr val="FF0000"/>
                </a:solidFill>
                <a:sym typeface="Wingdings" panose="05000000000000000000" pitchFamily="2" charset="2"/>
              </a:rPr>
              <a:t>SEISMIC WAVES gives us clues about earth’s interior</a:t>
            </a:r>
          </a:p>
        </p:txBody>
      </p:sp>
      <p:pic>
        <p:nvPicPr>
          <p:cNvPr id="6" name="Picture 2" descr="Image result for seismic waves center of earth">
            <a:hlinkClick r:id="rId4"/>
            <a:extLst>
              <a:ext uri="{FF2B5EF4-FFF2-40B4-BE49-F238E27FC236}">
                <a16:creationId xmlns:a16="http://schemas.microsoft.com/office/drawing/2014/main" id="{8EFCAFD7-BDC7-4BB7-ADC7-F3FAA1A6ECA9}"/>
              </a:ext>
            </a:extLst>
          </p:cNvPr>
          <p:cNvPicPr>
            <a:picLocks noChangeAspect="1" noChangeArrowheads="1"/>
          </p:cNvPicPr>
          <p:nvPr/>
        </p:nvPicPr>
        <p:blipFill>
          <a:blip r:embed="rId5" cstate="print"/>
          <a:srcRect/>
          <a:stretch>
            <a:fillRect/>
          </a:stretch>
        </p:blipFill>
        <p:spPr bwMode="auto">
          <a:xfrm>
            <a:off x="5638800" y="1931141"/>
            <a:ext cx="3367323" cy="2514600"/>
          </a:xfrm>
          <a:prstGeom prst="rect">
            <a:avLst/>
          </a:prstGeom>
          <a:noFill/>
        </p:spPr>
      </p:pic>
      <p:sp>
        <p:nvSpPr>
          <p:cNvPr id="7" name="TextBox 6">
            <a:extLst>
              <a:ext uri="{FF2B5EF4-FFF2-40B4-BE49-F238E27FC236}">
                <a16:creationId xmlns:a16="http://schemas.microsoft.com/office/drawing/2014/main" id="{F4131B36-F89F-1385-8D61-863627D96AAD}"/>
              </a:ext>
            </a:extLst>
          </p:cNvPr>
          <p:cNvSpPr txBox="1"/>
          <p:nvPr/>
        </p:nvSpPr>
        <p:spPr>
          <a:xfrm>
            <a:off x="76200" y="3096525"/>
            <a:ext cx="5137586" cy="1200329"/>
          </a:xfrm>
          <a:prstGeom prst="rect">
            <a:avLst/>
          </a:prstGeom>
          <a:noFill/>
        </p:spPr>
        <p:txBody>
          <a:bodyPr wrap="square" rtlCol="0">
            <a:spAutoFit/>
          </a:bodyPr>
          <a:lstStyle/>
          <a:p>
            <a:r>
              <a:rPr lang="en-US" sz="2400" b="1" i="1" dirty="0">
                <a:solidFill>
                  <a:srgbClr val="FF0000"/>
                </a:solidFill>
                <a:sym typeface="Wingdings" panose="05000000000000000000" pitchFamily="2" charset="2"/>
              </a:rPr>
              <a:t> Analyze VOLCANIC ROCKS brought to the surface by volcanoes &amp; other tectonic activity</a:t>
            </a:r>
            <a:endParaRPr lang="en-US" b="1" i="1" dirty="0">
              <a:solidFill>
                <a:srgbClr val="FF0000"/>
              </a:solidFill>
            </a:endParaRPr>
          </a:p>
        </p:txBody>
      </p:sp>
      <p:sp>
        <p:nvSpPr>
          <p:cNvPr id="9" name="Rectangle 8">
            <a:extLst>
              <a:ext uri="{FF2B5EF4-FFF2-40B4-BE49-F238E27FC236}">
                <a16:creationId xmlns:a16="http://schemas.microsoft.com/office/drawing/2014/main" id="{29112FB3-26F2-C877-82BE-74CF2438F447}"/>
              </a:ext>
            </a:extLst>
          </p:cNvPr>
          <p:cNvSpPr/>
          <p:nvPr/>
        </p:nvSpPr>
        <p:spPr>
          <a:xfrm>
            <a:off x="4331067" y="6520800"/>
            <a:ext cx="4572000" cy="307777"/>
          </a:xfrm>
          <a:prstGeom prst="rect">
            <a:avLst/>
          </a:prstGeom>
        </p:spPr>
        <p:txBody>
          <a:bodyPr>
            <a:spAutoFit/>
          </a:bodyPr>
          <a:lstStyle/>
          <a:p>
            <a:pPr algn="r"/>
            <a:r>
              <a:rPr lang="en-US" sz="1400" dirty="0">
                <a:hlinkClick r:id="rId4"/>
              </a:rPr>
              <a:t>https://www.astronomynotes.com/solarsys/s8.htm</a:t>
            </a:r>
            <a:endParaRPr lang="en-US" sz="1400" dirty="0"/>
          </a:p>
        </p:txBody>
      </p:sp>
    </p:spTree>
    <p:extLst>
      <p:ext uri="{BB962C8B-B14F-4D97-AF65-F5344CB8AC3E}">
        <p14:creationId xmlns:p14="http://schemas.microsoft.com/office/powerpoint/2010/main" val="316140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847"/>
            <a:ext cx="9144000" cy="584775"/>
          </a:xfrm>
          <a:prstGeom prst="rect">
            <a:avLst/>
          </a:prstGeom>
          <a:solidFill>
            <a:srgbClr val="92D050"/>
          </a:solidFill>
        </p:spPr>
        <p:txBody>
          <a:bodyPr wrap="square" rtlCol="0">
            <a:spAutoFit/>
          </a:bodyPr>
          <a:lstStyle/>
          <a:p>
            <a:r>
              <a:rPr lang="en-US" sz="3200" b="1" i="1" dirty="0">
                <a:latin typeface="Times New Roman" panose="02020603050405020304" pitchFamily="18" charset="0"/>
                <a:cs typeface="Times New Roman" pitchFamily="18" charset="0"/>
              </a:rPr>
              <a:t>Examples …</a:t>
            </a:r>
            <a:endParaRPr lang="en-US" sz="32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BC3552E6-7E8F-420F-84FA-5B3F2D33D1AE}"/>
              </a:ext>
            </a:extLst>
          </p:cNvPr>
          <p:cNvPicPr>
            <a:picLocks noChangeAspect="1"/>
          </p:cNvPicPr>
          <p:nvPr/>
        </p:nvPicPr>
        <p:blipFill>
          <a:blip r:embed="rId2" cstate="print"/>
          <a:stretch>
            <a:fillRect/>
          </a:stretch>
        </p:blipFill>
        <p:spPr>
          <a:xfrm>
            <a:off x="6729451" y="1032611"/>
            <a:ext cx="2245204" cy="192446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4B3F4BF6-8575-4BB5-8B8D-51404833A524}"/>
              </a:ext>
            </a:extLst>
          </p:cNvPr>
          <p:cNvPicPr>
            <a:picLocks noChangeAspect="1"/>
          </p:cNvPicPr>
          <p:nvPr/>
        </p:nvPicPr>
        <p:blipFill>
          <a:blip r:embed="rId3" cstate="print"/>
          <a:stretch>
            <a:fillRect/>
          </a:stretch>
        </p:blipFill>
        <p:spPr>
          <a:xfrm>
            <a:off x="169345" y="3692227"/>
            <a:ext cx="2689170" cy="192795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1B943BD0-BA6E-4D59-A1EB-F97FF22B15B8}"/>
              </a:ext>
            </a:extLst>
          </p:cNvPr>
          <p:cNvPicPr>
            <a:picLocks noChangeAspect="1"/>
          </p:cNvPicPr>
          <p:nvPr/>
        </p:nvPicPr>
        <p:blipFill>
          <a:blip r:embed="rId4" cstate="print"/>
          <a:stretch>
            <a:fillRect/>
          </a:stretch>
        </p:blipFill>
        <p:spPr>
          <a:xfrm>
            <a:off x="2664394" y="727907"/>
            <a:ext cx="3815210" cy="2472493"/>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7DF6556D-D0B6-44F5-BB59-C38302555496}"/>
              </a:ext>
            </a:extLst>
          </p:cNvPr>
          <p:cNvPicPr>
            <a:picLocks noChangeAspect="1"/>
          </p:cNvPicPr>
          <p:nvPr/>
        </p:nvPicPr>
        <p:blipFill>
          <a:blip r:embed="rId5" cstate="print"/>
          <a:stretch>
            <a:fillRect/>
          </a:stretch>
        </p:blipFill>
        <p:spPr>
          <a:xfrm>
            <a:off x="6332083" y="3562777"/>
            <a:ext cx="2680415" cy="2057400"/>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96D5C2ED-63CB-4322-9CFB-831B5D15C59D}"/>
              </a:ext>
            </a:extLst>
          </p:cNvPr>
          <p:cNvPicPr>
            <a:picLocks noChangeAspect="1"/>
          </p:cNvPicPr>
          <p:nvPr/>
        </p:nvPicPr>
        <p:blipFill>
          <a:blip r:embed="rId6" cstate="print"/>
          <a:stretch>
            <a:fillRect/>
          </a:stretch>
        </p:blipFill>
        <p:spPr>
          <a:xfrm>
            <a:off x="169345" y="1062195"/>
            <a:ext cx="2156688" cy="1670840"/>
          </a:xfrm>
          <a:prstGeom prst="rect">
            <a:avLst/>
          </a:prstGeom>
        </p:spPr>
      </p:pic>
      <p:pic>
        <p:nvPicPr>
          <p:cNvPr id="6" name="Picture 5" descr="A chocolate bar with a bite taken out of it&#10;&#10;Description automatically generated with medium confidence">
            <a:extLst>
              <a:ext uri="{FF2B5EF4-FFF2-40B4-BE49-F238E27FC236}">
                <a16:creationId xmlns:a16="http://schemas.microsoft.com/office/drawing/2014/main" id="{1D8C5117-8F57-4328-A951-BAB47883DE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86099" y="3429000"/>
            <a:ext cx="2971800" cy="29718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205" y="6485965"/>
            <a:ext cx="9144000" cy="338554"/>
          </a:xfrm>
          <a:prstGeom prst="rect">
            <a:avLst/>
          </a:prstGeom>
        </p:spPr>
        <p:txBody>
          <a:bodyPr wrap="square">
            <a:spAutoFit/>
          </a:bodyPr>
          <a:lstStyle/>
          <a:p>
            <a:pPr algn="ctr"/>
            <a:r>
              <a:rPr lang="en-US" sz="1600" dirty="0">
                <a:hlinkClick r:id="rId2"/>
              </a:rPr>
              <a:t>http://documentaries-plus.blogspot.com/2012/06/inside-planet-earth-discovery-channel.html</a:t>
            </a:r>
            <a:endParaRPr lang="en-US" sz="1600" dirty="0"/>
          </a:p>
        </p:txBody>
      </p:sp>
      <p:pic>
        <p:nvPicPr>
          <p:cNvPr id="5" name="Picture 4">
            <a:extLst>
              <a:ext uri="{FF2B5EF4-FFF2-40B4-BE49-F238E27FC236}">
                <a16:creationId xmlns:a16="http://schemas.microsoft.com/office/drawing/2014/main" id="{BC59D3CC-C7E4-4CDE-B484-7D955F1940BE}"/>
              </a:ext>
            </a:extLst>
          </p:cNvPr>
          <p:cNvPicPr>
            <a:picLocks noChangeAspect="1"/>
          </p:cNvPicPr>
          <p:nvPr/>
        </p:nvPicPr>
        <p:blipFill>
          <a:blip r:embed="rId3"/>
          <a:stretch>
            <a:fillRect/>
          </a:stretch>
        </p:blipFill>
        <p:spPr>
          <a:xfrm>
            <a:off x="5852715" y="152400"/>
            <a:ext cx="3052690" cy="4724400"/>
          </a:xfrm>
          <a:prstGeom prst="rect">
            <a:avLst/>
          </a:prstGeom>
        </p:spPr>
      </p:pic>
      <p:sp>
        <p:nvSpPr>
          <p:cNvPr id="7" name="Rectangle 6">
            <a:extLst>
              <a:ext uri="{FF2B5EF4-FFF2-40B4-BE49-F238E27FC236}">
                <a16:creationId xmlns:a16="http://schemas.microsoft.com/office/drawing/2014/main" id="{B554F465-852E-4DC9-8755-24DEA4A8FC34}"/>
              </a:ext>
            </a:extLst>
          </p:cNvPr>
          <p:cNvSpPr/>
          <p:nvPr/>
        </p:nvSpPr>
        <p:spPr>
          <a:xfrm>
            <a:off x="238594" y="381000"/>
            <a:ext cx="5455859" cy="4724370"/>
          </a:xfrm>
          <a:prstGeom prst="rect">
            <a:avLst/>
          </a:prstGeom>
        </p:spPr>
        <p:txBody>
          <a:bodyPr wrap="square">
            <a:spAutoFit/>
          </a:bodyPr>
          <a:lstStyle/>
          <a:p>
            <a:r>
              <a:rPr lang="en-US" sz="2800" b="1" i="1" dirty="0">
                <a:solidFill>
                  <a:srgbClr val="FF0000"/>
                </a:solidFill>
                <a:cs typeface="Times New Roman"/>
              </a:rPr>
              <a:t>Go to Google Classroom and open the HDSN for this unit.</a:t>
            </a:r>
          </a:p>
          <a:p>
            <a:endParaRPr lang="en-US" sz="2800" b="1" i="1" dirty="0">
              <a:solidFill>
                <a:srgbClr val="FF0000"/>
              </a:solidFill>
              <a:cs typeface="Times New Roman"/>
            </a:endParaRPr>
          </a:p>
          <a:p>
            <a:r>
              <a:rPr lang="en-US" sz="2800" b="1" i="1" dirty="0">
                <a:solidFill>
                  <a:srgbClr val="FF0000"/>
                </a:solidFill>
                <a:cs typeface="Times New Roman"/>
              </a:rPr>
              <a:t>Answer the questions on slides 1 &amp; 2 as you watch the video. </a:t>
            </a:r>
          </a:p>
          <a:p>
            <a:br>
              <a:rPr lang="en-US" sz="2800" b="1" i="1" dirty="0">
                <a:solidFill>
                  <a:srgbClr val="FF0000"/>
                </a:solidFill>
                <a:cs typeface="Times New Roman"/>
              </a:rPr>
            </a:br>
            <a:r>
              <a:rPr lang="en-US" sz="2800" b="1" i="1" dirty="0">
                <a:solidFill>
                  <a:srgbClr val="FF0000"/>
                </a:solidFill>
                <a:cs typeface="Times New Roman"/>
              </a:rPr>
              <a:t>We will review the answers so you can fix any you miss!</a:t>
            </a:r>
          </a:p>
          <a:p>
            <a:endParaRPr lang="en-US" sz="700" b="1" i="1" dirty="0">
              <a:solidFill>
                <a:srgbClr val="FF0000"/>
              </a:solidFill>
              <a:cs typeface="Times New Roman"/>
            </a:endParaRPr>
          </a:p>
          <a:p>
            <a:endParaRPr lang="en-US" sz="1400" b="1" i="1" dirty="0">
              <a:solidFill>
                <a:srgbClr val="FF0000"/>
              </a:solidFill>
              <a:cs typeface="Times New Roman"/>
            </a:endParaRPr>
          </a:p>
          <a:p>
            <a:r>
              <a:rPr lang="en-US" sz="2800" b="1" i="1" dirty="0">
                <a:solidFill>
                  <a:srgbClr val="0070C0"/>
                </a:solidFill>
                <a:cs typeface="Times New Roman"/>
              </a:rPr>
              <a:t>We will do the activity together in class.</a:t>
            </a:r>
            <a:endParaRPr lang="en-US" sz="2800" i="1" dirty="0">
              <a:solidFill>
                <a:srgbClr val="0070C0"/>
              </a:solidFill>
            </a:endParaRPr>
          </a:p>
        </p:txBody>
      </p:sp>
      <p:sp>
        <p:nvSpPr>
          <p:cNvPr id="6" name="Arrow: Right 5">
            <a:extLst>
              <a:ext uri="{FF2B5EF4-FFF2-40B4-BE49-F238E27FC236}">
                <a16:creationId xmlns:a16="http://schemas.microsoft.com/office/drawing/2014/main" id="{D53389A5-38D2-4B9A-BC1B-84F88D2C5CDE}"/>
              </a:ext>
            </a:extLst>
          </p:cNvPr>
          <p:cNvSpPr/>
          <p:nvPr/>
        </p:nvSpPr>
        <p:spPr>
          <a:xfrm rot="20636056">
            <a:off x="5403519" y="3873861"/>
            <a:ext cx="898390" cy="7289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471437B-71F0-45ED-B159-A9E31D60E841}"/>
              </a:ext>
            </a:extLst>
          </p:cNvPr>
          <p:cNvSpPr txBox="1"/>
          <p:nvPr/>
        </p:nvSpPr>
        <p:spPr>
          <a:xfrm>
            <a:off x="1548786" y="5585661"/>
            <a:ext cx="2926080" cy="646331"/>
          </a:xfrm>
          <a:prstGeom prst="rect">
            <a:avLst/>
          </a:prstGeom>
          <a:solidFill>
            <a:srgbClr val="FFFF00"/>
          </a:solidFill>
        </p:spPr>
        <p:txBody>
          <a:bodyPr wrap="square" rtlCol="0">
            <a:spAutoFit/>
          </a:bodyPr>
          <a:lstStyle/>
          <a:p>
            <a:pPr algn="ctr"/>
            <a:r>
              <a:rPr lang="en-US" b="1" dirty="0"/>
              <a:t>Section 1 Video Segment</a:t>
            </a:r>
            <a:br>
              <a:rPr lang="en-US" b="1" dirty="0"/>
            </a:br>
            <a:r>
              <a:rPr lang="en-US" b="1" dirty="0"/>
              <a:t>0:00 – 16:38</a:t>
            </a:r>
          </a:p>
        </p:txBody>
      </p:sp>
      <p:pic>
        <p:nvPicPr>
          <p:cNvPr id="4" name="Picture 3" descr="A picture containing text, clipart&#10;&#10;Description automatically generated">
            <a:hlinkClick r:id="rId2"/>
            <a:extLst>
              <a:ext uri="{FF2B5EF4-FFF2-40B4-BE49-F238E27FC236}">
                <a16:creationId xmlns:a16="http://schemas.microsoft.com/office/drawing/2014/main" id="{D77180FF-5FFF-4CFB-9299-EC981D2318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444" y="5539733"/>
            <a:ext cx="1005808" cy="738187"/>
          </a:xfrm>
          <a:prstGeom prst="rect">
            <a:avLst/>
          </a:prstGeom>
        </p:spPr>
      </p:pic>
      <p:sp>
        <p:nvSpPr>
          <p:cNvPr id="9" name="TextBox 8">
            <a:extLst>
              <a:ext uri="{FF2B5EF4-FFF2-40B4-BE49-F238E27FC236}">
                <a16:creationId xmlns:a16="http://schemas.microsoft.com/office/drawing/2014/main" id="{71AFA46A-0E75-C060-AFE3-7162DB61C175}"/>
              </a:ext>
            </a:extLst>
          </p:cNvPr>
          <p:cNvSpPr txBox="1"/>
          <p:nvPr/>
        </p:nvSpPr>
        <p:spPr>
          <a:xfrm>
            <a:off x="5562600" y="5724160"/>
            <a:ext cx="2926080" cy="369332"/>
          </a:xfrm>
          <a:prstGeom prst="rect">
            <a:avLst/>
          </a:prstGeom>
          <a:solidFill>
            <a:srgbClr val="FFFF00"/>
          </a:solidFill>
        </p:spPr>
        <p:txBody>
          <a:bodyPr wrap="square" rtlCol="0">
            <a:spAutoFit/>
          </a:bodyPr>
          <a:lstStyle/>
          <a:p>
            <a:pPr algn="ctr"/>
            <a:r>
              <a:rPr lang="en-US" b="1" dirty="0">
                <a:hlinkClick r:id="rId5" action="ppaction://hlinksldjump"/>
              </a:rPr>
              <a:t>Section 1 Activity</a:t>
            </a:r>
            <a:endParaRPr lang="en-US" b="1" dirty="0"/>
          </a:p>
        </p:txBody>
      </p:sp>
    </p:spTree>
    <p:extLst>
      <p:ext uri="{BB962C8B-B14F-4D97-AF65-F5344CB8AC3E}">
        <p14:creationId xmlns:p14="http://schemas.microsoft.com/office/powerpoint/2010/main" val="1496071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848"/>
            <a:ext cx="9144000" cy="523220"/>
          </a:xfrm>
          <a:prstGeom prst="rect">
            <a:avLst/>
          </a:prstGeom>
          <a:solidFill>
            <a:schemeClr val="tx1">
              <a:lumMod val="95000"/>
              <a:lumOff val="5000"/>
            </a:schemeClr>
          </a:solidFill>
        </p:spPr>
        <p:txBody>
          <a:bodyPr wrap="square">
            <a:spAutoFit/>
          </a:bodyPr>
          <a:lstStyle/>
          <a:p>
            <a:pPr marL="342900" indent="-342900"/>
            <a:r>
              <a:rPr lang="en-US" sz="2800" b="1" dirty="0">
                <a:solidFill>
                  <a:schemeClr val="bg1"/>
                </a:solidFill>
                <a:latin typeface="Times New Roman" pitchFamily="18" charset="0"/>
                <a:cs typeface="Times New Roman" pitchFamily="18" charset="0"/>
              </a:rPr>
              <a:t>Section 2 Activity:  Milky Way</a:t>
            </a:r>
          </a:p>
        </p:txBody>
      </p:sp>
      <p:sp>
        <p:nvSpPr>
          <p:cNvPr id="3" name="Rectangle 2"/>
          <p:cNvSpPr/>
          <p:nvPr/>
        </p:nvSpPr>
        <p:spPr>
          <a:xfrm>
            <a:off x="228600" y="838200"/>
            <a:ext cx="8610600" cy="3046988"/>
          </a:xfrm>
          <a:prstGeom prst="rect">
            <a:avLst/>
          </a:prstGeom>
        </p:spPr>
        <p:txBody>
          <a:bodyPr wrap="square">
            <a:spAutoFit/>
          </a:bodyPr>
          <a:lstStyle/>
          <a:p>
            <a:pPr marL="342900" indent="-342900"/>
            <a:endParaRPr lang="en-US" sz="2400" b="1" dirty="0">
              <a:latin typeface="Times New Roman" pitchFamily="18" charset="0"/>
              <a:cs typeface="Times New Roman" pitchFamily="18" charset="0"/>
            </a:endParaRPr>
          </a:p>
          <a:p>
            <a:pPr marL="342900" indent="-342900"/>
            <a:endParaRPr lang="en-US" sz="2400" b="1" dirty="0">
              <a:latin typeface="Times New Roman" pitchFamily="18" charset="0"/>
              <a:cs typeface="Times New Roman" pitchFamily="18" charset="0"/>
            </a:endParaRPr>
          </a:p>
          <a:p>
            <a:pPr marL="342900" indent="-342900"/>
            <a:endParaRPr lang="en-US" sz="2400" b="1" dirty="0">
              <a:latin typeface="Times New Roman" pitchFamily="18" charset="0"/>
              <a:cs typeface="Times New Roman" pitchFamily="18" charset="0"/>
            </a:endParaRPr>
          </a:p>
          <a:p>
            <a:pPr marL="342900" indent="-342900"/>
            <a:endParaRPr lang="en-US" sz="2400" b="1" dirty="0">
              <a:latin typeface="Times New Roman" pitchFamily="18" charset="0"/>
              <a:cs typeface="Times New Roman" pitchFamily="18" charset="0"/>
            </a:endParaRPr>
          </a:p>
          <a:p>
            <a:pPr marL="342900" indent="-342900"/>
            <a:endParaRPr lang="en-US" sz="2400" b="1" dirty="0">
              <a:latin typeface="Times New Roman" pitchFamily="18" charset="0"/>
              <a:cs typeface="Times New Roman" pitchFamily="18" charset="0"/>
            </a:endParaRPr>
          </a:p>
          <a:p>
            <a:pPr marL="342900" indent="-342900"/>
            <a:endParaRPr lang="en-US" sz="2400" b="1" dirty="0">
              <a:latin typeface="Times New Roman" pitchFamily="18" charset="0"/>
              <a:cs typeface="Times New Roman" pitchFamily="18" charset="0"/>
            </a:endParaRPr>
          </a:p>
          <a:p>
            <a:pPr marL="342900" indent="-342900"/>
            <a:endParaRPr lang="en-US" sz="2400" b="1" dirty="0">
              <a:latin typeface="Times New Roman" pitchFamily="18" charset="0"/>
              <a:cs typeface="Times New Roman" pitchFamily="18" charset="0"/>
            </a:endParaRPr>
          </a:p>
          <a:p>
            <a:pPr marL="342900" indent="-342900"/>
            <a:endParaRPr lang="en-US" sz="2400" b="1" dirty="0">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id="{A7B30E0A-DE32-0FA4-1EC8-B150CA3B94DE}"/>
              </a:ext>
            </a:extLst>
          </p:cNvPr>
          <p:cNvPicPr>
            <a:picLocks noChangeAspect="1"/>
          </p:cNvPicPr>
          <p:nvPr/>
        </p:nvPicPr>
        <p:blipFill rotWithShape="1">
          <a:blip r:embed="rId3"/>
          <a:srcRect b="56034"/>
          <a:stretch/>
        </p:blipFill>
        <p:spPr>
          <a:xfrm>
            <a:off x="3625068" y="1120192"/>
            <a:ext cx="5354290" cy="3090639"/>
          </a:xfrm>
          <a:prstGeom prst="rect">
            <a:avLst/>
          </a:prstGeom>
        </p:spPr>
      </p:pic>
      <p:pic>
        <p:nvPicPr>
          <p:cNvPr id="2" name="Picture 1">
            <a:extLst>
              <a:ext uri="{FF2B5EF4-FFF2-40B4-BE49-F238E27FC236}">
                <a16:creationId xmlns:a16="http://schemas.microsoft.com/office/drawing/2014/main" id="{B7D4A0AA-09C2-4D57-9A36-C25D966EF840}"/>
              </a:ext>
            </a:extLst>
          </p:cNvPr>
          <p:cNvPicPr>
            <a:picLocks noChangeAspect="1"/>
          </p:cNvPicPr>
          <p:nvPr/>
        </p:nvPicPr>
        <p:blipFill>
          <a:blip r:embed="rId4" cstate="print"/>
          <a:stretch>
            <a:fillRect/>
          </a:stretch>
        </p:blipFill>
        <p:spPr>
          <a:xfrm>
            <a:off x="332866" y="1392231"/>
            <a:ext cx="2827399" cy="2708351"/>
          </a:xfrm>
          <a:prstGeom prst="rect">
            <a:avLst/>
          </a:prstGeom>
        </p:spPr>
      </p:pic>
      <p:sp>
        <p:nvSpPr>
          <p:cNvPr id="16" name="TextBox 15">
            <a:extLst>
              <a:ext uri="{FF2B5EF4-FFF2-40B4-BE49-F238E27FC236}">
                <a16:creationId xmlns:a16="http://schemas.microsoft.com/office/drawing/2014/main" id="{9D54F901-8335-406D-9D74-5ADE89E14056}"/>
              </a:ext>
            </a:extLst>
          </p:cNvPr>
          <p:cNvSpPr txBox="1"/>
          <p:nvPr/>
        </p:nvSpPr>
        <p:spPr>
          <a:xfrm>
            <a:off x="88442" y="806058"/>
            <a:ext cx="8610600" cy="400110"/>
          </a:xfrm>
          <a:prstGeom prst="rect">
            <a:avLst/>
          </a:prstGeom>
          <a:noFill/>
        </p:spPr>
        <p:txBody>
          <a:bodyPr wrap="square" rtlCol="0">
            <a:spAutoFit/>
          </a:bodyPr>
          <a:lstStyle/>
          <a:p>
            <a:r>
              <a:rPr lang="en-US" sz="2000" b="1" dirty="0"/>
              <a:t>1.  What layers of the Earth are represented by the candy bar?</a:t>
            </a:r>
          </a:p>
        </p:txBody>
      </p:sp>
      <p:sp>
        <p:nvSpPr>
          <p:cNvPr id="7" name="TextBox 6">
            <a:extLst>
              <a:ext uri="{FF2B5EF4-FFF2-40B4-BE49-F238E27FC236}">
                <a16:creationId xmlns:a16="http://schemas.microsoft.com/office/drawing/2014/main" id="{4B89CF16-4B29-4483-8F3B-33377EC6AE80}"/>
              </a:ext>
            </a:extLst>
          </p:cNvPr>
          <p:cNvSpPr txBox="1"/>
          <p:nvPr/>
        </p:nvSpPr>
        <p:spPr>
          <a:xfrm>
            <a:off x="5340474" y="1996226"/>
            <a:ext cx="1905000" cy="400110"/>
          </a:xfrm>
          <a:prstGeom prst="rect">
            <a:avLst/>
          </a:prstGeom>
          <a:noFill/>
        </p:spPr>
        <p:txBody>
          <a:bodyPr wrap="square" rtlCol="0">
            <a:spAutoFit/>
          </a:bodyPr>
          <a:lstStyle/>
          <a:p>
            <a:r>
              <a:rPr lang="en-US" sz="2000" b="1" dirty="0">
                <a:solidFill>
                  <a:srgbClr val="FF0000"/>
                </a:solidFill>
              </a:rPr>
              <a:t>LITHOSPHERE </a:t>
            </a:r>
            <a:endParaRPr lang="en-US" sz="1100" b="1" dirty="0">
              <a:solidFill>
                <a:srgbClr val="FF0000"/>
              </a:solidFill>
            </a:endParaRPr>
          </a:p>
        </p:txBody>
      </p:sp>
      <p:sp>
        <p:nvSpPr>
          <p:cNvPr id="21" name="TextBox 20">
            <a:extLst>
              <a:ext uri="{FF2B5EF4-FFF2-40B4-BE49-F238E27FC236}">
                <a16:creationId xmlns:a16="http://schemas.microsoft.com/office/drawing/2014/main" id="{5C0D0461-F929-40E4-B144-731E39D9D51F}"/>
              </a:ext>
            </a:extLst>
          </p:cNvPr>
          <p:cNvSpPr txBox="1"/>
          <p:nvPr/>
        </p:nvSpPr>
        <p:spPr>
          <a:xfrm>
            <a:off x="4629152" y="2403410"/>
            <a:ext cx="2595185" cy="400110"/>
          </a:xfrm>
          <a:prstGeom prst="rect">
            <a:avLst/>
          </a:prstGeom>
          <a:noFill/>
        </p:spPr>
        <p:txBody>
          <a:bodyPr wrap="square" rtlCol="0">
            <a:spAutoFit/>
          </a:bodyPr>
          <a:lstStyle/>
          <a:p>
            <a:r>
              <a:rPr lang="en-US" sz="2000" b="1" dirty="0">
                <a:solidFill>
                  <a:srgbClr val="FF0000"/>
                </a:solidFill>
              </a:rPr>
              <a:t>ASTHENOSPHERE </a:t>
            </a:r>
            <a:endParaRPr lang="en-US" sz="1100" b="1" dirty="0">
              <a:solidFill>
                <a:srgbClr val="FF0000"/>
              </a:solidFill>
            </a:endParaRPr>
          </a:p>
        </p:txBody>
      </p:sp>
      <p:sp>
        <p:nvSpPr>
          <p:cNvPr id="22" name="TextBox 21">
            <a:extLst>
              <a:ext uri="{FF2B5EF4-FFF2-40B4-BE49-F238E27FC236}">
                <a16:creationId xmlns:a16="http://schemas.microsoft.com/office/drawing/2014/main" id="{C609A745-1491-4C35-8F1E-7F2CA27F242D}"/>
              </a:ext>
            </a:extLst>
          </p:cNvPr>
          <p:cNvSpPr txBox="1"/>
          <p:nvPr/>
        </p:nvSpPr>
        <p:spPr>
          <a:xfrm>
            <a:off x="4547192" y="2839499"/>
            <a:ext cx="2996607" cy="400110"/>
          </a:xfrm>
          <a:prstGeom prst="rect">
            <a:avLst/>
          </a:prstGeom>
          <a:noFill/>
        </p:spPr>
        <p:txBody>
          <a:bodyPr wrap="square" rtlCol="0">
            <a:spAutoFit/>
          </a:bodyPr>
          <a:lstStyle/>
          <a:p>
            <a:r>
              <a:rPr lang="en-US" sz="2000" b="1" dirty="0">
                <a:solidFill>
                  <a:srgbClr val="FF0000"/>
                </a:solidFill>
              </a:rPr>
              <a:t>LOWER MANTLE </a:t>
            </a:r>
            <a:endParaRPr lang="en-US" sz="1100" b="1" dirty="0">
              <a:solidFill>
                <a:srgbClr val="FF0000"/>
              </a:solidFill>
            </a:endParaRPr>
          </a:p>
        </p:txBody>
      </p:sp>
      <p:sp>
        <p:nvSpPr>
          <p:cNvPr id="23" name="TextBox 22">
            <a:extLst>
              <a:ext uri="{FF2B5EF4-FFF2-40B4-BE49-F238E27FC236}">
                <a16:creationId xmlns:a16="http://schemas.microsoft.com/office/drawing/2014/main" id="{D0FC6DB7-F84D-41CE-BAB8-74D2EAE01729}"/>
              </a:ext>
            </a:extLst>
          </p:cNvPr>
          <p:cNvSpPr txBox="1"/>
          <p:nvPr/>
        </p:nvSpPr>
        <p:spPr>
          <a:xfrm>
            <a:off x="4453890" y="3284394"/>
            <a:ext cx="3470910" cy="400110"/>
          </a:xfrm>
          <a:prstGeom prst="rect">
            <a:avLst/>
          </a:prstGeom>
          <a:noFill/>
        </p:spPr>
        <p:txBody>
          <a:bodyPr wrap="square" rtlCol="0">
            <a:spAutoFit/>
          </a:bodyPr>
          <a:lstStyle/>
          <a:p>
            <a:r>
              <a:rPr lang="en-US" sz="2000" b="1" dirty="0">
                <a:solidFill>
                  <a:srgbClr val="FF0000"/>
                </a:solidFill>
              </a:rPr>
              <a:t>CRACKS  IN THE TOP</a:t>
            </a:r>
            <a:endParaRPr lang="en-US" sz="1100" b="1" dirty="0">
              <a:solidFill>
                <a:srgbClr val="FF0000"/>
              </a:solidFill>
            </a:endParaRPr>
          </a:p>
        </p:txBody>
      </p:sp>
      <p:sp>
        <p:nvSpPr>
          <p:cNvPr id="24" name="TextBox 23">
            <a:extLst>
              <a:ext uri="{FF2B5EF4-FFF2-40B4-BE49-F238E27FC236}">
                <a16:creationId xmlns:a16="http://schemas.microsoft.com/office/drawing/2014/main" id="{FED79675-2938-4070-9543-62F32F3EF1FF}"/>
              </a:ext>
            </a:extLst>
          </p:cNvPr>
          <p:cNvSpPr txBox="1"/>
          <p:nvPr/>
        </p:nvSpPr>
        <p:spPr>
          <a:xfrm>
            <a:off x="4453890" y="3698652"/>
            <a:ext cx="3397570" cy="400110"/>
          </a:xfrm>
          <a:prstGeom prst="rect">
            <a:avLst/>
          </a:prstGeom>
          <a:noFill/>
        </p:spPr>
        <p:txBody>
          <a:bodyPr wrap="square" rtlCol="0">
            <a:spAutoFit/>
          </a:bodyPr>
          <a:lstStyle/>
          <a:p>
            <a:r>
              <a:rPr lang="en-US" sz="2000" b="1" dirty="0">
                <a:solidFill>
                  <a:srgbClr val="FF0000"/>
                </a:solidFill>
              </a:rPr>
              <a:t>LARGE CHOCOLATE PIECES </a:t>
            </a:r>
            <a:endParaRPr lang="en-US" sz="1100" b="1" dirty="0">
              <a:solidFill>
                <a:srgbClr val="FF0000"/>
              </a:solidFill>
            </a:endParaRPr>
          </a:p>
        </p:txBody>
      </p:sp>
      <p:sp>
        <p:nvSpPr>
          <p:cNvPr id="25" name="TextBox 24">
            <a:extLst>
              <a:ext uri="{FF2B5EF4-FFF2-40B4-BE49-F238E27FC236}">
                <a16:creationId xmlns:a16="http://schemas.microsoft.com/office/drawing/2014/main" id="{815E4E37-ED52-40DB-8110-719DC07C21A5}"/>
              </a:ext>
            </a:extLst>
          </p:cNvPr>
          <p:cNvSpPr txBox="1"/>
          <p:nvPr/>
        </p:nvSpPr>
        <p:spPr>
          <a:xfrm>
            <a:off x="3580220" y="4941521"/>
            <a:ext cx="5236784" cy="830997"/>
          </a:xfrm>
          <a:prstGeom prst="rect">
            <a:avLst/>
          </a:prstGeom>
          <a:noFill/>
        </p:spPr>
        <p:txBody>
          <a:bodyPr wrap="square" rtlCol="0">
            <a:spAutoFit/>
          </a:bodyPr>
          <a:lstStyle/>
          <a:p>
            <a:r>
              <a:rPr lang="en-US" sz="2400" b="1" dirty="0">
                <a:solidFill>
                  <a:srgbClr val="FF0000"/>
                </a:solidFill>
              </a:rPr>
              <a:t>Use your finger to make several cracks in the chocolate. </a:t>
            </a:r>
            <a:endParaRPr lang="en-US" sz="1200" b="1" dirty="0">
              <a:solidFill>
                <a:srgbClr val="FF0000"/>
              </a:solidFill>
            </a:endParaRPr>
          </a:p>
        </p:txBody>
      </p:sp>
      <p:pic>
        <p:nvPicPr>
          <p:cNvPr id="26" name="Picture 25">
            <a:extLst>
              <a:ext uri="{FF2B5EF4-FFF2-40B4-BE49-F238E27FC236}">
                <a16:creationId xmlns:a16="http://schemas.microsoft.com/office/drawing/2014/main" id="{FD7DC757-4E8B-4E79-AA1E-A524BA07A529}"/>
              </a:ext>
            </a:extLst>
          </p:cNvPr>
          <p:cNvPicPr>
            <a:picLocks noChangeAspect="1"/>
          </p:cNvPicPr>
          <p:nvPr/>
        </p:nvPicPr>
        <p:blipFill>
          <a:blip r:embed="rId5" cstate="print"/>
          <a:stretch>
            <a:fillRect/>
          </a:stretch>
        </p:blipFill>
        <p:spPr>
          <a:xfrm>
            <a:off x="326996" y="4632476"/>
            <a:ext cx="3153215" cy="1724266"/>
          </a:xfrm>
          <a:prstGeom prst="rect">
            <a:avLst/>
          </a:prstGeom>
        </p:spPr>
      </p:pic>
      <p:sp>
        <p:nvSpPr>
          <p:cNvPr id="27" name="Arrow: Down 26">
            <a:extLst>
              <a:ext uri="{FF2B5EF4-FFF2-40B4-BE49-F238E27FC236}">
                <a16:creationId xmlns:a16="http://schemas.microsoft.com/office/drawing/2014/main" id="{372E9849-5FB2-419D-A3E6-85369051EE70}"/>
              </a:ext>
            </a:extLst>
          </p:cNvPr>
          <p:cNvSpPr/>
          <p:nvPr/>
        </p:nvSpPr>
        <p:spPr>
          <a:xfrm>
            <a:off x="1588139" y="4054948"/>
            <a:ext cx="609600" cy="52322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a:extLst>
              <a:ext uri="{FF2B5EF4-FFF2-40B4-BE49-F238E27FC236}">
                <a16:creationId xmlns:a16="http://schemas.microsoft.com/office/drawing/2014/main" id="{E473613E-D325-437B-896E-132682A79D60}"/>
              </a:ext>
            </a:extLst>
          </p:cNvPr>
          <p:cNvCxnSpPr>
            <a:cxnSpLocks/>
          </p:cNvCxnSpPr>
          <p:nvPr/>
        </p:nvCxnSpPr>
        <p:spPr>
          <a:xfrm flipH="1">
            <a:off x="2590800" y="2209800"/>
            <a:ext cx="914400" cy="87497"/>
          </a:xfrm>
          <a:prstGeom prst="straightConnector1">
            <a:avLst/>
          </a:prstGeom>
          <a:ln w="7620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508ECF8-43A0-4956-B7DF-5C82043D7D5D}"/>
              </a:ext>
            </a:extLst>
          </p:cNvPr>
          <p:cNvCxnSpPr>
            <a:cxnSpLocks/>
          </p:cNvCxnSpPr>
          <p:nvPr/>
        </p:nvCxnSpPr>
        <p:spPr>
          <a:xfrm flipH="1">
            <a:off x="2590800" y="2665512"/>
            <a:ext cx="898763" cy="272439"/>
          </a:xfrm>
          <a:prstGeom prst="straightConnector1">
            <a:avLst/>
          </a:prstGeom>
          <a:ln w="7620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28597EB-E170-4942-B416-ECD0F7652103}"/>
              </a:ext>
            </a:extLst>
          </p:cNvPr>
          <p:cNvCxnSpPr>
            <a:cxnSpLocks/>
          </p:cNvCxnSpPr>
          <p:nvPr/>
        </p:nvCxnSpPr>
        <p:spPr>
          <a:xfrm flipH="1">
            <a:off x="2438400" y="3086756"/>
            <a:ext cx="1041811" cy="482138"/>
          </a:xfrm>
          <a:prstGeom prst="straightConnector1">
            <a:avLst/>
          </a:prstGeom>
          <a:ln w="7620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1" grpId="0"/>
      <p:bldP spid="22" grpId="0"/>
      <p:bldP spid="23" grpId="0"/>
      <p:bldP spid="24" grpId="0"/>
      <p:bldP spid="25" grpId="0"/>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compression force rocks">
            <a:extLst>
              <a:ext uri="{FF2B5EF4-FFF2-40B4-BE49-F238E27FC236}">
                <a16:creationId xmlns:a16="http://schemas.microsoft.com/office/drawing/2014/main" id="{A2ED6B5D-84D3-48AB-ABD6-9CF22F2E11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43175" y="1835007"/>
            <a:ext cx="3297390" cy="1985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DF0905D-5EB6-4F78-BB05-8ED06401B5F8}"/>
              </a:ext>
            </a:extLst>
          </p:cNvPr>
          <p:cNvPicPr>
            <a:picLocks noChangeAspect="1"/>
          </p:cNvPicPr>
          <p:nvPr/>
        </p:nvPicPr>
        <p:blipFill rotWithShape="1">
          <a:blip r:embed="rId3"/>
          <a:srcRect t="42089" b="12933"/>
          <a:stretch/>
        </p:blipFill>
        <p:spPr>
          <a:xfrm>
            <a:off x="228600" y="3030121"/>
            <a:ext cx="5312271" cy="3370679"/>
          </a:xfrm>
          <a:prstGeom prst="rect">
            <a:avLst/>
          </a:prstGeom>
        </p:spPr>
      </p:pic>
      <p:sp>
        <p:nvSpPr>
          <p:cNvPr id="3" name="Rectangle 2"/>
          <p:cNvSpPr/>
          <p:nvPr/>
        </p:nvSpPr>
        <p:spPr>
          <a:xfrm>
            <a:off x="228600" y="838200"/>
            <a:ext cx="8610600" cy="3046988"/>
          </a:xfrm>
          <a:prstGeom prst="rect">
            <a:avLst/>
          </a:prstGeom>
        </p:spPr>
        <p:txBody>
          <a:bodyPr wrap="square">
            <a:spAutoFit/>
          </a:bodyPr>
          <a:lstStyle/>
          <a:p>
            <a:pPr marL="342900" indent="-342900"/>
            <a:endParaRPr lang="en-US" sz="2400" b="1" dirty="0">
              <a:latin typeface="Times New Roman" pitchFamily="18" charset="0"/>
              <a:cs typeface="Times New Roman" pitchFamily="18" charset="0"/>
            </a:endParaRPr>
          </a:p>
          <a:p>
            <a:pPr marL="342900" indent="-342900"/>
            <a:endParaRPr lang="en-US" sz="2400" b="1" dirty="0">
              <a:latin typeface="Times New Roman" pitchFamily="18" charset="0"/>
              <a:cs typeface="Times New Roman" pitchFamily="18" charset="0"/>
            </a:endParaRPr>
          </a:p>
          <a:p>
            <a:pPr marL="342900" indent="-342900"/>
            <a:endParaRPr lang="en-US" sz="2400" b="1" dirty="0">
              <a:latin typeface="Times New Roman" pitchFamily="18" charset="0"/>
              <a:cs typeface="Times New Roman" pitchFamily="18" charset="0"/>
            </a:endParaRPr>
          </a:p>
          <a:p>
            <a:pPr marL="342900" indent="-342900"/>
            <a:endParaRPr lang="en-US" sz="2400" b="1" dirty="0">
              <a:latin typeface="Times New Roman" pitchFamily="18" charset="0"/>
              <a:cs typeface="Times New Roman" pitchFamily="18" charset="0"/>
            </a:endParaRPr>
          </a:p>
          <a:p>
            <a:pPr marL="342900" indent="-342900"/>
            <a:endParaRPr lang="en-US" sz="2400" b="1" dirty="0">
              <a:latin typeface="Times New Roman" pitchFamily="18" charset="0"/>
              <a:cs typeface="Times New Roman" pitchFamily="18" charset="0"/>
            </a:endParaRPr>
          </a:p>
          <a:p>
            <a:pPr marL="342900" indent="-342900"/>
            <a:endParaRPr lang="en-US" sz="2400" b="1" dirty="0">
              <a:latin typeface="Times New Roman" pitchFamily="18" charset="0"/>
              <a:cs typeface="Times New Roman" pitchFamily="18" charset="0"/>
            </a:endParaRPr>
          </a:p>
          <a:p>
            <a:pPr marL="342900" indent="-342900"/>
            <a:endParaRPr lang="en-US" sz="2400" b="1" dirty="0">
              <a:latin typeface="Times New Roman" pitchFamily="18" charset="0"/>
              <a:cs typeface="Times New Roman" pitchFamily="18" charset="0"/>
            </a:endParaRPr>
          </a:p>
          <a:p>
            <a:pPr marL="342900" indent="-342900"/>
            <a:endParaRPr lang="en-US" sz="2400" b="1" dirty="0">
              <a:latin typeface="Times New Roman" pitchFamily="18" charset="0"/>
              <a:cs typeface="Times New Roman" pitchFamily="18" charset="0"/>
            </a:endParaRPr>
          </a:p>
        </p:txBody>
      </p:sp>
      <p:sp>
        <p:nvSpPr>
          <p:cNvPr id="230" name="Text Box 2"/>
          <p:cNvSpPr txBox="1">
            <a:spLocks noChangeArrowheads="1"/>
          </p:cNvSpPr>
          <p:nvPr/>
        </p:nvSpPr>
        <p:spPr bwMode="auto">
          <a:xfrm>
            <a:off x="152400" y="79717"/>
            <a:ext cx="8610600" cy="2188404"/>
          </a:xfrm>
          <a:prstGeom prst="rect">
            <a:avLst/>
          </a:prstGeom>
          <a:noFill/>
          <a:ln w="28575">
            <a:noFill/>
            <a:miter lim="800000"/>
            <a:headEnd/>
            <a:tailEnd/>
          </a:ln>
        </p:spPr>
        <p:txBody>
          <a:bodyPr vert="horz" wrap="square" lIns="91440" tIns="45720" rIns="91440" bIns="45720" numCol="1" anchor="t" anchorCtr="0" compatLnSpc="1">
            <a:prstTxWarp prst="textNoShape">
              <a:avLst/>
            </a:prstTxWarp>
          </a:bodyPr>
          <a:lstStyle/>
          <a:p>
            <a:r>
              <a:rPr lang="en-US" sz="2800" b="1" dirty="0"/>
              <a:t>Observing Forces </a:t>
            </a:r>
          </a:p>
          <a:p>
            <a:endParaRPr lang="en-US" sz="1600" dirty="0"/>
          </a:p>
          <a:p>
            <a:r>
              <a:rPr lang="en-US" sz="2400" b="1" dirty="0">
                <a:highlight>
                  <a:srgbClr val="FFFF00"/>
                </a:highlight>
              </a:rPr>
              <a:t>COMPRESSION</a:t>
            </a:r>
          </a:p>
          <a:p>
            <a:r>
              <a:rPr lang="en-US" sz="2400" b="1" dirty="0"/>
              <a:t>Apply compression by slowly push the ends of the candy bar towards the middle by a couple centimeters. </a:t>
            </a:r>
          </a:p>
          <a:p>
            <a:endParaRPr lang="en-US" sz="2400" b="1" dirty="0">
              <a:solidFill>
                <a:srgbClr val="FF0000"/>
              </a:solidFill>
            </a:endParaRPr>
          </a:p>
          <a:p>
            <a:r>
              <a:rPr lang="en-US" sz="2400" b="1" dirty="0">
                <a:solidFill>
                  <a:srgbClr val="FF0000"/>
                </a:solidFill>
              </a:rPr>
              <a:t>What do you observe?  Enter it on your slide </a:t>
            </a:r>
            <a:br>
              <a:rPr lang="en-US" sz="2400" b="1" dirty="0">
                <a:solidFill>
                  <a:srgbClr val="FF0000"/>
                </a:solidFill>
              </a:rPr>
            </a:br>
            <a:r>
              <a:rPr lang="en-US" sz="2400" b="1" dirty="0">
                <a:solidFill>
                  <a:srgbClr val="FF0000"/>
                </a:solidFill>
              </a:rPr>
              <a:t>and add arrows.</a:t>
            </a:r>
          </a:p>
          <a:p>
            <a:endParaRPr lang="en-US" sz="2400" b="1" dirty="0"/>
          </a:p>
          <a:p>
            <a:endParaRPr lang="en-US" sz="2400" b="1" dirty="0"/>
          </a:p>
          <a:p>
            <a:endParaRPr lang="en-US" sz="2400" b="1" dirty="0"/>
          </a:p>
          <a:p>
            <a:endParaRPr lang="en-US" sz="2400" dirty="0"/>
          </a:p>
        </p:txBody>
      </p:sp>
      <p:grpSp>
        <p:nvGrpSpPr>
          <p:cNvPr id="4" name="Group 3">
            <a:extLst>
              <a:ext uri="{FF2B5EF4-FFF2-40B4-BE49-F238E27FC236}">
                <a16:creationId xmlns:a16="http://schemas.microsoft.com/office/drawing/2014/main" id="{36315A8D-3629-4D6B-9020-89EC2FF24E8B}"/>
              </a:ext>
            </a:extLst>
          </p:cNvPr>
          <p:cNvGrpSpPr/>
          <p:nvPr/>
        </p:nvGrpSpPr>
        <p:grpSpPr>
          <a:xfrm>
            <a:off x="381001" y="3962400"/>
            <a:ext cx="1219199" cy="533400"/>
            <a:chOff x="973929" y="4219606"/>
            <a:chExt cx="1400104" cy="584897"/>
          </a:xfrm>
        </p:grpSpPr>
        <p:sp>
          <p:nvSpPr>
            <p:cNvPr id="5" name="Right Arrow 14">
              <a:extLst>
                <a:ext uri="{FF2B5EF4-FFF2-40B4-BE49-F238E27FC236}">
                  <a16:creationId xmlns:a16="http://schemas.microsoft.com/office/drawing/2014/main" id="{3794260C-1C0A-4082-A290-78DF5F91E34A}"/>
                </a:ext>
              </a:extLst>
            </p:cNvPr>
            <p:cNvSpPr/>
            <p:nvPr/>
          </p:nvSpPr>
          <p:spPr>
            <a:xfrm>
              <a:off x="973929" y="4219606"/>
              <a:ext cx="640080" cy="584897"/>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Arrow 15">
              <a:extLst>
                <a:ext uri="{FF2B5EF4-FFF2-40B4-BE49-F238E27FC236}">
                  <a16:creationId xmlns:a16="http://schemas.microsoft.com/office/drawing/2014/main" id="{174FA95A-2A07-453E-96C2-CBAB15B5C5FC}"/>
                </a:ext>
              </a:extLst>
            </p:cNvPr>
            <p:cNvSpPr/>
            <p:nvPr/>
          </p:nvSpPr>
          <p:spPr>
            <a:xfrm flipH="1">
              <a:off x="1733953" y="4219606"/>
              <a:ext cx="640080" cy="584897"/>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1A00F7C9-B200-4252-AF90-65D994587EED}"/>
              </a:ext>
            </a:extLst>
          </p:cNvPr>
          <p:cNvSpPr/>
          <p:nvPr/>
        </p:nvSpPr>
        <p:spPr>
          <a:xfrm>
            <a:off x="1676400" y="3733800"/>
            <a:ext cx="3812803" cy="707886"/>
          </a:xfrm>
          <a:prstGeom prst="rect">
            <a:avLst/>
          </a:prstGeom>
        </p:spPr>
        <p:txBody>
          <a:bodyPr wrap="square">
            <a:spAutoFit/>
          </a:bodyPr>
          <a:lstStyle/>
          <a:p>
            <a:r>
              <a:rPr lang="en-US" sz="2000" b="1" i="1" dirty="0">
                <a:solidFill>
                  <a:srgbClr val="FF0000"/>
                </a:solidFill>
              </a:rPr>
              <a:t>Pushes plates together; uplifts &amp; subduction; </a:t>
            </a:r>
          </a:p>
        </p:txBody>
      </p:sp>
      <p:pic>
        <p:nvPicPr>
          <p:cNvPr id="8" name="Picture 7" descr="Diagram&#10;&#10;Description automatically generated">
            <a:extLst>
              <a:ext uri="{FF2B5EF4-FFF2-40B4-BE49-F238E27FC236}">
                <a16:creationId xmlns:a16="http://schemas.microsoft.com/office/drawing/2014/main" id="{72878C71-B267-461C-9559-F80698ABEC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1021" y="4147499"/>
            <a:ext cx="3505200" cy="2199513"/>
          </a:xfrm>
          <a:prstGeom prst="rect">
            <a:avLst/>
          </a:prstGeom>
        </p:spPr>
      </p:pic>
      <p:sp>
        <p:nvSpPr>
          <p:cNvPr id="16" name="TextBox 15">
            <a:extLst>
              <a:ext uri="{FF2B5EF4-FFF2-40B4-BE49-F238E27FC236}">
                <a16:creationId xmlns:a16="http://schemas.microsoft.com/office/drawing/2014/main" id="{93AAF230-35F2-A518-330A-77AE67BF72CA}"/>
              </a:ext>
            </a:extLst>
          </p:cNvPr>
          <p:cNvSpPr txBox="1"/>
          <p:nvPr/>
        </p:nvSpPr>
        <p:spPr>
          <a:xfrm>
            <a:off x="2971800" y="4034843"/>
            <a:ext cx="4577378" cy="400110"/>
          </a:xfrm>
          <a:prstGeom prst="rect">
            <a:avLst/>
          </a:prstGeom>
          <a:noFill/>
        </p:spPr>
        <p:txBody>
          <a:bodyPr wrap="square">
            <a:spAutoFit/>
          </a:bodyPr>
          <a:lstStyle/>
          <a:p>
            <a:r>
              <a:rPr lang="en-US" sz="2000" b="1" i="1" dirty="0">
                <a:solidFill>
                  <a:srgbClr val="FF0000"/>
                </a:solidFill>
              </a:rPr>
              <a:t>convergent boundary</a:t>
            </a:r>
            <a:endParaRPr lang="en-US" sz="2000" dirty="0"/>
          </a:p>
        </p:txBody>
      </p:sp>
    </p:spTree>
    <p:extLst>
      <p:ext uri="{BB962C8B-B14F-4D97-AF65-F5344CB8AC3E}">
        <p14:creationId xmlns:p14="http://schemas.microsoft.com/office/powerpoint/2010/main" val="27723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838200"/>
            <a:ext cx="8610600" cy="3046988"/>
          </a:xfrm>
          <a:prstGeom prst="rect">
            <a:avLst/>
          </a:prstGeom>
        </p:spPr>
        <p:txBody>
          <a:bodyPr wrap="square">
            <a:spAutoFit/>
          </a:bodyPr>
          <a:lstStyle/>
          <a:p>
            <a:pPr marL="342900" indent="-342900"/>
            <a:endParaRPr lang="en-US" sz="2400" b="1" dirty="0">
              <a:latin typeface="Times New Roman" pitchFamily="18" charset="0"/>
              <a:cs typeface="Times New Roman" pitchFamily="18" charset="0"/>
            </a:endParaRPr>
          </a:p>
          <a:p>
            <a:pPr marL="342900" indent="-342900"/>
            <a:endParaRPr lang="en-US" sz="2400" b="1" dirty="0">
              <a:latin typeface="Times New Roman" pitchFamily="18" charset="0"/>
              <a:cs typeface="Times New Roman" pitchFamily="18" charset="0"/>
            </a:endParaRPr>
          </a:p>
          <a:p>
            <a:pPr marL="342900" indent="-342900"/>
            <a:endParaRPr lang="en-US" sz="2400" b="1" dirty="0">
              <a:latin typeface="Times New Roman" pitchFamily="18" charset="0"/>
              <a:cs typeface="Times New Roman" pitchFamily="18" charset="0"/>
            </a:endParaRPr>
          </a:p>
          <a:p>
            <a:pPr marL="342900" indent="-342900"/>
            <a:endParaRPr lang="en-US" sz="2400" b="1" dirty="0">
              <a:latin typeface="Times New Roman" pitchFamily="18" charset="0"/>
              <a:cs typeface="Times New Roman" pitchFamily="18" charset="0"/>
            </a:endParaRPr>
          </a:p>
          <a:p>
            <a:pPr marL="342900" indent="-342900"/>
            <a:endParaRPr lang="en-US" sz="2400" b="1" dirty="0">
              <a:latin typeface="Times New Roman" pitchFamily="18" charset="0"/>
              <a:cs typeface="Times New Roman" pitchFamily="18" charset="0"/>
            </a:endParaRPr>
          </a:p>
          <a:p>
            <a:pPr marL="342900" indent="-342900"/>
            <a:endParaRPr lang="en-US" sz="2400" b="1" dirty="0">
              <a:latin typeface="Times New Roman" pitchFamily="18" charset="0"/>
              <a:cs typeface="Times New Roman" pitchFamily="18" charset="0"/>
            </a:endParaRPr>
          </a:p>
          <a:p>
            <a:pPr marL="342900" indent="-342900"/>
            <a:endParaRPr lang="en-US" sz="2400" b="1" dirty="0">
              <a:latin typeface="Times New Roman" pitchFamily="18" charset="0"/>
              <a:cs typeface="Times New Roman" pitchFamily="18" charset="0"/>
            </a:endParaRPr>
          </a:p>
          <a:p>
            <a:pPr marL="342900" indent="-342900"/>
            <a:endParaRPr lang="en-US" sz="2400" b="1" dirty="0">
              <a:latin typeface="Times New Roman" pitchFamily="18" charset="0"/>
              <a:cs typeface="Times New Roman" pitchFamily="18" charset="0"/>
            </a:endParaRPr>
          </a:p>
        </p:txBody>
      </p:sp>
      <p:sp>
        <p:nvSpPr>
          <p:cNvPr id="230" name="Text Box 2"/>
          <p:cNvSpPr txBox="1">
            <a:spLocks noChangeArrowheads="1"/>
          </p:cNvSpPr>
          <p:nvPr/>
        </p:nvSpPr>
        <p:spPr bwMode="auto">
          <a:xfrm>
            <a:off x="7649" y="171314"/>
            <a:ext cx="7070188" cy="1485900"/>
          </a:xfrm>
          <a:prstGeom prst="rect">
            <a:avLst/>
          </a:prstGeom>
          <a:noFill/>
          <a:ln w="28575">
            <a:noFill/>
            <a:miter lim="800000"/>
            <a:headEnd/>
            <a:tailEnd/>
          </a:ln>
        </p:spPr>
        <p:txBody>
          <a:bodyPr vert="horz" wrap="square" lIns="91440" tIns="45720" rIns="91440" bIns="45720" numCol="1" anchor="t" anchorCtr="0" compatLnSpc="1">
            <a:prstTxWarp prst="textNoShape">
              <a:avLst/>
            </a:prstTxWarp>
          </a:bodyPr>
          <a:lstStyle/>
          <a:p>
            <a:r>
              <a:rPr lang="en-US" sz="2400" b="1" dirty="0">
                <a:highlight>
                  <a:srgbClr val="FFFF00"/>
                </a:highlight>
              </a:rPr>
              <a:t>TENSION</a:t>
            </a:r>
          </a:p>
          <a:p>
            <a:endParaRPr lang="en-US" sz="1400" b="1" dirty="0"/>
          </a:p>
          <a:p>
            <a:r>
              <a:rPr lang="en-US" sz="2400" b="1" dirty="0"/>
              <a:t>Apply tension by pulling the ends of the candy bar away from the middle by a couple centimeters. </a:t>
            </a:r>
          </a:p>
          <a:p>
            <a:endParaRPr lang="en-US" sz="2400" b="1" dirty="0">
              <a:solidFill>
                <a:srgbClr val="FF0000"/>
              </a:solidFill>
            </a:endParaRPr>
          </a:p>
          <a:p>
            <a:r>
              <a:rPr lang="en-US" sz="2400" b="1" dirty="0">
                <a:solidFill>
                  <a:srgbClr val="FF0000"/>
                </a:solidFill>
              </a:rPr>
              <a:t>What do you observe?  Enter it on your slide </a:t>
            </a:r>
            <a:br>
              <a:rPr lang="en-US" sz="2400" b="1" dirty="0">
                <a:solidFill>
                  <a:srgbClr val="FF0000"/>
                </a:solidFill>
              </a:rPr>
            </a:br>
            <a:r>
              <a:rPr lang="en-US" sz="2400" b="1" dirty="0">
                <a:solidFill>
                  <a:srgbClr val="FF0000"/>
                </a:solidFill>
              </a:rPr>
              <a:t>and add arrows.</a:t>
            </a:r>
          </a:p>
          <a:p>
            <a:pPr>
              <a:lnSpc>
                <a:spcPct val="150000"/>
              </a:lnSpc>
            </a:pPr>
            <a:br>
              <a:rPr lang="en-US" sz="2000" dirty="0">
                <a:solidFill>
                  <a:srgbClr val="FF0000"/>
                </a:solidFill>
              </a:rPr>
            </a:br>
            <a:endParaRPr lang="en-US" sz="2000" dirty="0">
              <a:solidFill>
                <a:srgbClr val="FF0000"/>
              </a:solidFill>
            </a:endParaRPr>
          </a:p>
        </p:txBody>
      </p:sp>
      <p:pic>
        <p:nvPicPr>
          <p:cNvPr id="3074" name="Picture 2" descr="Image result for compression force rocks">
            <a:extLst>
              <a:ext uri="{FF2B5EF4-FFF2-40B4-BE49-F238E27FC236}">
                <a16:creationId xmlns:a16="http://schemas.microsoft.com/office/drawing/2014/main" id="{2A4E43A7-17C9-4891-9091-FEB548D52BC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93101" y="1540002"/>
            <a:ext cx="3067050" cy="14859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B2F921A-110A-481C-8413-D7A5D83AAAE8}"/>
              </a:ext>
            </a:extLst>
          </p:cNvPr>
          <p:cNvPicPr>
            <a:picLocks noChangeAspect="1"/>
          </p:cNvPicPr>
          <p:nvPr/>
        </p:nvPicPr>
        <p:blipFill rotWithShape="1">
          <a:blip r:embed="rId3"/>
          <a:srcRect t="42089" b="12933"/>
          <a:stretch/>
        </p:blipFill>
        <p:spPr>
          <a:xfrm>
            <a:off x="228600" y="3030121"/>
            <a:ext cx="5312271" cy="3370679"/>
          </a:xfrm>
          <a:prstGeom prst="rect">
            <a:avLst/>
          </a:prstGeom>
        </p:spPr>
      </p:pic>
      <p:grpSp>
        <p:nvGrpSpPr>
          <p:cNvPr id="12" name="Group 11">
            <a:extLst>
              <a:ext uri="{FF2B5EF4-FFF2-40B4-BE49-F238E27FC236}">
                <a16:creationId xmlns:a16="http://schemas.microsoft.com/office/drawing/2014/main" id="{95FCF2A9-3FE1-48D0-8E40-0B942672E09C}"/>
              </a:ext>
            </a:extLst>
          </p:cNvPr>
          <p:cNvGrpSpPr/>
          <p:nvPr/>
        </p:nvGrpSpPr>
        <p:grpSpPr>
          <a:xfrm>
            <a:off x="381001" y="3962400"/>
            <a:ext cx="1219199" cy="533400"/>
            <a:chOff x="973929" y="4219606"/>
            <a:chExt cx="1400104" cy="584897"/>
          </a:xfrm>
        </p:grpSpPr>
        <p:sp>
          <p:nvSpPr>
            <p:cNvPr id="13" name="Right Arrow 14">
              <a:extLst>
                <a:ext uri="{FF2B5EF4-FFF2-40B4-BE49-F238E27FC236}">
                  <a16:creationId xmlns:a16="http://schemas.microsoft.com/office/drawing/2014/main" id="{BB952846-74CA-44C2-8DCD-C6BE59377047}"/>
                </a:ext>
              </a:extLst>
            </p:cNvPr>
            <p:cNvSpPr/>
            <p:nvPr/>
          </p:nvSpPr>
          <p:spPr>
            <a:xfrm>
              <a:off x="973929" y="4219606"/>
              <a:ext cx="640080" cy="584897"/>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Arrow 15">
              <a:extLst>
                <a:ext uri="{FF2B5EF4-FFF2-40B4-BE49-F238E27FC236}">
                  <a16:creationId xmlns:a16="http://schemas.microsoft.com/office/drawing/2014/main" id="{B5462072-BABD-4D6F-B829-74017CFA627A}"/>
                </a:ext>
              </a:extLst>
            </p:cNvPr>
            <p:cNvSpPr/>
            <p:nvPr/>
          </p:nvSpPr>
          <p:spPr>
            <a:xfrm flipH="1">
              <a:off x="1733953" y="4219606"/>
              <a:ext cx="640080" cy="584897"/>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4867DE37-F9BC-4184-AE6A-F56447A4124F}"/>
              </a:ext>
            </a:extLst>
          </p:cNvPr>
          <p:cNvSpPr/>
          <p:nvPr/>
        </p:nvSpPr>
        <p:spPr>
          <a:xfrm>
            <a:off x="1676400" y="3733800"/>
            <a:ext cx="3758332" cy="707886"/>
          </a:xfrm>
          <a:prstGeom prst="rect">
            <a:avLst/>
          </a:prstGeom>
        </p:spPr>
        <p:txBody>
          <a:bodyPr wrap="square">
            <a:spAutoFit/>
          </a:bodyPr>
          <a:lstStyle/>
          <a:p>
            <a:r>
              <a:rPr lang="en-US" sz="2000" b="1" i="1" dirty="0">
                <a:solidFill>
                  <a:srgbClr val="FF0000"/>
                </a:solidFill>
              </a:rPr>
              <a:t>Pushes plates together; uplifts &amp; subduction; convergent boundary</a:t>
            </a:r>
          </a:p>
        </p:txBody>
      </p:sp>
      <p:sp>
        <p:nvSpPr>
          <p:cNvPr id="17" name="Rectangle 16">
            <a:extLst>
              <a:ext uri="{FF2B5EF4-FFF2-40B4-BE49-F238E27FC236}">
                <a16:creationId xmlns:a16="http://schemas.microsoft.com/office/drawing/2014/main" id="{10E0E7A6-D675-4ED8-BE4D-95753F9F95FC}"/>
              </a:ext>
            </a:extLst>
          </p:cNvPr>
          <p:cNvSpPr/>
          <p:nvPr/>
        </p:nvSpPr>
        <p:spPr>
          <a:xfrm>
            <a:off x="1728067" y="5517664"/>
            <a:ext cx="3629353" cy="707886"/>
          </a:xfrm>
          <a:prstGeom prst="rect">
            <a:avLst/>
          </a:prstGeom>
        </p:spPr>
        <p:txBody>
          <a:bodyPr wrap="square">
            <a:spAutoFit/>
          </a:bodyPr>
          <a:lstStyle/>
          <a:p>
            <a:r>
              <a:rPr lang="en-US" sz="2000" b="1" i="1" dirty="0">
                <a:solidFill>
                  <a:srgbClr val="FF0000"/>
                </a:solidFill>
              </a:rPr>
              <a:t>Pulls plates apart; see gaps or valleys</a:t>
            </a:r>
          </a:p>
        </p:txBody>
      </p:sp>
      <p:grpSp>
        <p:nvGrpSpPr>
          <p:cNvPr id="19" name="Group 18">
            <a:extLst>
              <a:ext uri="{FF2B5EF4-FFF2-40B4-BE49-F238E27FC236}">
                <a16:creationId xmlns:a16="http://schemas.microsoft.com/office/drawing/2014/main" id="{892D3BFE-971B-4CFF-964A-CCEC09D188B6}"/>
              </a:ext>
            </a:extLst>
          </p:cNvPr>
          <p:cNvGrpSpPr/>
          <p:nvPr/>
        </p:nvGrpSpPr>
        <p:grpSpPr>
          <a:xfrm>
            <a:off x="391698" y="5697532"/>
            <a:ext cx="1230912" cy="533400"/>
            <a:chOff x="200457" y="4219606"/>
            <a:chExt cx="1413552" cy="584897"/>
          </a:xfrm>
        </p:grpSpPr>
        <p:sp>
          <p:nvSpPr>
            <p:cNvPr id="20" name="Right Arrow 14">
              <a:extLst>
                <a:ext uri="{FF2B5EF4-FFF2-40B4-BE49-F238E27FC236}">
                  <a16:creationId xmlns:a16="http://schemas.microsoft.com/office/drawing/2014/main" id="{A3FF9B58-91D2-49E3-87AA-D3F72972F4DE}"/>
                </a:ext>
              </a:extLst>
            </p:cNvPr>
            <p:cNvSpPr/>
            <p:nvPr/>
          </p:nvSpPr>
          <p:spPr>
            <a:xfrm>
              <a:off x="973929" y="4219606"/>
              <a:ext cx="640080" cy="584897"/>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ight Arrow 15">
              <a:extLst>
                <a:ext uri="{FF2B5EF4-FFF2-40B4-BE49-F238E27FC236}">
                  <a16:creationId xmlns:a16="http://schemas.microsoft.com/office/drawing/2014/main" id="{5DDDEB33-314B-4213-A200-5B1ABC6654BE}"/>
                </a:ext>
              </a:extLst>
            </p:cNvPr>
            <p:cNvSpPr/>
            <p:nvPr/>
          </p:nvSpPr>
          <p:spPr>
            <a:xfrm flipH="1">
              <a:off x="200457" y="4219606"/>
              <a:ext cx="640081" cy="584897"/>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Picture">
            <a:extLst>
              <a:ext uri="{FF2B5EF4-FFF2-40B4-BE49-F238E27FC236}">
                <a16:creationId xmlns:a16="http://schemas.microsoft.com/office/drawing/2014/main" id="{DFE1BF7D-9DDF-4A36-9002-BABCE698C2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9862" y="3330970"/>
            <a:ext cx="2292017" cy="335571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7F1CAC6-0AE4-5E35-73FA-DD17C6420A04}"/>
              </a:ext>
            </a:extLst>
          </p:cNvPr>
          <p:cNvSpPr txBox="1"/>
          <p:nvPr/>
        </p:nvSpPr>
        <p:spPr>
          <a:xfrm>
            <a:off x="2438400" y="5801767"/>
            <a:ext cx="2677545" cy="400110"/>
          </a:xfrm>
          <a:prstGeom prst="rect">
            <a:avLst/>
          </a:prstGeom>
          <a:noFill/>
        </p:spPr>
        <p:txBody>
          <a:bodyPr wrap="square">
            <a:spAutoFit/>
          </a:bodyPr>
          <a:lstStyle/>
          <a:p>
            <a:r>
              <a:rPr lang="en-US" sz="2000" b="1" i="1" dirty="0">
                <a:solidFill>
                  <a:srgbClr val="FF0000"/>
                </a:solidFill>
              </a:rPr>
              <a:t>; divergent boundary</a:t>
            </a:r>
            <a:endParaRPr lang="en-US" sz="2000" dirty="0"/>
          </a:p>
        </p:txBody>
      </p:sp>
    </p:spTree>
    <p:extLst>
      <p:ext uri="{BB962C8B-B14F-4D97-AF65-F5344CB8AC3E}">
        <p14:creationId xmlns:p14="http://schemas.microsoft.com/office/powerpoint/2010/main" val="3065575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838200"/>
            <a:ext cx="8610600" cy="3046988"/>
          </a:xfrm>
          <a:prstGeom prst="rect">
            <a:avLst/>
          </a:prstGeom>
        </p:spPr>
        <p:txBody>
          <a:bodyPr wrap="square">
            <a:spAutoFit/>
          </a:bodyPr>
          <a:lstStyle/>
          <a:p>
            <a:pPr marL="342900" indent="-342900"/>
            <a:endParaRPr lang="en-US" sz="2400" b="1" dirty="0">
              <a:latin typeface="Times New Roman" pitchFamily="18" charset="0"/>
              <a:cs typeface="Times New Roman" pitchFamily="18" charset="0"/>
            </a:endParaRPr>
          </a:p>
          <a:p>
            <a:pPr marL="342900" indent="-342900"/>
            <a:endParaRPr lang="en-US" sz="2400" b="1" dirty="0">
              <a:latin typeface="Times New Roman" pitchFamily="18" charset="0"/>
              <a:cs typeface="Times New Roman" pitchFamily="18" charset="0"/>
            </a:endParaRPr>
          </a:p>
          <a:p>
            <a:pPr marL="342900" indent="-342900"/>
            <a:endParaRPr lang="en-US" sz="2400" b="1" dirty="0">
              <a:latin typeface="Times New Roman" pitchFamily="18" charset="0"/>
              <a:cs typeface="Times New Roman" pitchFamily="18" charset="0"/>
            </a:endParaRPr>
          </a:p>
          <a:p>
            <a:pPr marL="342900" indent="-342900"/>
            <a:endParaRPr lang="en-US" sz="2400" b="1" dirty="0">
              <a:latin typeface="Times New Roman" pitchFamily="18" charset="0"/>
              <a:cs typeface="Times New Roman" pitchFamily="18" charset="0"/>
            </a:endParaRPr>
          </a:p>
          <a:p>
            <a:pPr marL="342900" indent="-342900"/>
            <a:endParaRPr lang="en-US" sz="2400" b="1" dirty="0">
              <a:latin typeface="Times New Roman" pitchFamily="18" charset="0"/>
              <a:cs typeface="Times New Roman" pitchFamily="18" charset="0"/>
            </a:endParaRPr>
          </a:p>
          <a:p>
            <a:pPr marL="342900" indent="-342900"/>
            <a:endParaRPr lang="en-US" sz="2400" b="1" dirty="0">
              <a:latin typeface="Times New Roman" pitchFamily="18" charset="0"/>
              <a:cs typeface="Times New Roman" pitchFamily="18" charset="0"/>
            </a:endParaRPr>
          </a:p>
          <a:p>
            <a:pPr marL="342900" indent="-342900"/>
            <a:endParaRPr lang="en-US" sz="2400" b="1" dirty="0">
              <a:latin typeface="Times New Roman" pitchFamily="18" charset="0"/>
              <a:cs typeface="Times New Roman" pitchFamily="18" charset="0"/>
            </a:endParaRPr>
          </a:p>
          <a:p>
            <a:pPr marL="342900" indent="-342900"/>
            <a:endParaRPr lang="en-US" sz="2400" b="1" dirty="0">
              <a:latin typeface="Times New Roman" pitchFamily="18" charset="0"/>
              <a:cs typeface="Times New Roman" pitchFamily="18" charset="0"/>
            </a:endParaRPr>
          </a:p>
        </p:txBody>
      </p:sp>
      <p:sp>
        <p:nvSpPr>
          <p:cNvPr id="230" name="Text Box 2"/>
          <p:cNvSpPr txBox="1">
            <a:spLocks noChangeArrowheads="1"/>
          </p:cNvSpPr>
          <p:nvPr/>
        </p:nvSpPr>
        <p:spPr bwMode="auto">
          <a:xfrm>
            <a:off x="16412" y="79717"/>
            <a:ext cx="9127588" cy="762000"/>
          </a:xfrm>
          <a:prstGeom prst="rect">
            <a:avLst/>
          </a:prstGeom>
          <a:noFill/>
          <a:ln w="28575">
            <a:noFill/>
            <a:miter lim="800000"/>
            <a:headEnd/>
            <a:tailEnd/>
          </a:ln>
        </p:spPr>
        <p:txBody>
          <a:bodyPr vert="horz" wrap="square" lIns="91440" tIns="45720" rIns="91440" bIns="45720" numCol="1" anchor="t" anchorCtr="0" compatLnSpc="1">
            <a:prstTxWarp prst="textNoShape">
              <a:avLst/>
            </a:prstTxWarp>
          </a:bodyPr>
          <a:lstStyle/>
          <a:p>
            <a:r>
              <a:rPr lang="en-US" sz="2400" b="1" dirty="0">
                <a:highlight>
                  <a:srgbClr val="FFFF00"/>
                </a:highlight>
              </a:rPr>
              <a:t>SHEARING</a:t>
            </a:r>
          </a:p>
          <a:p>
            <a:r>
              <a:rPr lang="en-US" sz="2400" b="1" dirty="0"/>
              <a:t>Push the candy bar back into its original position (as close as you can.) </a:t>
            </a:r>
          </a:p>
          <a:p>
            <a:r>
              <a:rPr lang="en-US" sz="2400" b="1" dirty="0"/>
              <a:t>Apply a shearing force by pushing one end to the left and the other to the right. </a:t>
            </a:r>
          </a:p>
          <a:p>
            <a:endParaRPr lang="en-US" sz="1200" b="1" dirty="0"/>
          </a:p>
          <a:p>
            <a:r>
              <a:rPr lang="en-US" sz="2400" b="1" dirty="0">
                <a:solidFill>
                  <a:srgbClr val="FF0000"/>
                </a:solidFill>
              </a:rPr>
              <a:t>What do you observe?  Enter it on your slide</a:t>
            </a:r>
            <a:br>
              <a:rPr lang="en-US" sz="2400" b="1" dirty="0">
                <a:solidFill>
                  <a:srgbClr val="FF0000"/>
                </a:solidFill>
              </a:rPr>
            </a:br>
            <a:r>
              <a:rPr lang="en-US" sz="2400" b="1" dirty="0">
                <a:solidFill>
                  <a:srgbClr val="FF0000"/>
                </a:solidFill>
              </a:rPr>
              <a:t>and add arrows.</a:t>
            </a:r>
          </a:p>
          <a:p>
            <a:pPr>
              <a:lnSpc>
                <a:spcPct val="150000"/>
              </a:lnSpc>
            </a:pPr>
            <a:br>
              <a:rPr lang="en-US" sz="2000" b="1" dirty="0">
                <a:solidFill>
                  <a:srgbClr val="FF0000"/>
                </a:solidFill>
              </a:rPr>
            </a:br>
            <a:r>
              <a:rPr lang="en-US" sz="2000" b="1" dirty="0"/>
              <a:t> </a:t>
            </a:r>
          </a:p>
          <a:p>
            <a:pPr>
              <a:lnSpc>
                <a:spcPct val="150000"/>
              </a:lnSpc>
            </a:pPr>
            <a:br>
              <a:rPr lang="en-US" sz="2000" dirty="0">
                <a:solidFill>
                  <a:srgbClr val="FF0000"/>
                </a:solidFill>
              </a:rPr>
            </a:br>
            <a:endParaRPr lang="en-US" sz="2000" dirty="0">
              <a:solidFill>
                <a:srgbClr val="FF0000"/>
              </a:solidFill>
            </a:endParaRPr>
          </a:p>
        </p:txBody>
      </p:sp>
      <p:pic>
        <p:nvPicPr>
          <p:cNvPr id="4098" name="Picture 2" descr="Image result for compression force rocks">
            <a:extLst>
              <a:ext uri="{FF2B5EF4-FFF2-40B4-BE49-F238E27FC236}">
                <a16:creationId xmlns:a16="http://schemas.microsoft.com/office/drawing/2014/main" id="{F4F9B343-900B-43EA-A3CF-E3F274B0EC2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04826" y="1412202"/>
            <a:ext cx="3210574" cy="159841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18D865D0-04C5-4300-9D58-FD2770D2369E}"/>
              </a:ext>
            </a:extLst>
          </p:cNvPr>
          <p:cNvSpPr/>
          <p:nvPr/>
        </p:nvSpPr>
        <p:spPr>
          <a:xfrm>
            <a:off x="0" y="6337318"/>
            <a:ext cx="9143999" cy="461665"/>
          </a:xfrm>
          <a:prstGeom prst="rect">
            <a:avLst/>
          </a:prstGeom>
        </p:spPr>
        <p:txBody>
          <a:bodyPr wrap="square">
            <a:spAutoFit/>
          </a:bodyPr>
          <a:lstStyle/>
          <a:p>
            <a:pPr algn="ctr"/>
            <a:r>
              <a:rPr lang="en-US" sz="2400" b="1" i="1" dirty="0">
                <a:solidFill>
                  <a:srgbClr val="FF0000"/>
                </a:solidFill>
              </a:rPr>
              <a:t>You may eat your candy bar!  </a:t>
            </a:r>
            <a:endParaRPr lang="en-US" sz="2400" i="1" dirty="0">
              <a:solidFill>
                <a:srgbClr val="FF0000"/>
              </a:solidFill>
            </a:endParaRPr>
          </a:p>
        </p:txBody>
      </p:sp>
      <p:pic>
        <p:nvPicPr>
          <p:cNvPr id="14" name="Picture 13">
            <a:extLst>
              <a:ext uri="{FF2B5EF4-FFF2-40B4-BE49-F238E27FC236}">
                <a16:creationId xmlns:a16="http://schemas.microsoft.com/office/drawing/2014/main" id="{166F2CA3-2A6D-41E7-83BF-ECB13DD65836}"/>
              </a:ext>
            </a:extLst>
          </p:cNvPr>
          <p:cNvPicPr>
            <a:picLocks noChangeAspect="1"/>
          </p:cNvPicPr>
          <p:nvPr/>
        </p:nvPicPr>
        <p:blipFill rotWithShape="1">
          <a:blip r:embed="rId3"/>
          <a:srcRect t="42089" b="12933"/>
          <a:stretch/>
        </p:blipFill>
        <p:spPr>
          <a:xfrm>
            <a:off x="228600" y="2667000"/>
            <a:ext cx="5312271" cy="3370679"/>
          </a:xfrm>
          <a:prstGeom prst="rect">
            <a:avLst/>
          </a:prstGeom>
        </p:spPr>
      </p:pic>
      <p:grpSp>
        <p:nvGrpSpPr>
          <p:cNvPr id="17" name="Group 16">
            <a:extLst>
              <a:ext uri="{FF2B5EF4-FFF2-40B4-BE49-F238E27FC236}">
                <a16:creationId xmlns:a16="http://schemas.microsoft.com/office/drawing/2014/main" id="{B614FF86-D481-4A70-B4E2-F78BDCAF0143}"/>
              </a:ext>
            </a:extLst>
          </p:cNvPr>
          <p:cNvGrpSpPr/>
          <p:nvPr/>
        </p:nvGrpSpPr>
        <p:grpSpPr>
          <a:xfrm>
            <a:off x="381001" y="3599279"/>
            <a:ext cx="1219199" cy="533400"/>
            <a:chOff x="973929" y="4219606"/>
            <a:chExt cx="1400104" cy="584897"/>
          </a:xfrm>
        </p:grpSpPr>
        <p:sp>
          <p:nvSpPr>
            <p:cNvPr id="18" name="Right Arrow 14">
              <a:extLst>
                <a:ext uri="{FF2B5EF4-FFF2-40B4-BE49-F238E27FC236}">
                  <a16:creationId xmlns:a16="http://schemas.microsoft.com/office/drawing/2014/main" id="{23A6259F-5CCB-4FBC-B925-D618390D8482}"/>
                </a:ext>
              </a:extLst>
            </p:cNvPr>
            <p:cNvSpPr/>
            <p:nvPr/>
          </p:nvSpPr>
          <p:spPr>
            <a:xfrm>
              <a:off x="973929" y="4219606"/>
              <a:ext cx="640080" cy="584897"/>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ight Arrow 15">
              <a:extLst>
                <a:ext uri="{FF2B5EF4-FFF2-40B4-BE49-F238E27FC236}">
                  <a16:creationId xmlns:a16="http://schemas.microsoft.com/office/drawing/2014/main" id="{D75E4ED1-8D88-4B32-A642-F0E982F32AC4}"/>
                </a:ext>
              </a:extLst>
            </p:cNvPr>
            <p:cNvSpPr/>
            <p:nvPr/>
          </p:nvSpPr>
          <p:spPr>
            <a:xfrm flipH="1">
              <a:off x="1733953" y="4219606"/>
              <a:ext cx="640080" cy="584897"/>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B787F620-6E44-4884-9563-CA0E7C665FD1}"/>
              </a:ext>
            </a:extLst>
          </p:cNvPr>
          <p:cNvSpPr/>
          <p:nvPr/>
        </p:nvSpPr>
        <p:spPr>
          <a:xfrm>
            <a:off x="1661418" y="3330714"/>
            <a:ext cx="3824982" cy="707886"/>
          </a:xfrm>
          <a:prstGeom prst="rect">
            <a:avLst/>
          </a:prstGeom>
        </p:spPr>
        <p:txBody>
          <a:bodyPr wrap="square">
            <a:spAutoFit/>
          </a:bodyPr>
          <a:lstStyle/>
          <a:p>
            <a:r>
              <a:rPr lang="en-US" sz="2000" b="1" i="1" dirty="0">
                <a:solidFill>
                  <a:srgbClr val="FF0000"/>
                </a:solidFill>
              </a:rPr>
              <a:t>Pushes plates together; uplifts &amp; subduction; convergent boundary</a:t>
            </a:r>
          </a:p>
        </p:txBody>
      </p:sp>
      <p:pic>
        <p:nvPicPr>
          <p:cNvPr id="2050" name="Picture 2" descr="trail with steps passing through 2 sections of offset wooden fence">
            <a:extLst>
              <a:ext uri="{FF2B5EF4-FFF2-40B4-BE49-F238E27FC236}">
                <a16:creationId xmlns:a16="http://schemas.microsoft.com/office/drawing/2014/main" id="{FE6ED18E-5604-44ED-BEAA-C36525C7E9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592" b="20592"/>
          <a:stretch/>
        </p:blipFill>
        <p:spPr bwMode="auto">
          <a:xfrm>
            <a:off x="5788124" y="3372701"/>
            <a:ext cx="3203476" cy="2782751"/>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AD6480D9-6D28-4941-8725-3B6B84DE0197}"/>
              </a:ext>
            </a:extLst>
          </p:cNvPr>
          <p:cNvSpPr/>
          <p:nvPr/>
        </p:nvSpPr>
        <p:spPr>
          <a:xfrm>
            <a:off x="1728067" y="5154543"/>
            <a:ext cx="3629353" cy="707886"/>
          </a:xfrm>
          <a:prstGeom prst="rect">
            <a:avLst/>
          </a:prstGeom>
        </p:spPr>
        <p:txBody>
          <a:bodyPr wrap="square">
            <a:spAutoFit/>
          </a:bodyPr>
          <a:lstStyle/>
          <a:p>
            <a:r>
              <a:rPr lang="en-US" sz="2000" b="1" i="1" dirty="0">
                <a:solidFill>
                  <a:srgbClr val="FF0000"/>
                </a:solidFill>
              </a:rPr>
              <a:t>Pulls plates apart; see gaps or valleys; divergent boundary</a:t>
            </a:r>
          </a:p>
        </p:txBody>
      </p:sp>
      <p:grpSp>
        <p:nvGrpSpPr>
          <p:cNvPr id="23" name="Group 22">
            <a:extLst>
              <a:ext uri="{FF2B5EF4-FFF2-40B4-BE49-F238E27FC236}">
                <a16:creationId xmlns:a16="http://schemas.microsoft.com/office/drawing/2014/main" id="{6AFED340-E7CB-4437-9C91-575A9FF8226C}"/>
              </a:ext>
            </a:extLst>
          </p:cNvPr>
          <p:cNvGrpSpPr/>
          <p:nvPr/>
        </p:nvGrpSpPr>
        <p:grpSpPr>
          <a:xfrm>
            <a:off x="391698" y="5334411"/>
            <a:ext cx="1230912" cy="533400"/>
            <a:chOff x="200457" y="4219606"/>
            <a:chExt cx="1413552" cy="584897"/>
          </a:xfrm>
        </p:grpSpPr>
        <p:sp>
          <p:nvSpPr>
            <p:cNvPr id="24" name="Right Arrow 14">
              <a:extLst>
                <a:ext uri="{FF2B5EF4-FFF2-40B4-BE49-F238E27FC236}">
                  <a16:creationId xmlns:a16="http://schemas.microsoft.com/office/drawing/2014/main" id="{8FCEA583-85CA-4CA9-B387-A5B4744EB4A7}"/>
                </a:ext>
              </a:extLst>
            </p:cNvPr>
            <p:cNvSpPr/>
            <p:nvPr/>
          </p:nvSpPr>
          <p:spPr>
            <a:xfrm>
              <a:off x="973929" y="4219606"/>
              <a:ext cx="640080" cy="584897"/>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ight Arrow 15">
              <a:extLst>
                <a:ext uri="{FF2B5EF4-FFF2-40B4-BE49-F238E27FC236}">
                  <a16:creationId xmlns:a16="http://schemas.microsoft.com/office/drawing/2014/main" id="{36200DF1-44CA-4261-A198-7A2E683BE0BF}"/>
                </a:ext>
              </a:extLst>
            </p:cNvPr>
            <p:cNvSpPr/>
            <p:nvPr/>
          </p:nvSpPr>
          <p:spPr>
            <a:xfrm flipH="1">
              <a:off x="200457" y="4219606"/>
              <a:ext cx="640081" cy="584897"/>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CA114FCD-FA75-4F2E-8EA2-760C8B6C7D62}"/>
              </a:ext>
            </a:extLst>
          </p:cNvPr>
          <p:cNvGrpSpPr/>
          <p:nvPr/>
        </p:nvGrpSpPr>
        <p:grpSpPr>
          <a:xfrm>
            <a:off x="6696876" y="4329271"/>
            <a:ext cx="959686" cy="947571"/>
            <a:chOff x="40045" y="4152792"/>
            <a:chExt cx="1102082" cy="1039055"/>
          </a:xfrm>
        </p:grpSpPr>
        <p:sp>
          <p:nvSpPr>
            <p:cNvPr id="28" name="Right Arrow 14">
              <a:extLst>
                <a:ext uri="{FF2B5EF4-FFF2-40B4-BE49-F238E27FC236}">
                  <a16:creationId xmlns:a16="http://schemas.microsoft.com/office/drawing/2014/main" id="{58A7CE74-8F04-475C-A003-173C93AEED9D}"/>
                </a:ext>
              </a:extLst>
            </p:cNvPr>
            <p:cNvSpPr/>
            <p:nvPr/>
          </p:nvSpPr>
          <p:spPr>
            <a:xfrm rot="5400000">
              <a:off x="530260" y="4579979"/>
              <a:ext cx="611190" cy="612545"/>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ight Arrow 15">
              <a:extLst>
                <a:ext uri="{FF2B5EF4-FFF2-40B4-BE49-F238E27FC236}">
                  <a16:creationId xmlns:a16="http://schemas.microsoft.com/office/drawing/2014/main" id="{F731696A-1560-4BFE-9942-58FFF45E3B9F}"/>
                </a:ext>
              </a:extLst>
            </p:cNvPr>
            <p:cNvSpPr/>
            <p:nvPr/>
          </p:nvSpPr>
          <p:spPr>
            <a:xfrm rot="5400000" flipH="1">
              <a:off x="40723" y="4152114"/>
              <a:ext cx="611190" cy="612545"/>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811A92ED-04C3-44E7-9ED5-5C9D6EC94CD0}"/>
              </a:ext>
            </a:extLst>
          </p:cNvPr>
          <p:cNvSpPr/>
          <p:nvPr/>
        </p:nvSpPr>
        <p:spPr>
          <a:xfrm>
            <a:off x="1640823" y="4253280"/>
            <a:ext cx="3803839" cy="707886"/>
          </a:xfrm>
          <a:prstGeom prst="rect">
            <a:avLst/>
          </a:prstGeom>
        </p:spPr>
        <p:txBody>
          <a:bodyPr wrap="square">
            <a:spAutoFit/>
          </a:bodyPr>
          <a:lstStyle/>
          <a:p>
            <a:r>
              <a:rPr lang="en-US" sz="2000" b="1" i="1" dirty="0">
                <a:solidFill>
                  <a:srgbClr val="FF0000"/>
                </a:solidFill>
              </a:rPr>
              <a:t>Plates move past one another horizontally </a:t>
            </a:r>
          </a:p>
        </p:txBody>
      </p:sp>
      <p:grpSp>
        <p:nvGrpSpPr>
          <p:cNvPr id="31" name="Group 30">
            <a:extLst>
              <a:ext uri="{FF2B5EF4-FFF2-40B4-BE49-F238E27FC236}">
                <a16:creationId xmlns:a16="http://schemas.microsoft.com/office/drawing/2014/main" id="{86D834D5-9E94-4CFC-8E82-A881D220421F}"/>
              </a:ext>
            </a:extLst>
          </p:cNvPr>
          <p:cNvGrpSpPr/>
          <p:nvPr/>
        </p:nvGrpSpPr>
        <p:grpSpPr>
          <a:xfrm>
            <a:off x="415675" y="4454856"/>
            <a:ext cx="1116760" cy="689208"/>
            <a:chOff x="217697" y="4174672"/>
            <a:chExt cx="1282462" cy="755748"/>
          </a:xfrm>
        </p:grpSpPr>
        <p:sp>
          <p:nvSpPr>
            <p:cNvPr id="32" name="Right Arrow 14">
              <a:extLst>
                <a:ext uri="{FF2B5EF4-FFF2-40B4-BE49-F238E27FC236}">
                  <a16:creationId xmlns:a16="http://schemas.microsoft.com/office/drawing/2014/main" id="{2E5BD523-56A7-4DAC-B79B-37771288820E}"/>
                </a:ext>
              </a:extLst>
            </p:cNvPr>
            <p:cNvSpPr/>
            <p:nvPr/>
          </p:nvSpPr>
          <p:spPr>
            <a:xfrm rot="5400000">
              <a:off x="888292" y="4318552"/>
              <a:ext cx="611190" cy="612545"/>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ight Arrow 15">
              <a:extLst>
                <a:ext uri="{FF2B5EF4-FFF2-40B4-BE49-F238E27FC236}">
                  <a16:creationId xmlns:a16="http://schemas.microsoft.com/office/drawing/2014/main" id="{DA1DFB36-FBF0-48C9-B0E2-C68FDCAB413D}"/>
                </a:ext>
              </a:extLst>
            </p:cNvPr>
            <p:cNvSpPr/>
            <p:nvPr/>
          </p:nvSpPr>
          <p:spPr>
            <a:xfrm rot="5400000" flipH="1">
              <a:off x="218375" y="4173994"/>
              <a:ext cx="611190" cy="612545"/>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A1BBA752-889B-BF49-C123-9452DCD75F71}"/>
              </a:ext>
            </a:extLst>
          </p:cNvPr>
          <p:cNvSpPr txBox="1"/>
          <p:nvPr/>
        </p:nvSpPr>
        <p:spPr>
          <a:xfrm>
            <a:off x="2885245" y="4548902"/>
            <a:ext cx="4577378" cy="400110"/>
          </a:xfrm>
          <a:prstGeom prst="rect">
            <a:avLst/>
          </a:prstGeom>
          <a:noFill/>
        </p:spPr>
        <p:txBody>
          <a:bodyPr wrap="square">
            <a:spAutoFit/>
          </a:bodyPr>
          <a:lstStyle/>
          <a:p>
            <a:r>
              <a:rPr lang="en-US" sz="2000" b="1" i="1" dirty="0">
                <a:solidFill>
                  <a:srgbClr val="FF0000"/>
                </a:solidFill>
              </a:rPr>
              <a:t>; transform boundary</a:t>
            </a:r>
            <a:endParaRPr lang="en-US" sz="2000" dirty="0"/>
          </a:p>
        </p:txBody>
      </p:sp>
    </p:spTree>
    <p:extLst>
      <p:ext uri="{BB962C8B-B14F-4D97-AF65-F5344CB8AC3E}">
        <p14:creationId xmlns:p14="http://schemas.microsoft.com/office/powerpoint/2010/main" val="808152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0" grpId="0"/>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F1346B77-BC37-EA0A-C01A-1994F33A9AAA}"/>
              </a:ext>
            </a:extLst>
          </p:cNvPr>
          <p:cNvPicPr>
            <a:picLocks noChangeAspect="1"/>
          </p:cNvPicPr>
          <p:nvPr/>
        </p:nvPicPr>
        <p:blipFill>
          <a:blip r:embed="rId3"/>
          <a:stretch>
            <a:fillRect/>
          </a:stretch>
        </p:blipFill>
        <p:spPr>
          <a:xfrm>
            <a:off x="685800" y="857892"/>
            <a:ext cx="7597798" cy="853514"/>
          </a:xfrm>
          <a:prstGeom prst="rect">
            <a:avLst/>
          </a:prstGeom>
        </p:spPr>
      </p:pic>
      <p:sp>
        <p:nvSpPr>
          <p:cNvPr id="5" name="TextBox 4">
            <a:extLst>
              <a:ext uri="{FF2B5EF4-FFF2-40B4-BE49-F238E27FC236}">
                <a16:creationId xmlns:a16="http://schemas.microsoft.com/office/drawing/2014/main" id="{5F678FFC-A267-5B99-1631-3C420AFD1E22}"/>
              </a:ext>
            </a:extLst>
          </p:cNvPr>
          <p:cNvSpPr txBox="1"/>
          <p:nvPr/>
        </p:nvSpPr>
        <p:spPr>
          <a:xfrm>
            <a:off x="685800" y="1711406"/>
            <a:ext cx="7597798" cy="369332"/>
          </a:xfrm>
          <a:prstGeom prst="rect">
            <a:avLst/>
          </a:prstGeom>
          <a:noFill/>
        </p:spPr>
        <p:txBody>
          <a:bodyPr wrap="square">
            <a:spAutoFit/>
          </a:bodyPr>
          <a:lstStyle/>
          <a:p>
            <a:pPr algn="ctr"/>
            <a:r>
              <a:rPr lang="en-US" b="1" dirty="0"/>
              <a:t>https://www.amnh.org/explore/ology/earth/plates-on-the-move2/game</a:t>
            </a:r>
          </a:p>
        </p:txBody>
      </p:sp>
      <p:sp>
        <p:nvSpPr>
          <p:cNvPr id="6" name="Text Box 2">
            <a:extLst>
              <a:ext uri="{FF2B5EF4-FFF2-40B4-BE49-F238E27FC236}">
                <a16:creationId xmlns:a16="http://schemas.microsoft.com/office/drawing/2014/main" id="{37E506F0-B09E-3BA1-ED86-F9A48C96EAD2}"/>
              </a:ext>
            </a:extLst>
          </p:cNvPr>
          <p:cNvSpPr txBox="1">
            <a:spLocks noChangeArrowheads="1"/>
          </p:cNvSpPr>
          <p:nvPr/>
        </p:nvSpPr>
        <p:spPr bwMode="auto">
          <a:xfrm>
            <a:off x="16412" y="79717"/>
            <a:ext cx="9127588" cy="514569"/>
          </a:xfrm>
          <a:prstGeom prst="rect">
            <a:avLst/>
          </a:prstGeom>
          <a:noFill/>
          <a:ln w="28575">
            <a:noFill/>
            <a:miter lim="800000"/>
            <a:headEnd/>
            <a:tailEnd/>
          </a:ln>
        </p:spPr>
        <p:txBody>
          <a:bodyPr vert="horz" wrap="square" lIns="91440" tIns="45720" rIns="91440" bIns="45720" numCol="1" anchor="t" anchorCtr="0" compatLnSpc="1">
            <a:prstTxWarp prst="textNoShape">
              <a:avLst/>
            </a:prstTxWarp>
          </a:bodyPr>
          <a:lstStyle/>
          <a:p>
            <a:r>
              <a:rPr lang="en-US" sz="3200" b="1" dirty="0">
                <a:highlight>
                  <a:srgbClr val="FFFF00"/>
                </a:highlight>
              </a:rPr>
              <a:t>Explore more …</a:t>
            </a:r>
            <a:endParaRPr lang="en-US" sz="2800" dirty="0">
              <a:solidFill>
                <a:srgbClr val="FF0000"/>
              </a:solidFill>
            </a:endParaRPr>
          </a:p>
        </p:txBody>
      </p:sp>
      <p:sp>
        <p:nvSpPr>
          <p:cNvPr id="7" name="TextBox 6">
            <a:extLst>
              <a:ext uri="{FF2B5EF4-FFF2-40B4-BE49-F238E27FC236}">
                <a16:creationId xmlns:a16="http://schemas.microsoft.com/office/drawing/2014/main" id="{19722D18-1EAD-DDFD-F024-0938892AD182}"/>
              </a:ext>
            </a:extLst>
          </p:cNvPr>
          <p:cNvSpPr txBox="1"/>
          <p:nvPr/>
        </p:nvSpPr>
        <p:spPr>
          <a:xfrm>
            <a:off x="336624" y="2301314"/>
            <a:ext cx="8470751" cy="3539430"/>
          </a:xfrm>
          <a:prstGeom prst="rect">
            <a:avLst/>
          </a:prstGeom>
          <a:noFill/>
        </p:spPr>
        <p:txBody>
          <a:bodyPr wrap="square">
            <a:spAutoFit/>
          </a:bodyPr>
          <a:lstStyle/>
          <a:p>
            <a:r>
              <a:rPr lang="en-US" sz="2800" i="1" dirty="0">
                <a:latin typeface="Times New Roman" panose="02020603050405020304" pitchFamily="18" charset="0"/>
                <a:cs typeface="Times New Roman" panose="02020603050405020304" pitchFamily="18" charset="0"/>
              </a:rPr>
              <a:t>Which plates make up each type of boundary? Find two examples for each &amp; add to your slide.</a:t>
            </a:r>
          </a:p>
          <a:p>
            <a:endParaRPr lang="en-US" sz="2800" i="1" dirty="0">
              <a:latin typeface="Times New Roman" panose="02020603050405020304" pitchFamily="18" charset="0"/>
              <a:cs typeface="Times New Roman" panose="02020603050405020304" pitchFamily="18" charset="0"/>
            </a:endParaRPr>
          </a:p>
          <a:p>
            <a:r>
              <a:rPr lang="en-US" sz="2800" i="1" dirty="0">
                <a:latin typeface="Times New Roman" panose="02020603050405020304" pitchFamily="18" charset="0"/>
                <a:cs typeface="Times New Roman" panose="02020603050405020304" pitchFamily="18" charset="0"/>
              </a:rPr>
              <a:t>Convergent</a:t>
            </a:r>
          </a:p>
          <a:p>
            <a:endParaRPr lang="en-US" sz="2800" i="1" dirty="0">
              <a:latin typeface="Times New Roman" panose="02020603050405020304" pitchFamily="18" charset="0"/>
              <a:cs typeface="Times New Roman" panose="02020603050405020304" pitchFamily="18" charset="0"/>
            </a:endParaRPr>
          </a:p>
          <a:p>
            <a:r>
              <a:rPr lang="en-US" sz="2800" i="1" dirty="0">
                <a:latin typeface="Times New Roman" panose="02020603050405020304" pitchFamily="18" charset="0"/>
                <a:cs typeface="Times New Roman" panose="02020603050405020304" pitchFamily="18" charset="0"/>
              </a:rPr>
              <a:t>Divergent</a:t>
            </a:r>
          </a:p>
          <a:p>
            <a:endParaRPr lang="en-US" sz="2800" i="1" dirty="0">
              <a:latin typeface="Times New Roman" panose="02020603050405020304" pitchFamily="18" charset="0"/>
              <a:cs typeface="Times New Roman" panose="02020603050405020304" pitchFamily="18" charset="0"/>
            </a:endParaRPr>
          </a:p>
          <a:p>
            <a:r>
              <a:rPr lang="en-US" sz="2800" i="1" dirty="0">
                <a:latin typeface="Times New Roman" panose="02020603050405020304" pitchFamily="18" charset="0"/>
                <a:cs typeface="Times New Roman" panose="02020603050405020304" pitchFamily="18" charset="0"/>
              </a:rPr>
              <a:t>Transform</a:t>
            </a:r>
          </a:p>
        </p:txBody>
      </p:sp>
    </p:spTree>
    <p:extLst>
      <p:ext uri="{BB962C8B-B14F-4D97-AF65-F5344CB8AC3E}">
        <p14:creationId xmlns:p14="http://schemas.microsoft.com/office/powerpoint/2010/main" val="11224718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C:\Users\ttomm\AppData\Local\Microsoft\Windows\INetCache\IE\Y9QQ9D0Q\Earth_from_space,_hurricane[1].jpg"/>
          <p:cNvPicPr>
            <a:picLocks noChangeAspect="1" noChangeArrowheads="1"/>
          </p:cNvPicPr>
          <p:nvPr/>
        </p:nvPicPr>
        <p:blipFill>
          <a:blip r:embed="rId2" cstate="print">
            <a:duotone>
              <a:prstClr val="black"/>
              <a:schemeClr val="accent2">
                <a:tint val="45000"/>
                <a:satMod val="400000"/>
              </a:schemeClr>
            </a:duotone>
          </a:blip>
          <a:srcRect/>
          <a:stretch>
            <a:fillRect/>
          </a:stretch>
        </p:blipFill>
        <p:spPr bwMode="auto">
          <a:xfrm>
            <a:off x="1667435" y="381000"/>
            <a:ext cx="6011763" cy="5959386"/>
          </a:xfrm>
          <a:prstGeom prst="rect">
            <a:avLst/>
          </a:prstGeom>
          <a:ln>
            <a:noFill/>
          </a:ln>
          <a:effectLst>
            <a:softEdge rad="112500"/>
          </a:effectLst>
        </p:spPr>
      </p:pic>
      <p:sp>
        <p:nvSpPr>
          <p:cNvPr id="5" name="Rectangle 4"/>
          <p:cNvSpPr/>
          <p:nvPr/>
        </p:nvSpPr>
        <p:spPr>
          <a:xfrm>
            <a:off x="1676400" y="6443246"/>
            <a:ext cx="7467600" cy="307777"/>
          </a:xfrm>
          <a:prstGeom prst="rect">
            <a:avLst/>
          </a:prstGeom>
        </p:spPr>
        <p:txBody>
          <a:bodyPr wrap="square">
            <a:spAutoFit/>
          </a:bodyPr>
          <a:lstStyle/>
          <a:p>
            <a:pPr algn="ctr"/>
            <a:r>
              <a:rPr lang="en-US" sz="1400" dirty="0">
                <a:hlinkClick r:id="rId3"/>
              </a:rPr>
              <a:t>http://documentaries-plus.blogspot.com/2012/06/inside-planet-earth-discovery-channel.html</a:t>
            </a:r>
            <a:endParaRPr lang="en-US" sz="1400" dirty="0"/>
          </a:p>
        </p:txBody>
      </p:sp>
      <p:sp>
        <p:nvSpPr>
          <p:cNvPr id="6" name="Rectangle 5"/>
          <p:cNvSpPr/>
          <p:nvPr/>
        </p:nvSpPr>
        <p:spPr>
          <a:xfrm>
            <a:off x="1051055" y="2184333"/>
            <a:ext cx="7039107" cy="1862048"/>
          </a:xfrm>
          <a:prstGeom prst="rect">
            <a:avLst/>
          </a:prstGeom>
          <a:noFill/>
        </p:spPr>
        <p:txBody>
          <a:bodyPr wrap="none" lIns="91440" tIns="45720" rIns="91440" bIns="45720">
            <a:spAutoFit/>
          </a:bodyPr>
          <a:lstStyle/>
          <a:p>
            <a:pPr algn="ctr"/>
            <a:r>
              <a:rPr lang="en-US" sz="11500" b="1" cap="none" dirty="0">
                <a:ln w="11430" cmpd="sng">
                  <a:solidFill>
                    <a:schemeClr val="tx1"/>
                  </a:solidFill>
                  <a:prstDash val="solid"/>
                  <a:miter lim="800000"/>
                </a:ln>
                <a:solidFill>
                  <a:srgbClr val="FF0000"/>
                </a:solidFill>
                <a:effectLst/>
                <a:latin typeface="Cooper Black" pitchFamily="18" charset="0"/>
              </a:rPr>
              <a:t>Section 3</a:t>
            </a:r>
          </a:p>
        </p:txBody>
      </p:sp>
      <p:sp>
        <p:nvSpPr>
          <p:cNvPr id="7" name="TextBox 6">
            <a:extLst>
              <a:ext uri="{FF2B5EF4-FFF2-40B4-BE49-F238E27FC236}">
                <a16:creationId xmlns:a16="http://schemas.microsoft.com/office/drawing/2014/main" id="{521429E8-CEF6-4D95-A72B-9CF2528F8A5D}"/>
              </a:ext>
            </a:extLst>
          </p:cNvPr>
          <p:cNvSpPr txBox="1"/>
          <p:nvPr/>
        </p:nvSpPr>
        <p:spPr>
          <a:xfrm>
            <a:off x="1326218" y="5480110"/>
            <a:ext cx="3004898" cy="646331"/>
          </a:xfrm>
          <a:prstGeom prst="rect">
            <a:avLst/>
          </a:prstGeom>
          <a:solidFill>
            <a:srgbClr val="FFFF00"/>
          </a:solidFill>
        </p:spPr>
        <p:txBody>
          <a:bodyPr wrap="square" rtlCol="0">
            <a:spAutoFit/>
          </a:bodyPr>
          <a:lstStyle/>
          <a:p>
            <a:pPr algn="ctr"/>
            <a:r>
              <a:rPr lang="en-US" b="1" dirty="0"/>
              <a:t>Section 3 Video Segment</a:t>
            </a:r>
            <a:br>
              <a:rPr lang="en-US" b="1" dirty="0"/>
            </a:br>
            <a:r>
              <a:rPr lang="en-US" b="1" dirty="0"/>
              <a:t>40:36-56:44</a:t>
            </a:r>
          </a:p>
        </p:txBody>
      </p:sp>
      <p:pic>
        <p:nvPicPr>
          <p:cNvPr id="8" name="Picture 7" descr="A picture containing text, clipart&#10;&#10;Description automatically generated">
            <a:hlinkClick r:id="rId3"/>
            <a:extLst>
              <a:ext uri="{FF2B5EF4-FFF2-40B4-BE49-F238E27FC236}">
                <a16:creationId xmlns:a16="http://schemas.microsoft.com/office/drawing/2014/main" id="{9E58DCC5-B7B1-4409-8F21-F0534D032B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410" y="5434421"/>
            <a:ext cx="1005808" cy="738187"/>
          </a:xfrm>
          <a:prstGeom prst="rect">
            <a:avLst/>
          </a:prstGeom>
        </p:spPr>
      </p:pic>
      <p:sp>
        <p:nvSpPr>
          <p:cNvPr id="9" name="TextBox 8">
            <a:extLst>
              <a:ext uri="{FF2B5EF4-FFF2-40B4-BE49-F238E27FC236}">
                <a16:creationId xmlns:a16="http://schemas.microsoft.com/office/drawing/2014/main" id="{DA32DD8C-470C-411A-8F58-5542EAA7F149}"/>
              </a:ext>
            </a:extLst>
          </p:cNvPr>
          <p:cNvSpPr txBox="1"/>
          <p:nvPr/>
        </p:nvSpPr>
        <p:spPr>
          <a:xfrm>
            <a:off x="5850068" y="5665048"/>
            <a:ext cx="3004898" cy="369332"/>
          </a:xfrm>
          <a:prstGeom prst="rect">
            <a:avLst/>
          </a:prstGeom>
          <a:solidFill>
            <a:srgbClr val="FFFF00"/>
          </a:solidFill>
        </p:spPr>
        <p:txBody>
          <a:bodyPr wrap="square" rtlCol="0">
            <a:spAutoFit/>
          </a:bodyPr>
          <a:lstStyle/>
          <a:p>
            <a:pPr algn="ctr"/>
            <a:r>
              <a:rPr lang="en-US" b="1" dirty="0">
                <a:hlinkClick r:id="rId5" action="ppaction://hlinksldjump"/>
              </a:rPr>
              <a:t>Section 3 Activity</a:t>
            </a:r>
            <a:endParaRPr lang="en-US" b="1" dirty="0"/>
          </a:p>
        </p:txBody>
      </p:sp>
    </p:spTree>
    <p:extLst>
      <p:ext uri="{BB962C8B-B14F-4D97-AF65-F5344CB8AC3E}">
        <p14:creationId xmlns:p14="http://schemas.microsoft.com/office/powerpoint/2010/main" val="20412986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8025" y="177502"/>
            <a:ext cx="8820374" cy="5668539"/>
          </a:xfrm>
          <a:prstGeom prst="rect">
            <a:avLst/>
          </a:prstGeom>
        </p:spPr>
        <p:txBody>
          <a:bodyPr wrap="square">
            <a:spAutoFit/>
          </a:bodyPr>
          <a:lstStyle/>
          <a:p>
            <a:pPr marL="342900" marR="0" lvl="0" indent="-342900">
              <a:lnSpc>
                <a:spcPct val="107000"/>
              </a:lnSpc>
              <a:spcBef>
                <a:spcPts val="0"/>
              </a:spcBef>
              <a:spcAft>
                <a:spcPts val="0"/>
              </a:spcAft>
              <a:buFont typeface="+mj-lt"/>
              <a:buAutoNum type="arabicPeriod"/>
            </a:pPr>
            <a:r>
              <a:rPr lang="en-US" sz="2000" dirty="0">
                <a:latin typeface="Times New Roman" panose="02020603050405020304" pitchFamily="18" charset="0"/>
                <a:ea typeface="Calibri"/>
                <a:cs typeface="Times New Roman" panose="02020603050405020304" pitchFamily="18" charset="0"/>
              </a:rPr>
              <a:t>What precious material is found here? How did they get to where they are today? </a:t>
            </a:r>
            <a:br>
              <a:rPr lang="en-US" sz="2000" dirty="0">
                <a:latin typeface="Times New Roman" panose="02020603050405020304" pitchFamily="18" charset="0"/>
                <a:ea typeface="Calibri"/>
                <a:cs typeface="Times New Roman" panose="02020603050405020304" pitchFamily="18" charset="0"/>
              </a:rPr>
            </a:br>
            <a:br>
              <a:rPr lang="en-US" sz="1000" dirty="0">
                <a:latin typeface="Times New Roman" panose="02020603050405020304" pitchFamily="18" charset="0"/>
                <a:ea typeface="Calibri"/>
                <a:cs typeface="Times New Roman" panose="02020603050405020304" pitchFamily="18" charset="0"/>
              </a:rPr>
            </a:br>
            <a:r>
              <a:rPr lang="en-US" sz="2000" dirty="0">
                <a:latin typeface="Times New Roman" panose="02020603050405020304" pitchFamily="18" charset="0"/>
                <a:ea typeface="Calibri"/>
                <a:cs typeface="Times New Roman" panose="02020603050405020304" pitchFamily="18" charset="0"/>
              </a:rPr>
              <a:t>         </a:t>
            </a:r>
            <a:r>
              <a:rPr lang="en-US" sz="2000" b="1" dirty="0">
                <a:solidFill>
                  <a:srgbClr val="FF0000"/>
                </a:solidFill>
                <a:latin typeface="Times New Roman" panose="02020603050405020304" pitchFamily="18" charset="0"/>
                <a:ea typeface="Calibri"/>
                <a:cs typeface="Times New Roman" panose="02020603050405020304" pitchFamily="18" charset="0"/>
              </a:rPr>
              <a:t>Diamond from violent eruptions</a:t>
            </a:r>
          </a:p>
          <a:p>
            <a:pPr marL="342900" marR="0" lvl="0" indent="-342900">
              <a:lnSpc>
                <a:spcPct val="107000"/>
              </a:lnSpc>
              <a:spcBef>
                <a:spcPts val="0"/>
              </a:spcBef>
              <a:spcAft>
                <a:spcPts val="0"/>
              </a:spcAft>
              <a:buFont typeface="+mj-lt"/>
              <a:buAutoNum type="arabicPeriod"/>
            </a:pPr>
            <a:endParaRPr lang="en-US" sz="2000" dirty="0">
              <a:latin typeface="Times New Roman" panose="02020603050405020304" pitchFamily="18" charset="0"/>
              <a:ea typeface="Calibri"/>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000" dirty="0">
                <a:latin typeface="Times New Roman" panose="02020603050405020304" pitchFamily="18" charset="0"/>
                <a:ea typeface="Calibri"/>
                <a:cs typeface="Times New Roman" panose="02020603050405020304" pitchFamily="18" charset="0"/>
              </a:rPr>
              <a:t>Why do geologists like the “flaws” in them?  </a:t>
            </a:r>
            <a:br>
              <a:rPr lang="en-US" sz="2000" dirty="0">
                <a:latin typeface="Times New Roman" panose="02020603050405020304" pitchFamily="18" charset="0"/>
                <a:ea typeface="Calibri"/>
                <a:cs typeface="Times New Roman" panose="02020603050405020304" pitchFamily="18" charset="0"/>
              </a:rPr>
            </a:br>
            <a:r>
              <a:rPr lang="en-US" sz="2000" b="1" dirty="0">
                <a:solidFill>
                  <a:srgbClr val="FF0000"/>
                </a:solidFill>
                <a:latin typeface="Times New Roman" panose="02020603050405020304" pitchFamily="18" charset="0"/>
                <a:ea typeface="Calibri"/>
                <a:cs typeface="Times New Roman" panose="02020603050405020304" pitchFamily="18" charset="0"/>
              </a:rPr>
              <a:t>They are fragments of primitive mantle.</a:t>
            </a:r>
          </a:p>
          <a:p>
            <a:pPr marL="342900" marR="0" lvl="0" indent="-342900">
              <a:lnSpc>
                <a:spcPct val="107000"/>
              </a:lnSpc>
              <a:spcBef>
                <a:spcPts val="0"/>
              </a:spcBef>
              <a:spcAft>
                <a:spcPts val="0"/>
              </a:spcAft>
              <a:buFont typeface="+mj-lt"/>
              <a:buAutoNum type="arabicPeriod"/>
            </a:pPr>
            <a:endParaRPr lang="en-US" sz="2000" dirty="0">
              <a:latin typeface="Times New Roman" panose="02020603050405020304" pitchFamily="18" charset="0"/>
              <a:ea typeface="Calibri"/>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000" dirty="0">
                <a:latin typeface="Times New Roman" panose="02020603050405020304" pitchFamily="18" charset="0"/>
                <a:ea typeface="Calibri"/>
                <a:cs typeface="Times New Roman" panose="02020603050405020304" pitchFamily="18" charset="0"/>
              </a:rPr>
              <a:t>True or False: All diamonds from across the world are identical in composition.</a:t>
            </a:r>
          </a:p>
          <a:p>
            <a:pPr marL="342900" marR="0" lvl="0" indent="-342900">
              <a:lnSpc>
                <a:spcPct val="107000"/>
              </a:lnSpc>
              <a:spcBef>
                <a:spcPts val="0"/>
              </a:spcBef>
              <a:spcAft>
                <a:spcPts val="0"/>
              </a:spcAft>
              <a:buFont typeface="+mj-lt"/>
              <a:buAutoNum type="arabicPeriod"/>
            </a:pPr>
            <a:endParaRPr lang="en-US" sz="2000" dirty="0">
              <a:latin typeface="Times New Roman" panose="02020603050405020304" pitchFamily="18" charset="0"/>
              <a:ea typeface="Calibri"/>
              <a:cs typeface="Times New Roman" panose="02020603050405020304" pitchFamily="18" charset="0"/>
            </a:endParaRPr>
          </a:p>
          <a:p>
            <a:pPr>
              <a:lnSpc>
                <a:spcPct val="107000"/>
              </a:lnSpc>
            </a:pPr>
            <a:r>
              <a:rPr lang="en-US" sz="2000" dirty="0">
                <a:latin typeface="Times New Roman" panose="02020603050405020304" pitchFamily="18" charset="0"/>
                <a:ea typeface="Calibri"/>
                <a:cs typeface="Times New Roman" panose="02020603050405020304" pitchFamily="18" charset="0"/>
              </a:rPr>
              <a:t>4. What devastating phenomenon originates at this level? </a:t>
            </a:r>
            <a:r>
              <a:rPr lang="en-US" sz="2000" b="1" dirty="0">
                <a:solidFill>
                  <a:srgbClr val="FF0000"/>
                </a:solidFill>
                <a:latin typeface="Times New Roman" panose="02020603050405020304" pitchFamily="18" charset="0"/>
                <a:ea typeface="Calibri"/>
                <a:cs typeface="Times New Roman" panose="02020603050405020304" pitchFamily="18" charset="0"/>
              </a:rPr>
              <a:t>Earthquakes</a:t>
            </a:r>
          </a:p>
          <a:p>
            <a:pPr>
              <a:lnSpc>
                <a:spcPct val="107000"/>
              </a:lnSpc>
            </a:pPr>
            <a:endParaRPr lang="en-US" sz="2000" b="1" dirty="0">
              <a:solidFill>
                <a:srgbClr val="FF0000"/>
              </a:solidFill>
              <a:latin typeface="Times New Roman" panose="02020603050405020304" pitchFamily="18" charset="0"/>
              <a:ea typeface="Calibri"/>
              <a:cs typeface="Times New Roman" panose="02020603050405020304" pitchFamily="18" charset="0"/>
            </a:endParaRPr>
          </a:p>
          <a:p>
            <a:pPr marR="0" lvl="0">
              <a:lnSpc>
                <a:spcPct val="107000"/>
              </a:lnSpc>
              <a:spcBef>
                <a:spcPts val="0"/>
              </a:spcBef>
              <a:spcAft>
                <a:spcPts val="0"/>
              </a:spcAft>
            </a:pPr>
            <a:r>
              <a:rPr lang="en-US" sz="2000" dirty="0">
                <a:latin typeface="Times New Roman" panose="02020603050405020304" pitchFamily="18" charset="0"/>
                <a:ea typeface="Calibri"/>
                <a:cs typeface="Times New Roman" panose="02020603050405020304" pitchFamily="18" charset="0"/>
              </a:rPr>
              <a:t>5. </a:t>
            </a:r>
            <a:r>
              <a:rPr lang="en-US" sz="2000" b="1" dirty="0">
                <a:solidFill>
                  <a:srgbClr val="FF0000"/>
                </a:solidFill>
                <a:latin typeface="Times New Roman" panose="02020603050405020304" pitchFamily="18" charset="0"/>
                <a:ea typeface="Calibri"/>
                <a:cs typeface="Times New Roman" panose="02020603050405020304" pitchFamily="18" charset="0"/>
              </a:rPr>
              <a:t>Seismic</a:t>
            </a:r>
            <a:r>
              <a:rPr lang="en-US" sz="2000" dirty="0">
                <a:latin typeface="Times New Roman" panose="02020603050405020304" pitchFamily="18" charset="0"/>
                <a:ea typeface="Calibri"/>
                <a:cs typeface="Times New Roman" panose="02020603050405020304" pitchFamily="18" charset="0"/>
              </a:rPr>
              <a:t> data can tell us the shapes</a:t>
            </a:r>
            <a:r>
              <a:rPr lang="en-US" sz="2000" dirty="0">
                <a:solidFill>
                  <a:srgbClr val="FF0000"/>
                </a:solidFill>
                <a:latin typeface="Times New Roman" panose="02020603050405020304" pitchFamily="18" charset="0"/>
                <a:ea typeface="Calibri"/>
                <a:cs typeface="Times New Roman" panose="02020603050405020304" pitchFamily="18" charset="0"/>
              </a:rPr>
              <a:t> </a:t>
            </a:r>
            <a:r>
              <a:rPr lang="en-US" sz="2000" dirty="0">
                <a:latin typeface="Times New Roman" panose="02020603050405020304" pitchFamily="18" charset="0"/>
                <a:ea typeface="Calibri"/>
                <a:cs typeface="Times New Roman" panose="02020603050405020304" pitchFamily="18" charset="0"/>
              </a:rPr>
              <a:t>of certain features inside of the Earth.</a:t>
            </a:r>
          </a:p>
          <a:p>
            <a:pPr marL="342900" marR="0" lvl="0" indent="-342900">
              <a:lnSpc>
                <a:spcPct val="107000"/>
              </a:lnSpc>
              <a:spcBef>
                <a:spcPts val="0"/>
              </a:spcBef>
              <a:spcAft>
                <a:spcPts val="0"/>
              </a:spcAft>
              <a:buFont typeface="+mj-lt"/>
              <a:buAutoNum type="arabicPeriod"/>
            </a:pPr>
            <a:endParaRPr lang="en-US" sz="2000" dirty="0">
              <a:latin typeface="Times New Roman" panose="02020603050405020304" pitchFamily="18" charset="0"/>
              <a:ea typeface="Calibri"/>
              <a:cs typeface="Times New Roman" panose="02020603050405020304" pitchFamily="18" charset="0"/>
            </a:endParaRPr>
          </a:p>
          <a:p>
            <a:pPr marR="0" lvl="0">
              <a:lnSpc>
                <a:spcPct val="107000"/>
              </a:lnSpc>
              <a:spcBef>
                <a:spcPts val="0"/>
              </a:spcBef>
              <a:spcAft>
                <a:spcPts val="0"/>
              </a:spcAft>
            </a:pPr>
            <a:r>
              <a:rPr lang="en-US" sz="2000" dirty="0">
                <a:latin typeface="Times New Roman" panose="02020603050405020304" pitchFamily="18" charset="0"/>
                <a:ea typeface="Calibri"/>
                <a:cs typeface="Times New Roman" panose="02020603050405020304" pitchFamily="18" charset="0"/>
              </a:rPr>
              <a:t>6. </a:t>
            </a:r>
            <a:r>
              <a:rPr lang="en-US" sz="2000" b="1" dirty="0">
                <a:solidFill>
                  <a:srgbClr val="FF0000"/>
                </a:solidFill>
                <a:latin typeface="Times New Roman" panose="02020603050405020304" pitchFamily="18" charset="0"/>
                <a:ea typeface="Calibri"/>
                <a:cs typeface="Times New Roman" panose="02020603050405020304" pitchFamily="18" charset="0"/>
              </a:rPr>
              <a:t>Convection</a:t>
            </a:r>
            <a:r>
              <a:rPr lang="en-US" sz="2000" dirty="0">
                <a:latin typeface="Times New Roman" panose="02020603050405020304" pitchFamily="18" charset="0"/>
                <a:ea typeface="Calibri"/>
                <a:cs typeface="Times New Roman" panose="02020603050405020304" pitchFamily="18" charset="0"/>
              </a:rPr>
              <a:t> currents of hot solid rock move continuously throughout the </a:t>
            </a:r>
            <a:r>
              <a:rPr lang="en-US" sz="2000" b="1" dirty="0">
                <a:solidFill>
                  <a:srgbClr val="FF0000"/>
                </a:solidFill>
                <a:latin typeface="Times New Roman" panose="02020603050405020304" pitchFamily="18" charset="0"/>
                <a:ea typeface="Calibri"/>
                <a:cs typeface="Times New Roman" panose="02020603050405020304" pitchFamily="18" charset="0"/>
              </a:rPr>
              <a:t>mantle</a:t>
            </a:r>
            <a:r>
              <a:rPr lang="en-US" sz="2000" dirty="0">
                <a:solidFill>
                  <a:srgbClr val="FF0000"/>
                </a:solidFill>
                <a:latin typeface="Times New Roman" panose="02020603050405020304" pitchFamily="18" charset="0"/>
                <a:ea typeface="Calibri"/>
                <a:cs typeface="Times New Roman" panose="02020603050405020304" pitchFamily="18" charset="0"/>
              </a:rPr>
              <a:t>, </a:t>
            </a:r>
            <a:r>
              <a:rPr lang="en-US" sz="2000" dirty="0">
                <a:latin typeface="Times New Roman" panose="02020603050405020304" pitchFamily="18" charset="0"/>
                <a:ea typeface="Calibri"/>
                <a:cs typeface="Times New Roman" panose="02020603050405020304" pitchFamily="18" charset="0"/>
              </a:rPr>
              <a:t>which causes the tectonic plates to shift.</a:t>
            </a:r>
          </a:p>
          <a:p>
            <a:pPr marL="342900" marR="0" lvl="0" indent="-342900">
              <a:lnSpc>
                <a:spcPct val="107000"/>
              </a:lnSpc>
              <a:spcBef>
                <a:spcPts val="0"/>
              </a:spcBef>
              <a:spcAft>
                <a:spcPts val="0"/>
              </a:spcAft>
              <a:buFont typeface="+mj-lt"/>
              <a:buAutoNum type="arabicPeriod"/>
            </a:pPr>
            <a:endParaRPr lang="en-US" sz="2000" dirty="0">
              <a:latin typeface="Times New Roman" panose="02020603050405020304" pitchFamily="18" charset="0"/>
              <a:ea typeface="Calibri"/>
              <a:cs typeface="Times New Roman" panose="02020603050405020304" pitchFamily="18" charset="0"/>
            </a:endParaRPr>
          </a:p>
          <a:p>
            <a:pPr marR="0" lvl="0">
              <a:lnSpc>
                <a:spcPct val="107000"/>
              </a:lnSpc>
              <a:spcBef>
                <a:spcPts val="0"/>
              </a:spcBef>
              <a:spcAft>
                <a:spcPts val="0"/>
              </a:spcAft>
            </a:pPr>
            <a:r>
              <a:rPr lang="en-US" sz="2000" dirty="0">
                <a:latin typeface="Times New Roman" panose="02020603050405020304" pitchFamily="18" charset="0"/>
                <a:ea typeface="Calibri"/>
                <a:cs typeface="Times New Roman" panose="02020603050405020304" pitchFamily="18" charset="0"/>
              </a:rPr>
              <a:t>7. Which plates have a greater density?  Continental or Oceanic</a:t>
            </a:r>
            <a:r>
              <a:rPr lang="en-US" sz="2000" dirty="0">
                <a:solidFill>
                  <a:srgbClr val="FF0000"/>
                </a:solidFill>
                <a:latin typeface="Times New Roman" panose="02020603050405020304" pitchFamily="18" charset="0"/>
                <a:ea typeface="Calibri"/>
                <a:cs typeface="Times New Roman" panose="02020603050405020304" pitchFamily="18" charset="0"/>
              </a:rPr>
              <a:t> </a:t>
            </a:r>
            <a:r>
              <a:rPr lang="en-US" sz="2000" dirty="0">
                <a:latin typeface="Times New Roman" panose="02020603050405020304" pitchFamily="18" charset="0"/>
                <a:ea typeface="Calibri"/>
                <a:cs typeface="Times New Roman" panose="02020603050405020304" pitchFamily="18" charset="0"/>
              </a:rPr>
              <a:t>(choose one)</a:t>
            </a:r>
            <a:r>
              <a:rPr lang="en-US" sz="2000" b="1" dirty="0">
                <a:solidFill>
                  <a:srgbClr val="FF0000"/>
                </a:solidFill>
                <a:latin typeface="Times New Roman" panose="02020603050405020304" pitchFamily="18" charset="0"/>
                <a:ea typeface="Calibri"/>
                <a:cs typeface="Times New Roman" panose="02020603050405020304" pitchFamily="18" charset="0"/>
              </a:rPr>
              <a:t> </a:t>
            </a:r>
            <a:endParaRPr lang="en-US" sz="2000" dirty="0">
              <a:latin typeface="Times New Roman" panose="02020603050405020304" pitchFamily="18" charset="0"/>
              <a:ea typeface="Calibri"/>
              <a:cs typeface="Times New Roman" panose="02020603050405020304" pitchFamily="18" charset="0"/>
            </a:endParaRPr>
          </a:p>
        </p:txBody>
      </p:sp>
      <p:sp>
        <p:nvSpPr>
          <p:cNvPr id="3" name="Rectangle 2"/>
          <p:cNvSpPr/>
          <p:nvPr/>
        </p:nvSpPr>
        <p:spPr>
          <a:xfrm>
            <a:off x="5313708" y="609600"/>
            <a:ext cx="3581400" cy="830997"/>
          </a:xfrm>
          <a:prstGeom prst="rect">
            <a:avLst/>
          </a:prstGeom>
        </p:spPr>
        <p:txBody>
          <a:bodyPr wrap="square">
            <a:spAutoFit/>
          </a:bodyPr>
          <a:lstStyle/>
          <a:p>
            <a:r>
              <a:rPr lang="en-US" sz="2400" b="1" i="1" dirty="0">
                <a:solidFill>
                  <a:srgbClr val="00B0F0"/>
                </a:solidFill>
                <a:latin typeface="Times New Roman" panose="02020603050405020304" pitchFamily="18" charset="0"/>
                <a:cs typeface="Times New Roman" panose="02020603050405020304" pitchFamily="18" charset="0"/>
              </a:rPr>
              <a:t>Kimberlite = Igneous rock with diamonds in them</a:t>
            </a:r>
            <a:endParaRPr lang="en-US" sz="2400" i="1" dirty="0">
              <a:solidFill>
                <a:srgbClr val="00B0F0"/>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9AE261E8-751B-42C9-A0AF-DF4040C39038}"/>
              </a:ext>
            </a:extLst>
          </p:cNvPr>
          <p:cNvSpPr/>
          <p:nvPr/>
        </p:nvSpPr>
        <p:spPr>
          <a:xfrm>
            <a:off x="1219200" y="2362200"/>
            <a:ext cx="838200" cy="337810"/>
          </a:xfrm>
          <a:prstGeom prst="round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DCD8BE09-734E-4952-8BAC-776E2BEFDF97}"/>
              </a:ext>
            </a:extLst>
          </p:cNvPr>
          <p:cNvSpPr/>
          <p:nvPr/>
        </p:nvSpPr>
        <p:spPr>
          <a:xfrm>
            <a:off x="5638800" y="5181600"/>
            <a:ext cx="1143000" cy="457200"/>
          </a:xfrm>
          <a:prstGeom prst="round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704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152400"/>
            <a:ext cx="8953500" cy="4433586"/>
          </a:xfrm>
          <a:prstGeom prst="rect">
            <a:avLst/>
          </a:prstGeom>
        </p:spPr>
        <p:txBody>
          <a:bodyPr wrap="square">
            <a:spAutoFit/>
          </a:bodyPr>
          <a:lstStyle/>
          <a:p>
            <a:pPr marR="0" lvl="0">
              <a:lnSpc>
                <a:spcPct val="107000"/>
              </a:lnSpc>
              <a:spcBef>
                <a:spcPts val="0"/>
              </a:spcBef>
              <a:spcAft>
                <a:spcPts val="0"/>
              </a:spcAft>
            </a:pPr>
            <a:r>
              <a:rPr lang="en-US" sz="2000" dirty="0">
                <a:latin typeface="Times New Roman" panose="02020603050405020304" pitchFamily="18" charset="0"/>
                <a:ea typeface="Calibri"/>
                <a:cs typeface="Times New Roman" panose="02020603050405020304" pitchFamily="18" charset="0"/>
              </a:rPr>
              <a:t>8. If all underground water came to the surface, sea levels would rise </a:t>
            </a:r>
            <a:r>
              <a:rPr lang="en-US" sz="2000" b="1" dirty="0">
                <a:solidFill>
                  <a:srgbClr val="FF0000"/>
                </a:solidFill>
                <a:latin typeface="Times New Roman" panose="02020603050405020304" pitchFamily="18" charset="0"/>
                <a:ea typeface="Calibri"/>
                <a:cs typeface="Times New Roman" panose="02020603050405020304" pitchFamily="18" charset="0"/>
              </a:rPr>
              <a:t>2.5 miles </a:t>
            </a:r>
            <a:r>
              <a:rPr lang="en-US" sz="2000" dirty="0">
                <a:latin typeface="Times New Roman" panose="02020603050405020304" pitchFamily="18" charset="0"/>
                <a:ea typeface="Calibri"/>
                <a:cs typeface="Times New Roman" panose="02020603050405020304" pitchFamily="18" charset="0"/>
              </a:rPr>
              <a:t>above the peak of </a:t>
            </a:r>
            <a:r>
              <a:rPr lang="en-US" sz="2000" b="1" dirty="0">
                <a:solidFill>
                  <a:srgbClr val="FF0000"/>
                </a:solidFill>
                <a:latin typeface="Times New Roman" panose="02020603050405020304" pitchFamily="18" charset="0"/>
                <a:ea typeface="Calibri"/>
                <a:cs typeface="Times New Roman" panose="02020603050405020304" pitchFamily="18" charset="0"/>
              </a:rPr>
              <a:t>Mt. Everest</a:t>
            </a:r>
            <a:r>
              <a:rPr lang="en-US" sz="2000" dirty="0">
                <a:solidFill>
                  <a:srgbClr val="FF0000"/>
                </a:solidFill>
                <a:latin typeface="Times New Roman" panose="02020603050405020304" pitchFamily="18" charset="0"/>
                <a:ea typeface="Calibri"/>
                <a:cs typeface="Times New Roman" panose="02020603050405020304" pitchFamily="18" charset="0"/>
              </a:rPr>
              <a:t>.</a:t>
            </a:r>
          </a:p>
          <a:p>
            <a:pPr marL="342900" marR="0" lvl="0" indent="-342900">
              <a:lnSpc>
                <a:spcPct val="107000"/>
              </a:lnSpc>
              <a:spcBef>
                <a:spcPts val="0"/>
              </a:spcBef>
              <a:spcAft>
                <a:spcPts val="0"/>
              </a:spcAft>
              <a:buFont typeface="+mj-lt"/>
              <a:buAutoNum type="arabicPeriod" startAt="6"/>
            </a:pPr>
            <a:endParaRPr lang="en-US" sz="1400" dirty="0">
              <a:latin typeface="Times New Roman" panose="02020603050405020304" pitchFamily="18" charset="0"/>
              <a:ea typeface="Calibri"/>
              <a:cs typeface="Times New Roman" panose="02020603050405020304" pitchFamily="18" charset="0"/>
            </a:endParaRPr>
          </a:p>
          <a:p>
            <a:pPr marR="0" lvl="0">
              <a:lnSpc>
                <a:spcPct val="107000"/>
              </a:lnSpc>
              <a:spcBef>
                <a:spcPts val="0"/>
              </a:spcBef>
              <a:spcAft>
                <a:spcPts val="0"/>
              </a:spcAft>
            </a:pPr>
            <a:r>
              <a:rPr lang="en-US" sz="2000" dirty="0">
                <a:latin typeface="Times New Roman" panose="02020603050405020304" pitchFamily="18" charset="0"/>
                <a:ea typeface="Calibri"/>
                <a:cs typeface="Times New Roman" panose="02020603050405020304" pitchFamily="18" charset="0"/>
              </a:rPr>
              <a:t>9. What is the Ring of Fire?</a:t>
            </a:r>
            <a:r>
              <a:rPr lang="en-US" sz="2000" dirty="0">
                <a:solidFill>
                  <a:srgbClr val="FF0000"/>
                </a:solidFill>
                <a:latin typeface="Times New Roman" panose="02020603050405020304" pitchFamily="18" charset="0"/>
                <a:ea typeface="Calibri"/>
                <a:cs typeface="Times New Roman" panose="02020603050405020304" pitchFamily="18" charset="0"/>
              </a:rPr>
              <a:t>  </a:t>
            </a:r>
            <a:r>
              <a:rPr lang="en-US" sz="2000" b="1" dirty="0">
                <a:solidFill>
                  <a:srgbClr val="FF0000"/>
                </a:solidFill>
                <a:latin typeface="Times New Roman" panose="02020603050405020304" pitchFamily="18" charset="0"/>
                <a:ea typeface="Calibri"/>
                <a:cs typeface="Times New Roman" panose="02020603050405020304" pitchFamily="18" charset="0"/>
              </a:rPr>
              <a:t>Area of explosive volcanoes around the Pacific Plate</a:t>
            </a:r>
            <a:endParaRPr lang="en-US" sz="2000" dirty="0">
              <a:solidFill>
                <a:srgbClr val="FF0000"/>
              </a:solidFill>
              <a:latin typeface="Times New Roman" panose="02020603050405020304" pitchFamily="18" charset="0"/>
              <a:ea typeface="Calibri"/>
              <a:cs typeface="Times New Roman" panose="02020603050405020304" pitchFamily="18" charset="0"/>
            </a:endParaRPr>
          </a:p>
          <a:p>
            <a:pPr marR="0" lvl="0">
              <a:lnSpc>
                <a:spcPct val="107000"/>
              </a:lnSpc>
              <a:spcBef>
                <a:spcPts val="0"/>
              </a:spcBef>
              <a:spcAft>
                <a:spcPts val="0"/>
              </a:spcAft>
            </a:pPr>
            <a:endParaRPr lang="en-US" sz="1400" dirty="0">
              <a:solidFill>
                <a:srgbClr val="FF0000"/>
              </a:solidFill>
              <a:latin typeface="Times New Roman" panose="02020603050405020304" pitchFamily="18" charset="0"/>
              <a:ea typeface="Calibri"/>
              <a:cs typeface="Times New Roman" panose="02020603050405020304" pitchFamily="18" charset="0"/>
            </a:endParaRPr>
          </a:p>
          <a:p>
            <a:pPr marR="0" lvl="0">
              <a:lnSpc>
                <a:spcPct val="107000"/>
              </a:lnSpc>
              <a:spcBef>
                <a:spcPts val="0"/>
              </a:spcBef>
              <a:spcAft>
                <a:spcPts val="0"/>
              </a:spcAft>
            </a:pPr>
            <a:r>
              <a:rPr lang="en-US" sz="2000" dirty="0">
                <a:latin typeface="Times New Roman" panose="02020603050405020304" pitchFamily="18" charset="0"/>
                <a:ea typeface="Calibri"/>
                <a:cs typeface="Times New Roman" panose="02020603050405020304" pitchFamily="18" charset="0"/>
              </a:rPr>
              <a:t>10. What do plumes from then mantle create?  </a:t>
            </a:r>
            <a:r>
              <a:rPr lang="en-US" sz="2000" b="1" dirty="0">
                <a:solidFill>
                  <a:srgbClr val="FF0000"/>
                </a:solidFill>
                <a:latin typeface="Times New Roman" panose="02020603050405020304" pitchFamily="18" charset="0"/>
                <a:ea typeface="Calibri"/>
                <a:cs typeface="Times New Roman" panose="02020603050405020304" pitchFamily="18" charset="0"/>
              </a:rPr>
              <a:t>Hot spot volcanoes</a:t>
            </a:r>
          </a:p>
          <a:p>
            <a:pPr marL="342900" marR="0" lvl="0" indent="-342900">
              <a:lnSpc>
                <a:spcPct val="107000"/>
              </a:lnSpc>
              <a:spcBef>
                <a:spcPts val="0"/>
              </a:spcBef>
              <a:spcAft>
                <a:spcPts val="0"/>
              </a:spcAft>
              <a:buFont typeface="+mj-lt"/>
              <a:buAutoNum type="arabicPeriod"/>
            </a:pPr>
            <a:endParaRPr lang="en-US" sz="1400" dirty="0">
              <a:latin typeface="Times New Roman" panose="02020603050405020304" pitchFamily="18" charset="0"/>
              <a:ea typeface="Calibri"/>
              <a:cs typeface="Times New Roman" panose="02020603050405020304" pitchFamily="18" charset="0"/>
            </a:endParaRPr>
          </a:p>
          <a:p>
            <a:pPr marR="0" lvl="0">
              <a:lnSpc>
                <a:spcPct val="107000"/>
              </a:lnSpc>
              <a:spcBef>
                <a:spcPts val="0"/>
              </a:spcBef>
              <a:spcAft>
                <a:spcPts val="0"/>
              </a:spcAft>
            </a:pPr>
            <a:r>
              <a:rPr lang="en-US" sz="2000" dirty="0">
                <a:latin typeface="Times New Roman" panose="02020603050405020304" pitchFamily="18" charset="0"/>
                <a:ea typeface="Calibri"/>
                <a:cs typeface="Times New Roman" panose="02020603050405020304" pitchFamily="18" charset="0"/>
              </a:rPr>
              <a:t>11. Measured from the ocean floor, where is the tallest volcano in the world located?  </a:t>
            </a:r>
            <a:r>
              <a:rPr lang="en-US" sz="2000" b="1" dirty="0">
                <a:solidFill>
                  <a:srgbClr val="FF0000"/>
                </a:solidFill>
                <a:latin typeface="Times New Roman" panose="02020603050405020304" pitchFamily="18" charset="0"/>
                <a:ea typeface="Calibri"/>
                <a:cs typeface="Times New Roman" panose="02020603050405020304" pitchFamily="18" charset="0"/>
              </a:rPr>
              <a:t>Hawaii</a:t>
            </a:r>
          </a:p>
          <a:p>
            <a:pPr marR="0" lvl="0">
              <a:lnSpc>
                <a:spcPct val="107000"/>
              </a:lnSpc>
              <a:spcBef>
                <a:spcPts val="0"/>
              </a:spcBef>
              <a:spcAft>
                <a:spcPts val="0"/>
              </a:spcAft>
            </a:pPr>
            <a:endParaRPr lang="en-US" sz="1200" b="1" dirty="0">
              <a:solidFill>
                <a:srgbClr val="FF0000"/>
              </a:solidFill>
              <a:latin typeface="Times New Roman" panose="02020603050405020304" pitchFamily="18" charset="0"/>
              <a:ea typeface="Calibri"/>
              <a:cs typeface="Times New Roman" panose="02020603050405020304" pitchFamily="18" charset="0"/>
            </a:endParaRPr>
          </a:p>
          <a:p>
            <a:pPr marR="0" lvl="0">
              <a:lnSpc>
                <a:spcPct val="107000"/>
              </a:lnSpc>
              <a:spcBef>
                <a:spcPts val="0"/>
              </a:spcBef>
              <a:spcAft>
                <a:spcPts val="0"/>
              </a:spcAft>
            </a:pPr>
            <a:r>
              <a:rPr lang="en-US" sz="2000" dirty="0">
                <a:latin typeface="Times New Roman" panose="02020603050405020304" pitchFamily="18" charset="0"/>
                <a:ea typeface="Calibri"/>
                <a:cs typeface="Times New Roman" panose="02020603050405020304" pitchFamily="18" charset="0"/>
              </a:rPr>
              <a:t>12. Why/How do island chains form?  </a:t>
            </a:r>
            <a:br>
              <a:rPr lang="en-US" sz="2000" dirty="0">
                <a:latin typeface="Times New Roman" panose="02020603050405020304" pitchFamily="18" charset="0"/>
                <a:ea typeface="Calibri"/>
                <a:cs typeface="Times New Roman" panose="02020603050405020304" pitchFamily="18" charset="0"/>
              </a:rPr>
            </a:br>
            <a:r>
              <a:rPr lang="en-US" sz="2000" b="1" dirty="0">
                <a:solidFill>
                  <a:srgbClr val="FF0000"/>
                </a:solidFill>
                <a:latin typeface="Times New Roman" panose="02020603050405020304" pitchFamily="18" charset="0"/>
                <a:ea typeface="Calibri"/>
                <a:cs typeface="Times New Roman" panose="02020603050405020304" pitchFamily="18" charset="0"/>
              </a:rPr>
              <a:t>The plume stays in one place, while the </a:t>
            </a:r>
            <a:br>
              <a:rPr lang="en-US" sz="2000" b="1" dirty="0">
                <a:solidFill>
                  <a:srgbClr val="FF0000"/>
                </a:solidFill>
                <a:latin typeface="Times New Roman" panose="02020603050405020304" pitchFamily="18" charset="0"/>
                <a:ea typeface="Calibri"/>
                <a:cs typeface="Times New Roman" panose="02020603050405020304" pitchFamily="18" charset="0"/>
              </a:rPr>
            </a:br>
            <a:r>
              <a:rPr lang="en-US" sz="2000" b="1" dirty="0">
                <a:solidFill>
                  <a:srgbClr val="FF0000"/>
                </a:solidFill>
                <a:latin typeface="Times New Roman" panose="02020603050405020304" pitchFamily="18" charset="0"/>
                <a:ea typeface="Calibri"/>
                <a:cs typeface="Times New Roman" panose="02020603050405020304" pitchFamily="18" charset="0"/>
              </a:rPr>
              <a:t>plate above it is moving.  </a:t>
            </a:r>
          </a:p>
          <a:p>
            <a:pPr marL="342900" marR="0" lvl="0" indent="-342900">
              <a:lnSpc>
                <a:spcPct val="107000"/>
              </a:lnSpc>
              <a:spcBef>
                <a:spcPts val="0"/>
              </a:spcBef>
              <a:spcAft>
                <a:spcPts val="0"/>
              </a:spcAft>
              <a:buFont typeface="+mj-lt"/>
              <a:buAutoNum type="arabicPeriod"/>
            </a:pPr>
            <a:endParaRPr lang="en-US" sz="1100" dirty="0">
              <a:latin typeface="Times New Roman" panose="02020603050405020304" pitchFamily="18" charset="0"/>
              <a:ea typeface="Calibri"/>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endParaRPr lang="en-US" sz="2000" dirty="0">
              <a:latin typeface="Times New Roman" panose="02020603050405020304" pitchFamily="18" charset="0"/>
              <a:ea typeface="Calibri"/>
              <a:cs typeface="Times New Roman" panose="02020603050405020304" pitchFamily="18" charset="0"/>
            </a:endParaRPr>
          </a:p>
        </p:txBody>
      </p:sp>
      <p:pic>
        <p:nvPicPr>
          <p:cNvPr id="1026" name="Picture 2" descr="diagram of upper earth layers with hot spot and 3 volcanoes">
            <a:hlinkClick r:id="rId2"/>
            <a:extLst>
              <a:ext uri="{FF2B5EF4-FFF2-40B4-BE49-F238E27FC236}">
                <a16:creationId xmlns:a16="http://schemas.microsoft.com/office/drawing/2014/main" id="{8DBAE930-D9EC-1FA0-0C95-DD9E2AC12C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9270" y="3733800"/>
            <a:ext cx="4360430" cy="2971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01E866E-F488-354C-7AF1-61D88DC8CEEF}"/>
              </a:ext>
            </a:extLst>
          </p:cNvPr>
          <p:cNvSpPr txBox="1"/>
          <p:nvPr/>
        </p:nvSpPr>
        <p:spPr>
          <a:xfrm>
            <a:off x="76200" y="6059269"/>
            <a:ext cx="5688329" cy="646331"/>
          </a:xfrm>
          <a:prstGeom prst="rect">
            <a:avLst/>
          </a:prstGeom>
          <a:noFill/>
        </p:spPr>
        <p:txBody>
          <a:bodyPr wrap="square">
            <a:spAutoFit/>
          </a:bodyPr>
          <a:lstStyle/>
          <a:p>
            <a:r>
              <a:rPr lang="en-US" i="1" dirty="0"/>
              <a:t>Watch the animation:</a:t>
            </a:r>
          </a:p>
          <a:p>
            <a:r>
              <a:rPr lang="en-US" i="1" dirty="0">
                <a:hlinkClick r:id="rId4"/>
              </a:rPr>
              <a:t>https://www.youtube.com/watch?v=7bOTFk7P_1g</a:t>
            </a:r>
            <a:r>
              <a:rPr lang="en-US" i="1" dirty="0"/>
              <a:t> </a:t>
            </a:r>
          </a:p>
        </p:txBody>
      </p:sp>
    </p:spTree>
    <p:extLst>
      <p:ext uri="{BB962C8B-B14F-4D97-AF65-F5344CB8AC3E}">
        <p14:creationId xmlns:p14="http://schemas.microsoft.com/office/powerpoint/2010/main" val="55803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152400"/>
            <a:ext cx="8953500" cy="2243628"/>
          </a:xfrm>
          <a:prstGeom prst="rect">
            <a:avLst/>
          </a:prstGeom>
        </p:spPr>
        <p:txBody>
          <a:bodyPr wrap="square">
            <a:spAutoFit/>
          </a:bodyPr>
          <a:lstStyle/>
          <a:p>
            <a:pPr marR="0" lvl="0">
              <a:lnSpc>
                <a:spcPct val="107000"/>
              </a:lnSpc>
              <a:spcBef>
                <a:spcPts val="0"/>
              </a:spcBef>
              <a:spcAft>
                <a:spcPts val="0"/>
              </a:spcAft>
            </a:pPr>
            <a:r>
              <a:rPr lang="en-US" sz="2000" dirty="0">
                <a:latin typeface="Times New Roman" panose="02020603050405020304" pitchFamily="18" charset="0"/>
                <a:ea typeface="Calibri"/>
                <a:cs typeface="Times New Roman" panose="02020603050405020304" pitchFamily="18" charset="0"/>
              </a:rPr>
              <a:t>13. A total of </a:t>
            </a:r>
            <a:r>
              <a:rPr lang="en-US" sz="2000" b="1" dirty="0">
                <a:solidFill>
                  <a:srgbClr val="FF0000"/>
                </a:solidFill>
                <a:latin typeface="Times New Roman" panose="02020603050405020304" pitchFamily="18" charset="0"/>
                <a:ea typeface="Calibri"/>
                <a:cs typeface="Times New Roman" panose="02020603050405020304" pitchFamily="18" charset="0"/>
              </a:rPr>
              <a:t>3 </a:t>
            </a:r>
            <a:r>
              <a:rPr lang="en-US" sz="2000" dirty="0">
                <a:latin typeface="Times New Roman" panose="02020603050405020304" pitchFamily="18" charset="0"/>
                <a:ea typeface="Calibri"/>
                <a:cs typeface="Times New Roman" panose="02020603050405020304" pitchFamily="18" charset="0"/>
              </a:rPr>
              <a:t>destructive eruptions have occurred at Yellowstone, which is a giant </a:t>
            </a:r>
            <a:r>
              <a:rPr lang="en-US" sz="2000" b="1" dirty="0">
                <a:solidFill>
                  <a:srgbClr val="FF0000"/>
                </a:solidFill>
                <a:latin typeface="Times New Roman" panose="02020603050405020304" pitchFamily="18" charset="0"/>
                <a:ea typeface="Calibri"/>
                <a:cs typeface="Times New Roman" panose="02020603050405020304" pitchFamily="18" charset="0"/>
              </a:rPr>
              <a:t>volcano</a:t>
            </a:r>
            <a:r>
              <a:rPr lang="en-US" sz="2000" dirty="0">
                <a:solidFill>
                  <a:srgbClr val="FF0000"/>
                </a:solidFill>
                <a:latin typeface="Times New Roman" panose="02020603050405020304" pitchFamily="18" charset="0"/>
                <a:ea typeface="Calibri"/>
                <a:cs typeface="Times New Roman" panose="02020603050405020304" pitchFamily="18" charset="0"/>
              </a:rPr>
              <a:t>.</a:t>
            </a:r>
          </a:p>
          <a:p>
            <a:pPr marL="342900" marR="0" lvl="0" indent="-342900">
              <a:lnSpc>
                <a:spcPct val="107000"/>
              </a:lnSpc>
              <a:spcBef>
                <a:spcPts val="0"/>
              </a:spcBef>
              <a:spcAft>
                <a:spcPts val="0"/>
              </a:spcAft>
              <a:buFont typeface="+mj-lt"/>
              <a:buAutoNum type="arabicPeriod"/>
            </a:pPr>
            <a:endParaRPr lang="en-US" sz="1200" dirty="0">
              <a:solidFill>
                <a:srgbClr val="FF0000"/>
              </a:solidFill>
              <a:latin typeface="Times New Roman" panose="02020603050405020304" pitchFamily="18" charset="0"/>
              <a:ea typeface="Calibri"/>
              <a:cs typeface="Times New Roman" panose="02020603050405020304" pitchFamily="18" charset="0"/>
            </a:endParaRPr>
          </a:p>
          <a:p>
            <a:pPr>
              <a:lnSpc>
                <a:spcPct val="107000"/>
              </a:lnSpc>
            </a:pPr>
            <a:r>
              <a:rPr lang="en-US" sz="2000" dirty="0">
                <a:latin typeface="Times New Roman" panose="02020603050405020304" pitchFamily="18" charset="0"/>
                <a:ea typeface="Calibri"/>
                <a:cs typeface="Times New Roman" panose="02020603050405020304" pitchFamily="18" charset="0"/>
              </a:rPr>
              <a:t>14. What would happen if the Yellowstone volcano erupted?</a:t>
            </a:r>
            <a:r>
              <a:rPr lang="en-US" sz="2000" dirty="0">
                <a:solidFill>
                  <a:srgbClr val="FF0000"/>
                </a:solidFill>
                <a:latin typeface="Times New Roman" panose="02020603050405020304" pitchFamily="18" charset="0"/>
                <a:ea typeface="Calibri"/>
                <a:cs typeface="Times New Roman" panose="02020603050405020304" pitchFamily="18" charset="0"/>
              </a:rPr>
              <a:t>  </a:t>
            </a:r>
            <a:r>
              <a:rPr lang="en-US" sz="2000" b="1" dirty="0">
                <a:solidFill>
                  <a:srgbClr val="FF0000"/>
                </a:solidFill>
                <a:latin typeface="Times New Roman" panose="02020603050405020304" pitchFamily="18" charset="0"/>
                <a:ea typeface="Calibri"/>
                <a:cs typeface="Times New Roman" panose="02020603050405020304" pitchFamily="18" charset="0"/>
              </a:rPr>
              <a:t>Billions of tons of ash would be shot into the air blocking out the sun causing a volcanic winter.</a:t>
            </a:r>
            <a:endParaRPr lang="en-US" sz="2000" b="1" dirty="0">
              <a:latin typeface="Times New Roman" panose="02020603050405020304" pitchFamily="18" charset="0"/>
              <a:ea typeface="Calibri"/>
              <a:cs typeface="Times New Roman" panose="02020603050405020304" pitchFamily="18" charset="0"/>
            </a:endParaRPr>
          </a:p>
          <a:p>
            <a:pPr marR="0" lvl="0">
              <a:lnSpc>
                <a:spcPct val="107000"/>
              </a:lnSpc>
              <a:spcBef>
                <a:spcPts val="0"/>
              </a:spcBef>
              <a:spcAft>
                <a:spcPts val="0"/>
              </a:spcAft>
            </a:pPr>
            <a:endParaRPr lang="en-US" sz="2000" dirty="0">
              <a:latin typeface="Times New Roman" panose="02020603050405020304" pitchFamily="18" charset="0"/>
              <a:ea typeface="Calibri"/>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endParaRPr lang="en-US" sz="2000" dirty="0">
              <a:latin typeface="Times New Roman" panose="02020603050405020304" pitchFamily="18" charset="0"/>
              <a:ea typeface="Calibri"/>
              <a:cs typeface="Times New Roman" panose="02020603050405020304" pitchFamily="18" charset="0"/>
            </a:endParaRPr>
          </a:p>
        </p:txBody>
      </p:sp>
      <p:sp>
        <p:nvSpPr>
          <p:cNvPr id="4" name="TextBox 3">
            <a:extLst>
              <a:ext uri="{FF2B5EF4-FFF2-40B4-BE49-F238E27FC236}">
                <a16:creationId xmlns:a16="http://schemas.microsoft.com/office/drawing/2014/main" id="{9AC3562F-B1C6-9C2C-0055-3A77C6FCE3E4}"/>
              </a:ext>
            </a:extLst>
          </p:cNvPr>
          <p:cNvSpPr txBox="1"/>
          <p:nvPr/>
        </p:nvSpPr>
        <p:spPr>
          <a:xfrm>
            <a:off x="2057400" y="6519446"/>
            <a:ext cx="6096000" cy="338554"/>
          </a:xfrm>
          <a:prstGeom prst="rect">
            <a:avLst/>
          </a:prstGeom>
          <a:noFill/>
        </p:spPr>
        <p:txBody>
          <a:bodyPr wrap="square">
            <a:spAutoFit/>
          </a:bodyPr>
          <a:lstStyle/>
          <a:p>
            <a:r>
              <a:rPr lang="en-US" sz="1600" b="1" i="1" dirty="0"/>
              <a:t>Sci Show </a:t>
            </a:r>
            <a:r>
              <a:rPr lang="en-US" sz="1600" i="1" dirty="0"/>
              <a:t>- </a:t>
            </a:r>
            <a:r>
              <a:rPr lang="en-US" sz="1600" i="1" dirty="0">
                <a:hlinkClick r:id="rId2"/>
              </a:rPr>
              <a:t>https://www.youtube.com/watch?v=v0c7wcpJslg</a:t>
            </a:r>
            <a:r>
              <a:rPr lang="en-US" sz="1600" i="1" dirty="0"/>
              <a:t> </a:t>
            </a:r>
          </a:p>
        </p:txBody>
      </p:sp>
      <p:sp>
        <p:nvSpPr>
          <p:cNvPr id="5" name="TextBox 4">
            <a:extLst>
              <a:ext uri="{FF2B5EF4-FFF2-40B4-BE49-F238E27FC236}">
                <a16:creationId xmlns:a16="http://schemas.microsoft.com/office/drawing/2014/main" id="{4A1DF9A9-3EFB-5642-D762-0119F6EBAEA7}"/>
              </a:ext>
            </a:extLst>
          </p:cNvPr>
          <p:cNvSpPr txBox="1"/>
          <p:nvPr/>
        </p:nvSpPr>
        <p:spPr>
          <a:xfrm>
            <a:off x="114300" y="2250194"/>
            <a:ext cx="4000500" cy="3693319"/>
          </a:xfrm>
          <a:prstGeom prst="rect">
            <a:avLst/>
          </a:prstGeom>
          <a:noFill/>
        </p:spPr>
        <p:txBody>
          <a:bodyPr wrap="square">
            <a:spAutoFit/>
          </a:bodyPr>
          <a:lstStyle/>
          <a:p>
            <a:pPr algn="just"/>
            <a:r>
              <a:rPr lang="en-US" b="1" dirty="0">
                <a:solidFill>
                  <a:srgbClr val="0070C0"/>
                </a:solidFill>
              </a:rPr>
              <a:t>Research It … Use online resources to answer these questions about the Yellowstone volcano.  Share your answers with the teacher and your classmates.</a:t>
            </a:r>
          </a:p>
          <a:p>
            <a:endParaRPr lang="en-US" b="1" dirty="0">
              <a:solidFill>
                <a:srgbClr val="0070C0"/>
              </a:solidFill>
            </a:endParaRPr>
          </a:p>
          <a:p>
            <a:r>
              <a:rPr lang="en-US" b="1" dirty="0">
                <a:solidFill>
                  <a:srgbClr val="0070C0"/>
                </a:solidFill>
              </a:rPr>
              <a:t>When did it last erupt?</a:t>
            </a:r>
          </a:p>
          <a:p>
            <a:endParaRPr lang="en-US" b="1" dirty="0">
              <a:solidFill>
                <a:srgbClr val="0070C0"/>
              </a:solidFill>
            </a:endParaRPr>
          </a:p>
          <a:p>
            <a:r>
              <a:rPr lang="en-US" b="1" dirty="0">
                <a:solidFill>
                  <a:srgbClr val="0070C0"/>
                </a:solidFill>
              </a:rPr>
              <a:t>How is it classified?</a:t>
            </a:r>
          </a:p>
          <a:p>
            <a:endParaRPr lang="en-US" b="1" dirty="0">
              <a:solidFill>
                <a:srgbClr val="0070C0"/>
              </a:solidFill>
            </a:endParaRPr>
          </a:p>
          <a:p>
            <a:r>
              <a:rPr lang="en-US" b="1" dirty="0">
                <a:solidFill>
                  <a:srgbClr val="0070C0"/>
                </a:solidFill>
              </a:rPr>
              <a:t>Why causes the geysers?</a:t>
            </a:r>
          </a:p>
          <a:p>
            <a:endParaRPr lang="en-US" b="1" dirty="0">
              <a:solidFill>
                <a:srgbClr val="0070C0"/>
              </a:solidFill>
            </a:endParaRPr>
          </a:p>
          <a:p>
            <a:r>
              <a:rPr lang="en-US" b="1" dirty="0">
                <a:solidFill>
                  <a:srgbClr val="0070C0"/>
                </a:solidFill>
              </a:rPr>
              <a:t>When is it expected to erupt?</a:t>
            </a:r>
          </a:p>
        </p:txBody>
      </p:sp>
      <p:pic>
        <p:nvPicPr>
          <p:cNvPr id="7" name="Picture 6" descr="A picture containing sky, outdoor, grass, nature&#10;&#10;Description automatically generated">
            <a:extLst>
              <a:ext uri="{FF2B5EF4-FFF2-40B4-BE49-F238E27FC236}">
                <a16:creationId xmlns:a16="http://schemas.microsoft.com/office/drawing/2014/main" id="{B398F95E-4581-340A-8294-495EA829DE27}"/>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305300" y="2250194"/>
            <a:ext cx="4724400" cy="3556723"/>
          </a:xfrm>
          <a:prstGeom prst="rect">
            <a:avLst/>
          </a:prstGeom>
        </p:spPr>
      </p:pic>
    </p:spTree>
    <p:extLst>
      <p:ext uri="{BB962C8B-B14F-4D97-AF65-F5344CB8AC3E}">
        <p14:creationId xmlns:p14="http://schemas.microsoft.com/office/powerpoint/2010/main" val="308742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33400"/>
            <a:ext cx="9144000" cy="523220"/>
          </a:xfrm>
          <a:prstGeom prst="rect">
            <a:avLst/>
          </a:prstGeom>
          <a:solidFill>
            <a:schemeClr val="tx1">
              <a:lumMod val="95000"/>
              <a:lumOff val="5000"/>
            </a:schemeClr>
          </a:solidFill>
        </p:spPr>
        <p:txBody>
          <a:bodyPr wrap="square">
            <a:spAutoFit/>
          </a:bodyPr>
          <a:lstStyle/>
          <a:p>
            <a:pPr marL="342900" indent="-342900" algn="ctr"/>
            <a:r>
              <a:rPr lang="en-US" sz="2800" b="1" dirty="0">
                <a:solidFill>
                  <a:schemeClr val="bg1"/>
                </a:solidFill>
                <a:latin typeface="Times New Roman" pitchFamily="18" charset="0"/>
                <a:cs typeface="Times New Roman" pitchFamily="18" charset="0"/>
              </a:rPr>
              <a:t>National Geographic Volcanoes 101</a:t>
            </a:r>
          </a:p>
        </p:txBody>
      </p:sp>
      <p:sp>
        <p:nvSpPr>
          <p:cNvPr id="3" name="Rectangle 2"/>
          <p:cNvSpPr/>
          <p:nvPr/>
        </p:nvSpPr>
        <p:spPr>
          <a:xfrm>
            <a:off x="228600" y="838200"/>
            <a:ext cx="8610600" cy="3046988"/>
          </a:xfrm>
          <a:prstGeom prst="rect">
            <a:avLst/>
          </a:prstGeom>
        </p:spPr>
        <p:txBody>
          <a:bodyPr wrap="square">
            <a:spAutoFit/>
          </a:bodyPr>
          <a:lstStyle/>
          <a:p>
            <a:pPr marL="342900" indent="-342900"/>
            <a:endParaRPr lang="en-US" sz="2400" b="1" dirty="0">
              <a:latin typeface="Times New Roman" pitchFamily="18" charset="0"/>
              <a:cs typeface="Times New Roman" pitchFamily="18" charset="0"/>
            </a:endParaRPr>
          </a:p>
          <a:p>
            <a:pPr marL="342900" indent="-342900"/>
            <a:endParaRPr lang="en-US" sz="2400" b="1" dirty="0">
              <a:latin typeface="Times New Roman" pitchFamily="18" charset="0"/>
              <a:cs typeface="Times New Roman" pitchFamily="18" charset="0"/>
            </a:endParaRPr>
          </a:p>
          <a:p>
            <a:pPr marL="342900" indent="-342900"/>
            <a:endParaRPr lang="en-US" sz="2400" b="1" dirty="0">
              <a:latin typeface="Times New Roman" pitchFamily="18" charset="0"/>
              <a:cs typeface="Times New Roman" pitchFamily="18" charset="0"/>
            </a:endParaRPr>
          </a:p>
          <a:p>
            <a:pPr marL="342900" indent="-342900"/>
            <a:endParaRPr lang="en-US" sz="2400" b="1" dirty="0">
              <a:latin typeface="Times New Roman" pitchFamily="18" charset="0"/>
              <a:cs typeface="Times New Roman" pitchFamily="18" charset="0"/>
            </a:endParaRPr>
          </a:p>
          <a:p>
            <a:pPr marL="342900" indent="-342900"/>
            <a:endParaRPr lang="en-US" sz="2400" b="1" dirty="0">
              <a:latin typeface="Times New Roman" pitchFamily="18" charset="0"/>
              <a:cs typeface="Times New Roman" pitchFamily="18" charset="0"/>
            </a:endParaRPr>
          </a:p>
          <a:p>
            <a:pPr marL="342900" indent="-342900"/>
            <a:endParaRPr lang="en-US" sz="2400" b="1" dirty="0">
              <a:latin typeface="Times New Roman" pitchFamily="18" charset="0"/>
              <a:cs typeface="Times New Roman" pitchFamily="18" charset="0"/>
            </a:endParaRPr>
          </a:p>
          <a:p>
            <a:pPr marL="342900" indent="-342900"/>
            <a:endParaRPr lang="en-US" sz="2400" b="1" dirty="0">
              <a:latin typeface="Times New Roman" pitchFamily="18" charset="0"/>
              <a:cs typeface="Times New Roman" pitchFamily="18" charset="0"/>
            </a:endParaRPr>
          </a:p>
          <a:p>
            <a:pPr marL="342900" indent="-342900"/>
            <a:endParaRPr lang="en-US" sz="2400" b="1" dirty="0">
              <a:latin typeface="Times New Roman" pitchFamily="18" charset="0"/>
              <a:cs typeface="Times New Roman" pitchFamily="18" charset="0"/>
            </a:endParaRPr>
          </a:p>
        </p:txBody>
      </p:sp>
      <p:pic>
        <p:nvPicPr>
          <p:cNvPr id="5" name="Picture 4">
            <a:hlinkClick r:id="rId2"/>
            <a:extLst>
              <a:ext uri="{FF2B5EF4-FFF2-40B4-BE49-F238E27FC236}">
                <a16:creationId xmlns:a16="http://schemas.microsoft.com/office/drawing/2014/main" id="{8F9F0E79-0A0D-4A58-A401-109173CC1B61}"/>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571625" y="1428750"/>
            <a:ext cx="6000750" cy="40005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a:extLst>
              <a:ext uri="{FF2B5EF4-FFF2-40B4-BE49-F238E27FC236}">
                <a16:creationId xmlns:a16="http://schemas.microsoft.com/office/drawing/2014/main" id="{6682C91D-90F8-4D39-8C5F-BA5A49EC7E5F}"/>
              </a:ext>
            </a:extLst>
          </p:cNvPr>
          <p:cNvSpPr txBox="1"/>
          <p:nvPr/>
        </p:nvSpPr>
        <p:spPr>
          <a:xfrm>
            <a:off x="2869826" y="6427796"/>
            <a:ext cx="6000750" cy="230832"/>
          </a:xfrm>
          <a:prstGeom prst="rect">
            <a:avLst/>
          </a:prstGeom>
          <a:noFill/>
        </p:spPr>
        <p:txBody>
          <a:bodyPr wrap="square" rtlCol="0">
            <a:spAutoFit/>
          </a:bodyPr>
          <a:lstStyle/>
          <a:p>
            <a:pPr algn="r"/>
            <a:r>
              <a:rPr lang="en-US" sz="900" dirty="0">
                <a:solidFill>
                  <a:srgbClr val="FF0000"/>
                </a:solidFill>
                <a:hlinkClick r:id="rId4" tooltip="http://ventana-almundo.blogspot.com/2015/01/asi-son-los-volcanes.html">
                  <a:extLst>
                    <a:ext uri="{A12FA001-AC4F-418D-AE19-62706E023703}">
                      <ahyp:hlinkClr xmlns:ahyp="http://schemas.microsoft.com/office/drawing/2018/hyperlinkcolor" val="tx"/>
                    </a:ext>
                  </a:extLst>
                </a:hlinkClick>
              </a:rPr>
              <a:t>This Photo</a:t>
            </a:r>
            <a:r>
              <a:rPr lang="en-US" sz="900" dirty="0">
                <a:solidFill>
                  <a:srgbClr val="FF0000"/>
                </a:solidFill>
              </a:rPr>
              <a:t> by Unknown Author is licensed under </a:t>
            </a:r>
            <a:r>
              <a:rPr lang="en-US" sz="900" dirty="0">
                <a:solidFill>
                  <a:srgbClr val="FF0000"/>
                </a:solidFill>
                <a:hlinkClick r:id="rId5" tooltip="https://creativecommons.org/licenses/by-nc/3.0/">
                  <a:extLst>
                    <a:ext uri="{A12FA001-AC4F-418D-AE19-62706E023703}">
                      <ahyp:hlinkClr xmlns:ahyp="http://schemas.microsoft.com/office/drawing/2018/hyperlinkcolor" val="tx"/>
                    </a:ext>
                  </a:extLst>
                </a:hlinkClick>
              </a:rPr>
              <a:t>CC BY-NC</a:t>
            </a:r>
            <a:endParaRPr lang="en-US" sz="900" dirty="0">
              <a:solidFill>
                <a:srgbClr val="FF0000"/>
              </a:solidFill>
            </a:endParaRPr>
          </a:p>
        </p:txBody>
      </p:sp>
      <p:sp>
        <p:nvSpPr>
          <p:cNvPr id="9" name="Rectangle 4">
            <a:extLst>
              <a:ext uri="{FF2B5EF4-FFF2-40B4-BE49-F238E27FC236}">
                <a16:creationId xmlns:a16="http://schemas.microsoft.com/office/drawing/2014/main" id="{A50F86D5-EA86-49FD-A363-6F48946ED0DD}"/>
              </a:ext>
            </a:extLst>
          </p:cNvPr>
          <p:cNvSpPr>
            <a:spLocks noChangeArrowheads="1"/>
          </p:cNvSpPr>
          <p:nvPr/>
        </p:nvSpPr>
        <p:spPr bwMode="auto">
          <a:xfrm>
            <a:off x="952500" y="5224446"/>
            <a:ext cx="7239000" cy="954107"/>
          </a:xfrm>
          <a:prstGeom prst="rect">
            <a:avLst/>
          </a:prstGeom>
          <a:solidFill>
            <a:schemeClr val="tx1"/>
          </a:solidFill>
          <a:ln w="9525">
            <a:noFill/>
            <a:miter lim="800000"/>
            <a:headEnd/>
            <a:tailEnd/>
          </a:ln>
        </p:spPr>
        <p:txBody>
          <a:bodyPr wrap="square" anchor="ctr">
            <a:spAutoFit/>
          </a:bodyPr>
          <a:lstStyle/>
          <a:p>
            <a:pPr algn="ctr"/>
            <a:r>
              <a:rPr lang="en-US" sz="2800" b="1" dirty="0">
                <a:solidFill>
                  <a:schemeClr val="bg1"/>
                </a:solidFill>
                <a:latin typeface="Times New Roman" pitchFamily="18" charset="0"/>
              </a:rPr>
              <a:t>Click the picture to watch the video and then answer the questions on the next slide.</a:t>
            </a:r>
          </a:p>
        </p:txBody>
      </p:sp>
    </p:spTree>
    <p:extLst>
      <p:ext uri="{BB962C8B-B14F-4D97-AF65-F5344CB8AC3E}">
        <p14:creationId xmlns:p14="http://schemas.microsoft.com/office/powerpoint/2010/main" val="3656177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304801"/>
            <a:ext cx="8991600" cy="4784708"/>
          </a:xfrm>
          <a:prstGeom prst="rect">
            <a:avLst/>
          </a:prstGeom>
        </p:spPr>
        <p:txBody>
          <a:bodyPr wrap="square">
            <a:spAutoFit/>
          </a:bodyPr>
          <a:lstStyle/>
          <a:p>
            <a:pPr>
              <a:lnSpc>
                <a:spcPct val="107000"/>
              </a:lnSpc>
              <a:spcAft>
                <a:spcPts val="800"/>
              </a:spcAft>
            </a:pPr>
            <a:r>
              <a:rPr lang="en-US" sz="2800" b="1" u="sng" dirty="0">
                <a:ea typeface="Calibri"/>
                <a:cs typeface="Times New Roman"/>
              </a:rPr>
              <a:t>Section 1: Introduction</a:t>
            </a:r>
            <a:endParaRPr lang="en-US" sz="2800" dirty="0">
              <a:ea typeface="Calibri"/>
              <a:cs typeface="Times New Roman"/>
            </a:endParaRPr>
          </a:p>
          <a:p>
            <a:pPr marL="342900" indent="-342900">
              <a:lnSpc>
                <a:spcPct val="107000"/>
              </a:lnSpc>
              <a:buFont typeface="+mj-lt"/>
              <a:buAutoNum type="arabicPeriod"/>
            </a:pPr>
            <a:r>
              <a:rPr lang="en-US" sz="2800" dirty="0">
                <a:ea typeface="Calibri"/>
                <a:cs typeface="Times New Roman"/>
              </a:rPr>
              <a:t>What percentage of the Earth cannot be accessed by humans? </a:t>
            </a:r>
            <a:r>
              <a:rPr lang="en-US" sz="2800" b="1" dirty="0">
                <a:solidFill>
                  <a:srgbClr val="FF0000"/>
                </a:solidFill>
                <a:ea typeface="Calibri"/>
                <a:cs typeface="Times New Roman"/>
              </a:rPr>
              <a:t>99%</a:t>
            </a:r>
            <a:endParaRPr lang="en-US" sz="2800" dirty="0"/>
          </a:p>
          <a:p>
            <a:pPr marL="342900" marR="0" lvl="0" indent="-342900">
              <a:lnSpc>
                <a:spcPct val="107000"/>
              </a:lnSpc>
              <a:spcBef>
                <a:spcPts val="0"/>
              </a:spcBef>
              <a:spcAft>
                <a:spcPts val="0"/>
              </a:spcAft>
              <a:buFont typeface="+mj-lt"/>
              <a:buAutoNum type="arabicPeriod"/>
            </a:pPr>
            <a:endParaRPr lang="en-US" sz="2800" dirty="0">
              <a:ea typeface="Calibri"/>
              <a:cs typeface="Times New Roman"/>
            </a:endParaRPr>
          </a:p>
          <a:p>
            <a:pPr marL="342900" marR="0" lvl="0" indent="-342900">
              <a:lnSpc>
                <a:spcPct val="107000"/>
              </a:lnSpc>
              <a:spcBef>
                <a:spcPts val="0"/>
              </a:spcBef>
              <a:spcAft>
                <a:spcPts val="0"/>
              </a:spcAft>
              <a:buFont typeface="+mj-lt"/>
              <a:buAutoNum type="arabicPeriod"/>
            </a:pPr>
            <a:r>
              <a:rPr lang="en-US" sz="2800" dirty="0">
                <a:ea typeface="Calibri"/>
                <a:cs typeface="Times New Roman"/>
              </a:rPr>
              <a:t>Studying the inside of the core could give us clues as to how and why </a:t>
            </a:r>
            <a:r>
              <a:rPr lang="en-US" sz="2800" b="1" dirty="0">
                <a:solidFill>
                  <a:srgbClr val="FF0000"/>
                </a:solidFill>
                <a:ea typeface="Calibri"/>
                <a:cs typeface="Times New Roman"/>
              </a:rPr>
              <a:t>life</a:t>
            </a:r>
            <a:r>
              <a:rPr lang="en-US" sz="2800" dirty="0">
                <a:ea typeface="Calibri"/>
                <a:cs typeface="Times New Roman"/>
              </a:rPr>
              <a:t> exists.</a:t>
            </a:r>
          </a:p>
          <a:p>
            <a:pPr marL="342900" marR="0" lvl="0" indent="-342900">
              <a:lnSpc>
                <a:spcPct val="107000"/>
              </a:lnSpc>
              <a:spcBef>
                <a:spcPts val="0"/>
              </a:spcBef>
              <a:spcAft>
                <a:spcPts val="0"/>
              </a:spcAft>
              <a:buFont typeface="+mj-lt"/>
              <a:buAutoNum type="arabicPeriod"/>
            </a:pPr>
            <a:endParaRPr lang="en-US" sz="2800" dirty="0">
              <a:ea typeface="Calibri"/>
              <a:cs typeface="Times New Roman"/>
            </a:endParaRPr>
          </a:p>
          <a:p>
            <a:pPr marR="0" lvl="0">
              <a:lnSpc>
                <a:spcPct val="107000"/>
              </a:lnSpc>
              <a:spcBef>
                <a:spcPts val="0"/>
              </a:spcBef>
              <a:spcAft>
                <a:spcPts val="0"/>
              </a:spcAft>
            </a:pPr>
            <a:r>
              <a:rPr lang="en-US" sz="2800" dirty="0">
                <a:ea typeface="Calibri"/>
                <a:cs typeface="Times New Roman"/>
              </a:rPr>
              <a:t>3. True or False: There is more water below the Earth than in all the oceans.</a:t>
            </a:r>
          </a:p>
          <a:p>
            <a:pPr marL="342900" marR="0" lvl="0" indent="-342900">
              <a:lnSpc>
                <a:spcPct val="107000"/>
              </a:lnSpc>
              <a:spcBef>
                <a:spcPts val="0"/>
              </a:spcBef>
              <a:spcAft>
                <a:spcPts val="800"/>
              </a:spcAft>
            </a:pPr>
            <a:endParaRPr lang="en-US" sz="2800" dirty="0">
              <a:ea typeface="Calibri"/>
              <a:cs typeface="Times New Roman"/>
            </a:endParaRPr>
          </a:p>
        </p:txBody>
      </p:sp>
      <p:sp>
        <p:nvSpPr>
          <p:cNvPr id="3" name="Rectangle: Rounded Corners 2">
            <a:extLst>
              <a:ext uri="{FF2B5EF4-FFF2-40B4-BE49-F238E27FC236}">
                <a16:creationId xmlns:a16="http://schemas.microsoft.com/office/drawing/2014/main" id="{AF73D083-9466-42CA-8B55-F46EB799E86A}"/>
              </a:ext>
            </a:extLst>
          </p:cNvPr>
          <p:cNvSpPr/>
          <p:nvPr/>
        </p:nvSpPr>
        <p:spPr>
          <a:xfrm>
            <a:off x="381000" y="3584256"/>
            <a:ext cx="838200" cy="523220"/>
          </a:xfrm>
          <a:prstGeom prst="round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outdoor object, night sky&#10;&#10;Description automatically generated">
            <a:extLst>
              <a:ext uri="{FF2B5EF4-FFF2-40B4-BE49-F238E27FC236}">
                <a16:creationId xmlns:a16="http://schemas.microsoft.com/office/drawing/2014/main" id="{414AB356-DCDB-4000-A473-A48B11A7D61A}"/>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876800" y="4238624"/>
            <a:ext cx="4114800" cy="2314575"/>
          </a:xfrm>
          <a:prstGeom prst="rect">
            <a:avLst/>
          </a:prstGeom>
        </p:spPr>
      </p:pic>
      <p:sp>
        <p:nvSpPr>
          <p:cNvPr id="8" name="TextBox 7">
            <a:extLst>
              <a:ext uri="{FF2B5EF4-FFF2-40B4-BE49-F238E27FC236}">
                <a16:creationId xmlns:a16="http://schemas.microsoft.com/office/drawing/2014/main" id="{38A25051-543F-4309-9FDC-3880C43089FC}"/>
              </a:ext>
            </a:extLst>
          </p:cNvPr>
          <p:cNvSpPr txBox="1"/>
          <p:nvPr/>
        </p:nvSpPr>
        <p:spPr>
          <a:xfrm>
            <a:off x="4982584" y="6627168"/>
            <a:ext cx="4114800" cy="230832"/>
          </a:xfrm>
          <a:prstGeom prst="rect">
            <a:avLst/>
          </a:prstGeom>
          <a:noFill/>
        </p:spPr>
        <p:txBody>
          <a:bodyPr wrap="square" rtlCol="0">
            <a:spAutoFit/>
          </a:bodyPr>
          <a:lstStyle/>
          <a:p>
            <a:r>
              <a:rPr lang="en-US" sz="900" dirty="0">
                <a:hlinkClick r:id="rId3" tooltip="https://sketchfab.com/3d-models/earth-5f9c35be31a047928eace8b415a8ee3a"/>
              </a:rPr>
              <a:t>This Photo</a:t>
            </a:r>
            <a:r>
              <a:rPr lang="en-US" sz="900" dirty="0"/>
              <a:t> by Unknown Author is licensed under </a:t>
            </a:r>
            <a:r>
              <a:rPr lang="en-US" sz="900" dirty="0">
                <a:hlinkClick r:id="rId4" tooltip="https://creativecommons.org/licenses/by/3.0/"/>
              </a:rPr>
              <a:t>CC BY</a:t>
            </a:r>
            <a:endParaRPr lang="en-US" sz="900" dirty="0"/>
          </a:p>
        </p:txBody>
      </p:sp>
    </p:spTree>
    <p:extLst>
      <p:ext uri="{BB962C8B-B14F-4D97-AF65-F5344CB8AC3E}">
        <p14:creationId xmlns:p14="http://schemas.microsoft.com/office/powerpoint/2010/main" val="334250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0CC789A6-DE4D-4AD7-BECD-B1025EDBFB67}"/>
              </a:ext>
            </a:extLst>
          </p:cNvPr>
          <p:cNvSpPr>
            <a:spLocks noChangeArrowheads="1"/>
          </p:cNvSpPr>
          <p:nvPr/>
        </p:nvSpPr>
        <p:spPr bwMode="auto">
          <a:xfrm>
            <a:off x="0" y="37401"/>
            <a:ext cx="9144000" cy="584775"/>
          </a:xfrm>
          <a:prstGeom prst="rect">
            <a:avLst/>
          </a:prstGeom>
          <a:solidFill>
            <a:schemeClr val="tx1"/>
          </a:solidFill>
          <a:ln w="9525">
            <a:noFill/>
            <a:miter lim="800000"/>
            <a:headEnd/>
            <a:tailEnd/>
          </a:ln>
        </p:spPr>
        <p:txBody>
          <a:bodyPr wrap="square" anchor="ctr">
            <a:spAutoFit/>
          </a:bodyPr>
          <a:lstStyle/>
          <a:p>
            <a:pPr algn="ctr"/>
            <a:r>
              <a:rPr lang="en-US" sz="2800" b="1" dirty="0">
                <a:solidFill>
                  <a:srgbClr val="FF0000"/>
                </a:solidFill>
                <a:latin typeface="Times New Roman" pitchFamily="18" charset="0"/>
              </a:rPr>
              <a:t>  </a:t>
            </a:r>
            <a:r>
              <a:rPr lang="en-US" sz="3200" b="1" dirty="0">
                <a:solidFill>
                  <a:srgbClr val="FF0000"/>
                </a:solidFill>
                <a:sym typeface="Wingdings" panose="05000000000000000000" pitchFamily="2" charset="2"/>
              </a:rPr>
              <a:t></a:t>
            </a:r>
            <a:r>
              <a:rPr lang="en-US" sz="2800" b="1" dirty="0">
                <a:solidFill>
                  <a:srgbClr val="FF0000"/>
                </a:solidFill>
                <a:sym typeface="Wingdings" panose="05000000000000000000" pitchFamily="2" charset="2"/>
              </a:rPr>
              <a:t> </a:t>
            </a:r>
            <a:r>
              <a:rPr lang="en-US" sz="2800" b="1" dirty="0">
                <a:solidFill>
                  <a:srgbClr val="FF0000"/>
                </a:solidFill>
              </a:rPr>
              <a:t>Volcanoes 101 - </a:t>
            </a:r>
            <a:r>
              <a:rPr lang="en-US" sz="2800" b="1" dirty="0">
                <a:solidFill>
                  <a:schemeClr val="bg1"/>
                </a:solidFill>
                <a:latin typeface="Times New Roman" pitchFamily="18" charset="0"/>
              </a:rPr>
              <a:t>Answer these questions after the video.</a:t>
            </a:r>
          </a:p>
        </p:txBody>
      </p:sp>
      <p:sp>
        <p:nvSpPr>
          <p:cNvPr id="5" name="Text Box 28">
            <a:extLst>
              <a:ext uri="{FF2B5EF4-FFF2-40B4-BE49-F238E27FC236}">
                <a16:creationId xmlns:a16="http://schemas.microsoft.com/office/drawing/2014/main" id="{88506E33-E6FD-47B2-8B8A-044F2A62458A}"/>
              </a:ext>
            </a:extLst>
          </p:cNvPr>
          <p:cNvSpPr txBox="1">
            <a:spLocks noChangeArrowheads="1"/>
          </p:cNvSpPr>
          <p:nvPr/>
        </p:nvSpPr>
        <p:spPr bwMode="auto">
          <a:xfrm>
            <a:off x="0" y="609600"/>
            <a:ext cx="8734865" cy="5740033"/>
          </a:xfrm>
          <a:prstGeom prst="rect">
            <a:avLst/>
          </a:prstGeom>
          <a:noFill/>
          <a:ln w="9525">
            <a:noFill/>
            <a:miter lim="800000"/>
            <a:headEnd/>
            <a:tailEnd/>
          </a:ln>
        </p:spPr>
        <p:txBody>
          <a:bodyPr wrap="square">
            <a:spAutoFit/>
          </a:bodyPr>
          <a:lstStyle/>
          <a:p>
            <a:pPr marL="514350" indent="-514350">
              <a:spcBef>
                <a:spcPct val="50000"/>
              </a:spcBef>
              <a:buFontTx/>
              <a:buAutoNum type="arabicPeriod"/>
            </a:pPr>
            <a:r>
              <a:rPr lang="en-US" sz="2000" dirty="0">
                <a:latin typeface="Times New Roman" pitchFamily="18" charset="0"/>
              </a:rPr>
              <a:t>How many active volcanoes are there?  </a:t>
            </a:r>
            <a:br>
              <a:rPr lang="en-US" sz="2000" dirty="0">
                <a:latin typeface="Times New Roman" pitchFamily="18" charset="0"/>
              </a:rPr>
            </a:br>
            <a:r>
              <a:rPr lang="en-US" sz="2000" dirty="0">
                <a:latin typeface="Times New Roman" pitchFamily="18" charset="0"/>
              </a:rPr>
              <a:t>A.  250           B.  500           C.  Over 1000</a:t>
            </a:r>
          </a:p>
          <a:p>
            <a:pPr marL="514350" indent="-514350">
              <a:spcBef>
                <a:spcPct val="50000"/>
              </a:spcBef>
              <a:buFontTx/>
              <a:buAutoNum type="arabicPeriod"/>
            </a:pPr>
            <a:r>
              <a:rPr lang="en-US" sz="2000" dirty="0">
                <a:latin typeface="Times New Roman" pitchFamily="18" charset="0"/>
              </a:rPr>
              <a:t>Which tectonic plate is surrounded by the Ring of Fire?</a:t>
            </a:r>
            <a:br>
              <a:rPr lang="en-US" sz="2000" dirty="0">
                <a:latin typeface="Times New Roman" pitchFamily="18" charset="0"/>
              </a:rPr>
            </a:br>
            <a:r>
              <a:rPr lang="en-US" sz="2000" dirty="0">
                <a:latin typeface="Times New Roman" pitchFamily="18" charset="0"/>
              </a:rPr>
              <a:t>A.  North American          B.  Atlantic            C. Pacific</a:t>
            </a:r>
          </a:p>
          <a:p>
            <a:pPr marL="514350" indent="-514350">
              <a:spcBef>
                <a:spcPct val="50000"/>
              </a:spcBef>
              <a:buFontTx/>
              <a:buAutoNum type="arabicPeriod"/>
            </a:pPr>
            <a:r>
              <a:rPr lang="en-US" sz="2000" dirty="0">
                <a:latin typeface="Times New Roman" pitchFamily="18" charset="0"/>
              </a:rPr>
              <a:t>90% of earthquakes occur around the Ring of Fire. What percent of all volcanoes on Earth occur here?   A.  50            B.  75               C.  90</a:t>
            </a:r>
          </a:p>
          <a:p>
            <a:pPr marL="514350" indent="-514350">
              <a:spcBef>
                <a:spcPct val="50000"/>
              </a:spcBef>
              <a:buAutoNum type="arabicPeriod"/>
            </a:pPr>
            <a:r>
              <a:rPr lang="en-US" sz="2000" dirty="0">
                <a:latin typeface="Times New Roman" pitchFamily="18" charset="0"/>
              </a:rPr>
              <a:t>How are volcanoes classified?</a:t>
            </a:r>
            <a:br>
              <a:rPr lang="en-US" sz="2000" dirty="0">
                <a:latin typeface="Times New Roman" pitchFamily="18" charset="0"/>
              </a:rPr>
            </a:br>
            <a:r>
              <a:rPr lang="en-US" sz="2000" dirty="0">
                <a:latin typeface="Times New Roman" pitchFamily="18" charset="0"/>
              </a:rPr>
              <a:t>A.  Location		B.  Shape and size	C.  Last eruption</a:t>
            </a:r>
          </a:p>
          <a:p>
            <a:pPr marL="514350" indent="-514350">
              <a:spcBef>
                <a:spcPct val="50000"/>
              </a:spcBef>
              <a:buAutoNum type="arabicPeriod"/>
            </a:pPr>
            <a:r>
              <a:rPr lang="en-US" sz="2000" dirty="0">
                <a:latin typeface="Times New Roman" pitchFamily="18" charset="0"/>
              </a:rPr>
              <a:t>What do we call molten rock above the Earth’s surface? </a:t>
            </a:r>
            <a:br>
              <a:rPr lang="en-US" sz="2000" dirty="0">
                <a:latin typeface="Times New Roman" pitchFamily="18" charset="0"/>
              </a:rPr>
            </a:br>
            <a:r>
              <a:rPr lang="en-US" sz="2000" dirty="0">
                <a:latin typeface="Times New Roman" pitchFamily="18" charset="0"/>
              </a:rPr>
              <a:t>A.  Magma             B.  Lava       C. Pyroclastic flow</a:t>
            </a:r>
          </a:p>
          <a:p>
            <a:pPr marL="514350" indent="-514350">
              <a:spcBef>
                <a:spcPct val="50000"/>
              </a:spcBef>
              <a:buAutoNum type="arabicPeriod"/>
            </a:pPr>
            <a:r>
              <a:rPr lang="en-US" sz="2000" dirty="0">
                <a:latin typeface="Times New Roman" pitchFamily="18" charset="0"/>
              </a:rPr>
              <a:t>Which scale is used to rate the explosive power of a volcano?</a:t>
            </a:r>
            <a:br>
              <a:rPr lang="en-US" sz="2000" dirty="0">
                <a:latin typeface="Times New Roman" pitchFamily="18" charset="0"/>
              </a:rPr>
            </a:br>
            <a:r>
              <a:rPr lang="en-US" sz="2000" dirty="0">
                <a:latin typeface="Times New Roman" pitchFamily="18" charset="0"/>
              </a:rPr>
              <a:t>A.  Mohs scale	       B.  Richter scale	      C.  VEI</a:t>
            </a:r>
          </a:p>
          <a:p>
            <a:pPr marL="514350" indent="-514350">
              <a:spcBef>
                <a:spcPct val="50000"/>
              </a:spcBef>
              <a:buFontTx/>
              <a:buAutoNum type="arabicPeriod"/>
            </a:pPr>
            <a:r>
              <a:rPr lang="en-US" sz="2000" dirty="0">
                <a:latin typeface="Times New Roman" pitchFamily="18" charset="0"/>
              </a:rPr>
              <a:t>The most destructive volcano ever </a:t>
            </a:r>
            <a:r>
              <a:rPr lang="en-US" sz="2000" u="sng" dirty="0">
                <a:latin typeface="Times New Roman" pitchFamily="18" charset="0"/>
              </a:rPr>
              <a:t>witnessed</a:t>
            </a:r>
            <a:r>
              <a:rPr lang="en-US" sz="2000" dirty="0">
                <a:latin typeface="Times New Roman" pitchFamily="18" charset="0"/>
              </a:rPr>
              <a:t> was rated as a:     </a:t>
            </a:r>
            <a:br>
              <a:rPr lang="en-US" sz="2000" dirty="0">
                <a:latin typeface="Times New Roman" pitchFamily="18" charset="0"/>
              </a:rPr>
            </a:br>
            <a:r>
              <a:rPr lang="en-US" sz="2000" dirty="0">
                <a:latin typeface="Times New Roman" pitchFamily="18" charset="0"/>
              </a:rPr>
              <a:t>|A.  6        B.  7         C. 8</a:t>
            </a:r>
          </a:p>
          <a:p>
            <a:pPr marL="514350" indent="-514350">
              <a:spcBef>
                <a:spcPct val="50000"/>
              </a:spcBef>
              <a:buFontTx/>
              <a:buAutoNum type="arabicPeriod"/>
            </a:pPr>
            <a:r>
              <a:rPr lang="en-US" sz="2000" dirty="0">
                <a:latin typeface="Times New Roman" pitchFamily="18" charset="0"/>
              </a:rPr>
              <a:t>True or False?  Volcanoes are always destructive.</a:t>
            </a:r>
          </a:p>
        </p:txBody>
      </p:sp>
      <p:pic>
        <p:nvPicPr>
          <p:cNvPr id="3" name="Picture 2">
            <a:hlinkClick r:id="rId2"/>
            <a:extLst>
              <a:ext uri="{FF2B5EF4-FFF2-40B4-BE49-F238E27FC236}">
                <a16:creationId xmlns:a16="http://schemas.microsoft.com/office/drawing/2014/main" id="{BA57078F-AE56-431B-A50C-D6754D9DDE20}"/>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239000" y="558866"/>
            <a:ext cx="1778989" cy="1574734"/>
          </a:xfrm>
          <a:prstGeom prst="rect">
            <a:avLst/>
          </a:prstGeom>
        </p:spPr>
      </p:pic>
      <p:sp>
        <p:nvSpPr>
          <p:cNvPr id="7" name="Rectangle 6">
            <a:extLst>
              <a:ext uri="{FF2B5EF4-FFF2-40B4-BE49-F238E27FC236}">
                <a16:creationId xmlns:a16="http://schemas.microsoft.com/office/drawing/2014/main" id="{67A8D095-0C49-347C-B778-8D5246550CA1}"/>
              </a:ext>
            </a:extLst>
          </p:cNvPr>
          <p:cNvSpPr/>
          <p:nvPr/>
        </p:nvSpPr>
        <p:spPr>
          <a:xfrm>
            <a:off x="3455389" y="868737"/>
            <a:ext cx="1634306" cy="41533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0CA70DF-DCA4-057F-FF16-34283D084942}"/>
              </a:ext>
            </a:extLst>
          </p:cNvPr>
          <p:cNvSpPr/>
          <p:nvPr/>
        </p:nvSpPr>
        <p:spPr>
          <a:xfrm>
            <a:off x="5089696" y="1681584"/>
            <a:ext cx="1234568" cy="41533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B77DCC7-5854-04C2-8F71-0E2F97B5BCEE}"/>
              </a:ext>
            </a:extLst>
          </p:cNvPr>
          <p:cNvSpPr/>
          <p:nvPr/>
        </p:nvSpPr>
        <p:spPr>
          <a:xfrm>
            <a:off x="5089694" y="2413946"/>
            <a:ext cx="1232941" cy="41533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D6A84FE-2EAD-BF9C-85A5-45AAC0C56BF0}"/>
              </a:ext>
            </a:extLst>
          </p:cNvPr>
          <p:cNvSpPr/>
          <p:nvPr/>
        </p:nvSpPr>
        <p:spPr>
          <a:xfrm>
            <a:off x="2516408" y="3986330"/>
            <a:ext cx="938981" cy="41533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33D8728-2919-F966-565B-E6FA4332C236}"/>
              </a:ext>
            </a:extLst>
          </p:cNvPr>
          <p:cNvSpPr/>
          <p:nvPr/>
        </p:nvSpPr>
        <p:spPr>
          <a:xfrm>
            <a:off x="2693389" y="3206464"/>
            <a:ext cx="2167706" cy="41533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0333F5E-FDA0-3F28-6E04-C89331E58416}"/>
              </a:ext>
            </a:extLst>
          </p:cNvPr>
          <p:cNvSpPr/>
          <p:nvPr/>
        </p:nvSpPr>
        <p:spPr>
          <a:xfrm>
            <a:off x="5853145" y="4739984"/>
            <a:ext cx="938981" cy="41533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D1B30F9-BDAA-0D21-155C-BADA2533FDB7}"/>
              </a:ext>
            </a:extLst>
          </p:cNvPr>
          <p:cNvSpPr/>
          <p:nvPr/>
        </p:nvSpPr>
        <p:spPr>
          <a:xfrm>
            <a:off x="1329750" y="5941172"/>
            <a:ext cx="838705" cy="41533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BCBFF53-855F-7CA1-70B7-0E5A67EEE877}"/>
              </a:ext>
            </a:extLst>
          </p:cNvPr>
          <p:cNvSpPr/>
          <p:nvPr/>
        </p:nvSpPr>
        <p:spPr>
          <a:xfrm>
            <a:off x="1491116" y="5483972"/>
            <a:ext cx="929640" cy="41533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C64BF40-7C07-4E4D-41A3-F1DD34991DF2}"/>
              </a:ext>
            </a:extLst>
          </p:cNvPr>
          <p:cNvSpPr txBox="1"/>
          <p:nvPr/>
        </p:nvSpPr>
        <p:spPr>
          <a:xfrm>
            <a:off x="0" y="6396335"/>
            <a:ext cx="9144000" cy="461665"/>
          </a:xfrm>
          <a:prstGeom prst="rect">
            <a:avLst/>
          </a:prstGeom>
          <a:solidFill>
            <a:srgbClr val="FF0000"/>
          </a:solidFill>
        </p:spPr>
        <p:txBody>
          <a:bodyPr wrap="square">
            <a:spAutoFit/>
          </a:bodyPr>
          <a:lstStyle/>
          <a:p>
            <a:pPr algn="ctr"/>
            <a:r>
              <a:rPr lang="en-US" sz="2400" b="1" i="1" dirty="0">
                <a:latin typeface="Times New Roman" panose="02020603050405020304" pitchFamily="18" charset="0"/>
                <a:cs typeface="Times New Roman" panose="02020603050405020304" pitchFamily="18" charset="0"/>
              </a:rPr>
              <a:t>Explore More … </a:t>
            </a:r>
            <a:r>
              <a:rPr lang="en-US" sz="2400" b="1" i="1" dirty="0">
                <a:latin typeface="Times New Roman" panose="02020603050405020304" pitchFamily="18" charset="0"/>
                <a:cs typeface="Times New Roman" panose="02020603050405020304" pitchFamily="18" charset="0"/>
                <a:hlinkClick r:id="rId5"/>
              </a:rPr>
              <a:t>Hawaii Volcano Tour</a:t>
            </a:r>
            <a:endParaRPr lang="en-US" sz="2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364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5FF3A0-0814-096E-A57F-192F169EDA75}"/>
              </a:ext>
            </a:extLst>
          </p:cNvPr>
          <p:cNvPicPr>
            <a:picLocks noChangeAspect="1"/>
          </p:cNvPicPr>
          <p:nvPr/>
        </p:nvPicPr>
        <p:blipFill>
          <a:blip r:embed="rId2"/>
          <a:stretch>
            <a:fillRect/>
          </a:stretch>
        </p:blipFill>
        <p:spPr>
          <a:xfrm>
            <a:off x="381000" y="1368607"/>
            <a:ext cx="8622138" cy="4658684"/>
          </a:xfrm>
          <a:prstGeom prst="rect">
            <a:avLst/>
          </a:prstGeom>
          <a:ln>
            <a:noFill/>
          </a:ln>
          <a:effectLst>
            <a:outerShdw blurRad="292100" dist="139700" dir="2700000" algn="tl" rotWithShape="0">
              <a:srgbClr val="333333">
                <a:alpha val="65000"/>
              </a:srgbClr>
            </a:outerShdw>
          </a:effectLst>
        </p:spPr>
      </p:pic>
      <p:sp>
        <p:nvSpPr>
          <p:cNvPr id="5" name="Arrow: Down 4">
            <a:extLst>
              <a:ext uri="{FF2B5EF4-FFF2-40B4-BE49-F238E27FC236}">
                <a16:creationId xmlns:a16="http://schemas.microsoft.com/office/drawing/2014/main" id="{E8A4CBEE-02EA-F392-BCFB-8D0A22B6969C}"/>
              </a:ext>
            </a:extLst>
          </p:cNvPr>
          <p:cNvSpPr/>
          <p:nvPr/>
        </p:nvSpPr>
        <p:spPr>
          <a:xfrm>
            <a:off x="1066800" y="609600"/>
            <a:ext cx="990600" cy="848380"/>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B98C5D88-85FF-3119-3634-A60AA85AA647}"/>
              </a:ext>
            </a:extLst>
          </p:cNvPr>
          <p:cNvSpPr/>
          <p:nvPr/>
        </p:nvSpPr>
        <p:spPr>
          <a:xfrm rot="10800000">
            <a:off x="1029148" y="6027291"/>
            <a:ext cx="685800" cy="424190"/>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10C935C-7E56-F73F-1964-47CD5A05217E}"/>
              </a:ext>
            </a:extLst>
          </p:cNvPr>
          <p:cNvSpPr txBox="1"/>
          <p:nvPr/>
        </p:nvSpPr>
        <p:spPr>
          <a:xfrm>
            <a:off x="1029148" y="6451481"/>
            <a:ext cx="6172200" cy="381000"/>
          </a:xfrm>
          <a:prstGeom prst="rect">
            <a:avLst/>
          </a:prstGeom>
          <a:noFill/>
        </p:spPr>
        <p:txBody>
          <a:bodyPr wrap="square" rtlCol="0">
            <a:spAutoFit/>
          </a:bodyPr>
          <a:lstStyle/>
          <a:p>
            <a:r>
              <a:rPr lang="en-US" b="1" dirty="0"/>
              <a:t>Explore the other National Parks when you are done!</a:t>
            </a:r>
          </a:p>
        </p:txBody>
      </p:sp>
      <p:sp>
        <p:nvSpPr>
          <p:cNvPr id="4" name="Rectangle 4">
            <a:extLst>
              <a:ext uri="{FF2B5EF4-FFF2-40B4-BE49-F238E27FC236}">
                <a16:creationId xmlns:a16="http://schemas.microsoft.com/office/drawing/2014/main" id="{1CD4FE06-F8D5-66EC-EE06-6F3741FE6A28}"/>
              </a:ext>
            </a:extLst>
          </p:cNvPr>
          <p:cNvSpPr>
            <a:spLocks noChangeArrowheads="1"/>
          </p:cNvSpPr>
          <p:nvPr/>
        </p:nvSpPr>
        <p:spPr bwMode="auto">
          <a:xfrm>
            <a:off x="0" y="228600"/>
            <a:ext cx="4953000" cy="523220"/>
          </a:xfrm>
          <a:prstGeom prst="rect">
            <a:avLst/>
          </a:prstGeom>
          <a:solidFill>
            <a:schemeClr val="tx1"/>
          </a:solidFill>
          <a:ln w="9525">
            <a:noFill/>
            <a:miter lim="800000"/>
            <a:headEnd/>
            <a:tailEnd/>
          </a:ln>
        </p:spPr>
        <p:txBody>
          <a:bodyPr wrap="square" anchor="ctr">
            <a:spAutoFit/>
          </a:bodyPr>
          <a:lstStyle/>
          <a:p>
            <a:r>
              <a:rPr lang="en-US" sz="2800" b="1" dirty="0">
                <a:solidFill>
                  <a:srgbClr val="FF0000"/>
                </a:solidFill>
                <a:latin typeface="Times New Roman" pitchFamily="18" charset="0"/>
              </a:rPr>
              <a:t>Time to explore a volcano …</a:t>
            </a:r>
            <a:endParaRPr lang="en-US" sz="2800" b="1" dirty="0">
              <a:solidFill>
                <a:schemeClr val="bg1"/>
              </a:solidFill>
              <a:latin typeface="Times New Roman" pitchFamily="18" charset="0"/>
            </a:endParaRPr>
          </a:p>
        </p:txBody>
      </p:sp>
    </p:spTree>
    <p:extLst>
      <p:ext uri="{BB962C8B-B14F-4D97-AF65-F5344CB8AC3E}">
        <p14:creationId xmlns:p14="http://schemas.microsoft.com/office/powerpoint/2010/main" val="38774265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C:\Users\ttomm\AppData\Local\Microsoft\Windows\INetCache\IE\Y9QQ9D0Q\Earth_from_space,_hurricane[1].jpg"/>
          <p:cNvPicPr>
            <a:picLocks noChangeAspect="1" noChangeArrowheads="1"/>
          </p:cNvPicPr>
          <p:nvPr/>
        </p:nvPicPr>
        <p:blipFill>
          <a:blip r:embed="rId2" cstate="print">
            <a:duotone>
              <a:prstClr val="black"/>
              <a:schemeClr val="accent3">
                <a:tint val="45000"/>
                <a:satMod val="400000"/>
              </a:schemeClr>
            </a:duotone>
          </a:blip>
          <a:srcRect/>
          <a:stretch>
            <a:fillRect/>
          </a:stretch>
        </p:blipFill>
        <p:spPr bwMode="auto">
          <a:xfrm>
            <a:off x="1667435" y="381000"/>
            <a:ext cx="6011763" cy="5959386"/>
          </a:xfrm>
          <a:prstGeom prst="rect">
            <a:avLst/>
          </a:prstGeom>
          <a:ln>
            <a:noFill/>
          </a:ln>
          <a:effectLst>
            <a:softEdge rad="112500"/>
          </a:effectLst>
        </p:spPr>
      </p:pic>
      <p:sp>
        <p:nvSpPr>
          <p:cNvPr id="5" name="Rectangle 4"/>
          <p:cNvSpPr/>
          <p:nvPr/>
        </p:nvSpPr>
        <p:spPr>
          <a:xfrm>
            <a:off x="1676400" y="6443246"/>
            <a:ext cx="7467600" cy="307777"/>
          </a:xfrm>
          <a:prstGeom prst="rect">
            <a:avLst/>
          </a:prstGeom>
        </p:spPr>
        <p:txBody>
          <a:bodyPr wrap="square">
            <a:spAutoFit/>
          </a:bodyPr>
          <a:lstStyle/>
          <a:p>
            <a:pPr algn="ctr"/>
            <a:r>
              <a:rPr lang="en-US" sz="1400" dirty="0">
                <a:hlinkClick r:id="rId3"/>
              </a:rPr>
              <a:t>http://documentaries-plus.blogspot.com/2012/06/inside-planet-earth-discovery-channel.html</a:t>
            </a:r>
            <a:endParaRPr lang="en-US" sz="1400" dirty="0"/>
          </a:p>
        </p:txBody>
      </p:sp>
      <p:sp>
        <p:nvSpPr>
          <p:cNvPr id="6" name="Rectangle 5"/>
          <p:cNvSpPr/>
          <p:nvPr/>
        </p:nvSpPr>
        <p:spPr>
          <a:xfrm>
            <a:off x="1052447" y="1255878"/>
            <a:ext cx="7039106" cy="1862048"/>
          </a:xfrm>
          <a:prstGeom prst="rect">
            <a:avLst/>
          </a:prstGeom>
          <a:noFill/>
        </p:spPr>
        <p:txBody>
          <a:bodyPr wrap="none" lIns="91440" tIns="45720" rIns="91440" bIns="45720">
            <a:spAutoFit/>
          </a:bodyPr>
          <a:lstStyle/>
          <a:p>
            <a:pPr algn="ctr"/>
            <a:r>
              <a:rPr lang="en-US" sz="11500" b="1" cap="none" dirty="0">
                <a:ln w="57150" cmpd="sng">
                  <a:solidFill>
                    <a:schemeClr val="tx1"/>
                  </a:solidFill>
                  <a:prstDash val="solid"/>
                  <a:miter lim="800000"/>
                </a:ln>
                <a:solidFill>
                  <a:srgbClr val="00B050"/>
                </a:solidFill>
                <a:effectLst/>
                <a:latin typeface="Cooper Black" pitchFamily="18" charset="0"/>
              </a:rPr>
              <a:t>Section 4</a:t>
            </a:r>
          </a:p>
        </p:txBody>
      </p:sp>
      <p:sp>
        <p:nvSpPr>
          <p:cNvPr id="9" name="TextBox 8">
            <a:extLst>
              <a:ext uri="{FF2B5EF4-FFF2-40B4-BE49-F238E27FC236}">
                <a16:creationId xmlns:a16="http://schemas.microsoft.com/office/drawing/2014/main" id="{6DFE4A32-8BA3-FEC4-2864-05CFC1BB1597}"/>
              </a:ext>
            </a:extLst>
          </p:cNvPr>
          <p:cNvSpPr txBox="1"/>
          <p:nvPr/>
        </p:nvSpPr>
        <p:spPr>
          <a:xfrm>
            <a:off x="5701543" y="5494063"/>
            <a:ext cx="3004898" cy="369332"/>
          </a:xfrm>
          <a:prstGeom prst="rect">
            <a:avLst/>
          </a:prstGeom>
          <a:solidFill>
            <a:srgbClr val="FFFF00"/>
          </a:solidFill>
        </p:spPr>
        <p:txBody>
          <a:bodyPr wrap="square" rtlCol="0">
            <a:spAutoFit/>
          </a:bodyPr>
          <a:lstStyle/>
          <a:p>
            <a:pPr algn="ctr"/>
            <a:r>
              <a:rPr lang="en-US" b="1" dirty="0">
                <a:hlinkClick r:id="rId4" action="ppaction://hlinksldjump"/>
              </a:rPr>
              <a:t>Section 4 Activity</a:t>
            </a:r>
            <a:endParaRPr lang="en-US" b="1" dirty="0"/>
          </a:p>
        </p:txBody>
      </p:sp>
      <p:sp>
        <p:nvSpPr>
          <p:cNvPr id="10" name="TextBox 9">
            <a:extLst>
              <a:ext uri="{FF2B5EF4-FFF2-40B4-BE49-F238E27FC236}">
                <a16:creationId xmlns:a16="http://schemas.microsoft.com/office/drawing/2014/main" id="{94A379BD-4F59-ED6E-AF1E-AE2E5C5DFFB3}"/>
              </a:ext>
            </a:extLst>
          </p:cNvPr>
          <p:cNvSpPr txBox="1"/>
          <p:nvPr/>
        </p:nvSpPr>
        <p:spPr>
          <a:xfrm>
            <a:off x="1443367" y="5355564"/>
            <a:ext cx="3004898" cy="646331"/>
          </a:xfrm>
          <a:prstGeom prst="rect">
            <a:avLst/>
          </a:prstGeom>
          <a:solidFill>
            <a:srgbClr val="FFFF00"/>
          </a:solidFill>
        </p:spPr>
        <p:txBody>
          <a:bodyPr wrap="square" rtlCol="0">
            <a:spAutoFit/>
          </a:bodyPr>
          <a:lstStyle/>
          <a:p>
            <a:pPr algn="ctr"/>
            <a:r>
              <a:rPr lang="en-US" b="1" dirty="0"/>
              <a:t>Section 4 Video Segment</a:t>
            </a:r>
            <a:br>
              <a:rPr lang="en-US" b="1" dirty="0"/>
            </a:br>
            <a:r>
              <a:rPr lang="en-US" b="1" dirty="0"/>
              <a:t>56:44-1:13:17</a:t>
            </a:r>
          </a:p>
        </p:txBody>
      </p:sp>
      <p:pic>
        <p:nvPicPr>
          <p:cNvPr id="11" name="Picture 10" descr="A picture containing text, clipart&#10;&#10;Description automatically generated">
            <a:hlinkClick r:id="rId3"/>
            <a:extLst>
              <a:ext uri="{FF2B5EF4-FFF2-40B4-BE49-F238E27FC236}">
                <a16:creationId xmlns:a16="http://schemas.microsoft.com/office/drawing/2014/main" id="{9B175DB4-783C-E41E-E0A5-5C3DC7229A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559" y="5309637"/>
            <a:ext cx="1005808" cy="738187"/>
          </a:xfrm>
          <a:prstGeom prst="rect">
            <a:avLst/>
          </a:prstGeom>
        </p:spPr>
      </p:pic>
    </p:spTree>
    <p:extLst>
      <p:ext uri="{BB962C8B-B14F-4D97-AF65-F5344CB8AC3E}">
        <p14:creationId xmlns:p14="http://schemas.microsoft.com/office/powerpoint/2010/main" val="3899980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9144000" cy="5997860"/>
          </a:xfrm>
          <a:prstGeom prst="rect">
            <a:avLst/>
          </a:prstGeom>
        </p:spPr>
        <p:txBody>
          <a:bodyPr wrap="square">
            <a:spAutoFit/>
          </a:bodyPr>
          <a:lstStyle/>
          <a:p>
            <a:pPr marL="342900" marR="0" lvl="0" indent="-342900">
              <a:lnSpc>
                <a:spcPct val="107000"/>
              </a:lnSpc>
              <a:spcBef>
                <a:spcPts val="0"/>
              </a:spcBef>
              <a:spcAft>
                <a:spcPts val="0"/>
              </a:spcAft>
              <a:buFont typeface="+mj-lt"/>
              <a:buAutoNum type="arabicPeriod"/>
            </a:pPr>
            <a:r>
              <a:rPr lang="en-US" sz="2000" dirty="0">
                <a:latin typeface="Times New Roman" panose="02020603050405020304" pitchFamily="18" charset="0"/>
                <a:ea typeface="Calibri"/>
                <a:cs typeface="Times New Roman" panose="02020603050405020304" pitchFamily="18" charset="0"/>
              </a:rPr>
              <a:t>The outer core is larger than the </a:t>
            </a:r>
            <a:r>
              <a:rPr lang="en-US" sz="2000" b="1" dirty="0">
                <a:solidFill>
                  <a:srgbClr val="FF0000"/>
                </a:solidFill>
                <a:latin typeface="Times New Roman" panose="02020603050405020304" pitchFamily="18" charset="0"/>
                <a:ea typeface="Calibri"/>
                <a:cs typeface="Times New Roman" panose="02020603050405020304" pitchFamily="18" charset="0"/>
              </a:rPr>
              <a:t>moon</a:t>
            </a:r>
            <a:r>
              <a:rPr lang="en-US" sz="2000" dirty="0">
                <a:solidFill>
                  <a:srgbClr val="FF0000"/>
                </a:solidFill>
                <a:latin typeface="Times New Roman" panose="02020603050405020304" pitchFamily="18" charset="0"/>
                <a:ea typeface="Calibri"/>
                <a:cs typeface="Times New Roman" panose="02020603050405020304" pitchFamily="18" charset="0"/>
              </a:rPr>
              <a:t>.</a:t>
            </a:r>
          </a:p>
          <a:p>
            <a:pPr marL="342900" marR="0" lvl="0" indent="-342900">
              <a:lnSpc>
                <a:spcPct val="107000"/>
              </a:lnSpc>
              <a:spcBef>
                <a:spcPts val="0"/>
              </a:spcBef>
              <a:spcAft>
                <a:spcPts val="0"/>
              </a:spcAft>
              <a:buFont typeface="+mj-lt"/>
              <a:buAutoNum type="arabicPeriod"/>
            </a:pPr>
            <a:endParaRPr lang="en-US" sz="2000" dirty="0">
              <a:latin typeface="Times New Roman" panose="02020603050405020304" pitchFamily="18" charset="0"/>
              <a:ea typeface="Calibri"/>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000" dirty="0">
                <a:latin typeface="Times New Roman" panose="02020603050405020304" pitchFamily="18" charset="0"/>
                <a:ea typeface="Calibri"/>
                <a:cs typeface="Times New Roman" panose="02020603050405020304" pitchFamily="18" charset="0"/>
              </a:rPr>
              <a:t>True or False: Seismic waves allow scientists to “see” the outer core.</a:t>
            </a:r>
          </a:p>
          <a:p>
            <a:pPr marL="342900" marR="0" lvl="0" indent="-342900">
              <a:lnSpc>
                <a:spcPct val="107000"/>
              </a:lnSpc>
              <a:spcBef>
                <a:spcPts val="0"/>
              </a:spcBef>
              <a:spcAft>
                <a:spcPts val="0"/>
              </a:spcAft>
              <a:buFont typeface="+mj-lt"/>
              <a:buAutoNum type="arabicPeriod"/>
            </a:pPr>
            <a:endParaRPr lang="en-US" sz="2000" dirty="0">
              <a:latin typeface="Times New Roman" panose="02020603050405020304" pitchFamily="18" charset="0"/>
              <a:ea typeface="Calibri"/>
              <a:cs typeface="Times New Roman" panose="02020603050405020304" pitchFamily="18" charset="0"/>
            </a:endParaRPr>
          </a:p>
          <a:p>
            <a:pPr marR="0" lvl="0">
              <a:lnSpc>
                <a:spcPct val="107000"/>
              </a:lnSpc>
              <a:spcBef>
                <a:spcPts val="0"/>
              </a:spcBef>
              <a:spcAft>
                <a:spcPts val="0"/>
              </a:spcAft>
            </a:pPr>
            <a:r>
              <a:rPr lang="en-US" sz="2000" dirty="0">
                <a:latin typeface="Times New Roman" panose="02020603050405020304" pitchFamily="18" charset="0"/>
                <a:ea typeface="Calibri"/>
                <a:cs typeface="Times New Roman" panose="02020603050405020304" pitchFamily="18" charset="0"/>
              </a:rPr>
              <a:t>3. </a:t>
            </a:r>
            <a:r>
              <a:rPr lang="en-US" sz="2000" dirty="0">
                <a:latin typeface="Times New Roman" panose="02020603050405020304" pitchFamily="18" charset="0"/>
                <a:ea typeface="Calibri" panose="020F0502020204030204" pitchFamily="34" charset="0"/>
                <a:cs typeface="Times New Roman" panose="02020603050405020304" pitchFamily="18" charset="0"/>
              </a:rPr>
              <a:t>Earth’s core produces a magnetic field, which protects us by creating a “magnetic bubble” that keeps the </a:t>
            </a:r>
            <a:r>
              <a:rPr lang="en-US"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solar</a:t>
            </a:r>
            <a:r>
              <a:rPr lang="en-US" sz="2000" dirty="0">
                <a:latin typeface="Times New Roman" panose="02020603050405020304" pitchFamily="18" charset="0"/>
                <a:ea typeface="Calibri" panose="020F0502020204030204" pitchFamily="34" charset="0"/>
                <a:cs typeface="Times New Roman" panose="02020603050405020304" pitchFamily="18" charset="0"/>
              </a:rPr>
              <a:t> wind and radiation from reaching the Earth’s </a:t>
            </a:r>
            <a:r>
              <a:rPr lang="en-US"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surface</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p>
          <a:p>
            <a:pPr marR="0" lvl="0">
              <a:lnSpc>
                <a:spcPct val="107000"/>
              </a:lnSpc>
              <a:spcBef>
                <a:spcPts val="0"/>
              </a:spcBef>
              <a:spcAft>
                <a:spcPts val="0"/>
              </a:spcAft>
            </a:pP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4. </a:t>
            </a:r>
            <a:r>
              <a:rPr lang="en-US" sz="2000" dirty="0">
                <a:latin typeface="Times New Roman" panose="02020603050405020304" pitchFamily="18" charset="0"/>
                <a:ea typeface="Calibri"/>
                <a:cs typeface="Times New Roman" panose="02020603050405020304" pitchFamily="18" charset="0"/>
              </a:rPr>
              <a:t>What are auroras?</a:t>
            </a:r>
            <a:r>
              <a:rPr lang="en-US" sz="2000" b="1" dirty="0">
                <a:solidFill>
                  <a:srgbClr val="FF0000"/>
                </a:solidFill>
                <a:latin typeface="Times New Roman" panose="02020603050405020304" pitchFamily="18" charset="0"/>
                <a:ea typeface="Calibri"/>
                <a:cs typeface="Times New Roman" panose="02020603050405020304" pitchFamily="18" charset="0"/>
              </a:rPr>
              <a:t> Lights in the sky caused by battle between the magnetic field from the core and solar radiation.</a:t>
            </a:r>
          </a:p>
          <a:p>
            <a:pPr marL="342900" marR="0" lvl="0" indent="-342900">
              <a:lnSpc>
                <a:spcPct val="107000"/>
              </a:lnSpc>
              <a:spcBef>
                <a:spcPts val="0"/>
              </a:spcBef>
              <a:spcAft>
                <a:spcPts val="0"/>
              </a:spcAft>
              <a:buFont typeface="+mj-lt"/>
              <a:buAutoNum type="arabicPeriod"/>
            </a:pPr>
            <a:endParaRPr lang="en-US" sz="2000" b="1" dirty="0">
              <a:solidFill>
                <a:srgbClr val="FF0000"/>
              </a:solidFill>
              <a:latin typeface="Times New Roman" panose="02020603050405020304" pitchFamily="18" charset="0"/>
              <a:ea typeface="Calibri"/>
              <a:cs typeface="Times New Roman" panose="02020603050405020304" pitchFamily="18" charset="0"/>
            </a:endParaRPr>
          </a:p>
          <a:p>
            <a:pPr marR="0" lvl="0">
              <a:lnSpc>
                <a:spcPct val="107000"/>
              </a:lnSpc>
              <a:spcBef>
                <a:spcPts val="0"/>
              </a:spcBef>
              <a:spcAft>
                <a:spcPts val="0"/>
              </a:spcAft>
            </a:pPr>
            <a:r>
              <a:rPr lang="en-US" sz="2000" dirty="0">
                <a:latin typeface="Times New Roman" panose="02020603050405020304" pitchFamily="18" charset="0"/>
                <a:ea typeface="Calibri"/>
                <a:cs typeface="Times New Roman" panose="02020603050405020304" pitchFamily="18" charset="0"/>
              </a:rPr>
              <a:t>5. Why were the astronauts exposed to the cosmic rays?  </a:t>
            </a:r>
            <a:r>
              <a:rPr lang="en-US" sz="2000" b="1" dirty="0">
                <a:solidFill>
                  <a:srgbClr val="FF0000"/>
                </a:solidFill>
                <a:latin typeface="Times New Roman" panose="02020603050405020304" pitchFamily="18" charset="0"/>
                <a:ea typeface="Calibri"/>
                <a:cs typeface="Times New Roman" panose="02020603050405020304" pitchFamily="18" charset="0"/>
              </a:rPr>
              <a:t>They were at the edge of the safety shield created by Earth’s magnetic field.</a:t>
            </a:r>
          </a:p>
          <a:p>
            <a:pPr marL="342900" marR="0" lvl="0" indent="-342900">
              <a:lnSpc>
                <a:spcPct val="107000"/>
              </a:lnSpc>
              <a:spcBef>
                <a:spcPts val="0"/>
              </a:spcBef>
              <a:spcAft>
                <a:spcPts val="0"/>
              </a:spcAft>
              <a:buFont typeface="+mj-lt"/>
              <a:buAutoNum type="arabicPeriod"/>
            </a:pPr>
            <a:endParaRPr lang="en-US" sz="2000" b="1" dirty="0">
              <a:solidFill>
                <a:srgbClr val="FF0000"/>
              </a:solidFill>
              <a:latin typeface="Times New Roman" panose="02020603050405020304" pitchFamily="18" charset="0"/>
              <a:ea typeface="Calibri"/>
              <a:cs typeface="Times New Roman" panose="02020603050405020304" pitchFamily="18" charset="0"/>
            </a:endParaRPr>
          </a:p>
          <a:p>
            <a:pPr marR="0" lvl="0">
              <a:lnSpc>
                <a:spcPct val="107000"/>
              </a:lnSpc>
              <a:spcBef>
                <a:spcPts val="0"/>
              </a:spcBef>
              <a:spcAft>
                <a:spcPts val="0"/>
              </a:spcAft>
            </a:pPr>
            <a:r>
              <a:rPr lang="en-US" sz="2000" dirty="0">
                <a:latin typeface="Times New Roman" panose="02020603050405020304" pitchFamily="18" charset="0"/>
                <a:ea typeface="Calibri"/>
                <a:cs typeface="Times New Roman" panose="02020603050405020304" pitchFamily="18" charset="0"/>
              </a:rPr>
              <a:t>6. What are the shape of the columns formed in the core?  </a:t>
            </a:r>
            <a:br>
              <a:rPr lang="en-US" sz="2000" dirty="0">
                <a:latin typeface="Times New Roman" panose="02020603050405020304" pitchFamily="18" charset="0"/>
                <a:ea typeface="Calibri"/>
                <a:cs typeface="Times New Roman" panose="02020603050405020304" pitchFamily="18" charset="0"/>
              </a:rPr>
            </a:br>
            <a:r>
              <a:rPr lang="en-US" sz="2000" b="1" dirty="0">
                <a:solidFill>
                  <a:srgbClr val="FF0000"/>
                </a:solidFill>
                <a:latin typeface="Times New Roman" panose="02020603050405020304" pitchFamily="18" charset="0"/>
                <a:ea typeface="Calibri"/>
                <a:cs typeface="Times New Roman" panose="02020603050405020304" pitchFamily="18" charset="0"/>
              </a:rPr>
              <a:t>Helix or Helical </a:t>
            </a:r>
          </a:p>
          <a:p>
            <a:pPr marR="0" lvl="0">
              <a:lnSpc>
                <a:spcPct val="107000"/>
              </a:lnSpc>
              <a:spcBef>
                <a:spcPts val="0"/>
              </a:spcBef>
              <a:spcAft>
                <a:spcPts val="0"/>
              </a:spcAft>
            </a:pPr>
            <a:endParaRPr lang="en-US" sz="2000" b="1" dirty="0">
              <a:solidFill>
                <a:srgbClr val="FF0000"/>
              </a:solidFill>
              <a:latin typeface="Times New Roman" panose="02020603050405020304" pitchFamily="18" charset="0"/>
              <a:ea typeface="Calibri"/>
              <a:cs typeface="Times New Roman" panose="02020603050405020304" pitchFamily="18" charset="0"/>
            </a:endParaRPr>
          </a:p>
          <a:p>
            <a:pPr marR="0" lvl="0">
              <a:lnSpc>
                <a:spcPct val="107000"/>
              </a:lnSpc>
              <a:spcBef>
                <a:spcPts val="0"/>
              </a:spcBef>
              <a:spcAft>
                <a:spcPts val="0"/>
              </a:spcAft>
            </a:pPr>
            <a:r>
              <a:rPr lang="en-US" sz="2000" dirty="0">
                <a:latin typeface="Times New Roman" panose="02020603050405020304" pitchFamily="18" charset="0"/>
                <a:ea typeface="Calibri"/>
                <a:cs typeface="Times New Roman" panose="02020603050405020304" pitchFamily="18" charset="0"/>
              </a:rPr>
              <a:t>7. Due to the iron, there are also </a:t>
            </a:r>
            <a:r>
              <a:rPr lang="en-US" sz="2000" b="1" dirty="0">
                <a:solidFill>
                  <a:srgbClr val="FF0000"/>
                </a:solidFill>
                <a:latin typeface="Times New Roman" panose="02020603050405020304" pitchFamily="18" charset="0"/>
                <a:ea typeface="Calibri"/>
                <a:cs typeface="Times New Roman" panose="02020603050405020304" pitchFamily="18" charset="0"/>
              </a:rPr>
              <a:t>electrical</a:t>
            </a:r>
            <a:r>
              <a:rPr lang="en-US" sz="2000" dirty="0">
                <a:solidFill>
                  <a:srgbClr val="FF0000"/>
                </a:solidFill>
                <a:latin typeface="Times New Roman" panose="02020603050405020304" pitchFamily="18" charset="0"/>
                <a:ea typeface="Calibri"/>
                <a:cs typeface="Times New Roman" panose="02020603050405020304" pitchFamily="18" charset="0"/>
              </a:rPr>
              <a:t> </a:t>
            </a:r>
            <a:r>
              <a:rPr lang="en-US" sz="2000" dirty="0">
                <a:latin typeface="Times New Roman" panose="02020603050405020304" pitchFamily="18" charset="0"/>
                <a:ea typeface="Calibri"/>
                <a:cs typeface="Times New Roman" panose="02020603050405020304" pitchFamily="18" charset="0"/>
              </a:rPr>
              <a:t>currents in the core. </a:t>
            </a:r>
            <a:br>
              <a:rPr lang="en-US" sz="2000" dirty="0">
                <a:latin typeface="Times New Roman" panose="02020603050405020304" pitchFamily="18" charset="0"/>
                <a:ea typeface="Calibri"/>
                <a:cs typeface="Times New Roman" panose="02020603050405020304" pitchFamily="18" charset="0"/>
              </a:rPr>
            </a:br>
            <a:r>
              <a:rPr lang="en-US" sz="2000" dirty="0">
                <a:latin typeface="Times New Roman" panose="02020603050405020304" pitchFamily="18" charset="0"/>
                <a:ea typeface="Calibri"/>
                <a:cs typeface="Times New Roman" panose="02020603050405020304" pitchFamily="18" charset="0"/>
              </a:rPr>
              <a:t>Without </a:t>
            </a:r>
            <a:r>
              <a:rPr lang="en-US" sz="2000" b="1" dirty="0">
                <a:solidFill>
                  <a:srgbClr val="FF0000"/>
                </a:solidFill>
                <a:latin typeface="Times New Roman" panose="02020603050405020304" pitchFamily="18" charset="0"/>
                <a:ea typeface="Calibri"/>
                <a:cs typeface="Times New Roman" panose="02020603050405020304" pitchFamily="18" charset="0"/>
              </a:rPr>
              <a:t>heat</a:t>
            </a:r>
            <a:r>
              <a:rPr lang="en-US" sz="2000" dirty="0">
                <a:solidFill>
                  <a:srgbClr val="FF0000"/>
                </a:solidFill>
                <a:latin typeface="Times New Roman" panose="02020603050405020304" pitchFamily="18" charset="0"/>
                <a:ea typeface="Calibri"/>
                <a:cs typeface="Times New Roman" panose="02020603050405020304" pitchFamily="18" charset="0"/>
              </a:rPr>
              <a:t> </a:t>
            </a:r>
            <a:r>
              <a:rPr lang="en-US" sz="2000" dirty="0">
                <a:latin typeface="Times New Roman" panose="02020603050405020304" pitchFamily="18" charset="0"/>
                <a:ea typeface="Calibri"/>
                <a:cs typeface="Times New Roman" panose="02020603050405020304" pitchFamily="18" charset="0"/>
              </a:rPr>
              <a:t>&amp; </a:t>
            </a:r>
            <a:r>
              <a:rPr lang="en-US" sz="2000" b="1" dirty="0">
                <a:solidFill>
                  <a:srgbClr val="FF0000"/>
                </a:solidFill>
                <a:latin typeface="Times New Roman" panose="02020603050405020304" pitchFamily="18" charset="0"/>
                <a:ea typeface="Calibri"/>
                <a:cs typeface="Times New Roman" panose="02020603050405020304" pitchFamily="18" charset="0"/>
              </a:rPr>
              <a:t>rotation</a:t>
            </a:r>
            <a:r>
              <a:rPr lang="en-US" sz="2000" dirty="0">
                <a:solidFill>
                  <a:srgbClr val="FF0000"/>
                </a:solidFill>
                <a:latin typeface="Times New Roman" panose="02020603050405020304" pitchFamily="18" charset="0"/>
                <a:ea typeface="Calibri"/>
                <a:cs typeface="Times New Roman" panose="02020603050405020304" pitchFamily="18" charset="0"/>
              </a:rPr>
              <a:t>, </a:t>
            </a:r>
            <a:r>
              <a:rPr lang="en-US" sz="2000" dirty="0">
                <a:latin typeface="Times New Roman" panose="02020603050405020304" pitchFamily="18" charset="0"/>
                <a:ea typeface="Calibri"/>
                <a:cs typeface="Times New Roman" panose="02020603050405020304" pitchFamily="18" charset="0"/>
              </a:rPr>
              <a:t>the core wouldn’t generate a magnetic field.</a:t>
            </a:r>
          </a:p>
        </p:txBody>
      </p:sp>
      <p:sp>
        <p:nvSpPr>
          <p:cNvPr id="4" name="Rectangle: Rounded Corners 3">
            <a:extLst>
              <a:ext uri="{FF2B5EF4-FFF2-40B4-BE49-F238E27FC236}">
                <a16:creationId xmlns:a16="http://schemas.microsoft.com/office/drawing/2014/main" id="{56288DAA-E9BE-FD2E-7875-D770E4515ECF}"/>
              </a:ext>
            </a:extLst>
          </p:cNvPr>
          <p:cNvSpPr/>
          <p:nvPr/>
        </p:nvSpPr>
        <p:spPr>
          <a:xfrm>
            <a:off x="304800" y="685800"/>
            <a:ext cx="838200" cy="337810"/>
          </a:xfrm>
          <a:prstGeom prst="round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10;&#10;Description automatically generated">
            <a:extLst>
              <a:ext uri="{FF2B5EF4-FFF2-40B4-BE49-F238E27FC236}">
                <a16:creationId xmlns:a16="http://schemas.microsoft.com/office/drawing/2014/main" id="{917F4DA0-D578-455F-342D-D3AA703EFCDB}"/>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rot="16921400">
            <a:off x="6514554" y="4382848"/>
            <a:ext cx="3276600" cy="1638300"/>
          </a:xfrm>
          <a:prstGeom prst="rect">
            <a:avLst/>
          </a:prstGeom>
        </p:spPr>
      </p:pic>
    </p:spTree>
    <p:extLst>
      <p:ext uri="{BB962C8B-B14F-4D97-AF65-F5344CB8AC3E}">
        <p14:creationId xmlns:p14="http://schemas.microsoft.com/office/powerpoint/2010/main" val="113907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76200"/>
            <a:ext cx="8763000" cy="4680577"/>
          </a:xfrm>
          <a:prstGeom prst="rect">
            <a:avLst/>
          </a:prstGeom>
        </p:spPr>
        <p:txBody>
          <a:bodyPr wrap="square">
            <a:spAutoFit/>
          </a:bodyPr>
          <a:lstStyle/>
          <a:p>
            <a:pPr marR="0" lvl="0">
              <a:lnSpc>
                <a:spcPct val="107000"/>
              </a:lnSpc>
              <a:spcBef>
                <a:spcPts val="0"/>
              </a:spcBef>
              <a:spcAft>
                <a:spcPts val="0"/>
              </a:spcAft>
            </a:pPr>
            <a:r>
              <a:rPr lang="en-US" sz="2000" dirty="0">
                <a:latin typeface="Times New Roman" panose="02020603050405020304" pitchFamily="18" charset="0"/>
                <a:ea typeface="Calibri"/>
                <a:cs typeface="Times New Roman" panose="02020603050405020304" pitchFamily="18" charset="0"/>
              </a:rPr>
              <a:t>8. Over the past </a:t>
            </a:r>
            <a:r>
              <a:rPr lang="en-US" sz="2000" b="1" dirty="0">
                <a:solidFill>
                  <a:srgbClr val="FF0000"/>
                </a:solidFill>
                <a:latin typeface="Times New Roman" panose="02020603050405020304" pitchFamily="18" charset="0"/>
                <a:ea typeface="Calibri"/>
                <a:cs typeface="Times New Roman" panose="02020603050405020304" pitchFamily="18" charset="0"/>
              </a:rPr>
              <a:t>century</a:t>
            </a:r>
            <a:r>
              <a:rPr lang="en-US" sz="2000" dirty="0">
                <a:latin typeface="Times New Roman" panose="02020603050405020304" pitchFamily="18" charset="0"/>
                <a:ea typeface="Calibri"/>
                <a:cs typeface="Times New Roman" panose="02020603050405020304" pitchFamily="18" charset="0"/>
              </a:rPr>
              <a:t>, the strength of Earth’s magnetic field has decreased by </a:t>
            </a:r>
            <a:r>
              <a:rPr lang="en-US" sz="2000" b="1" dirty="0">
                <a:solidFill>
                  <a:srgbClr val="FF0000"/>
                </a:solidFill>
                <a:latin typeface="Times New Roman" panose="02020603050405020304" pitchFamily="18" charset="0"/>
                <a:ea typeface="Calibri"/>
                <a:cs typeface="Times New Roman" panose="02020603050405020304" pitchFamily="18" charset="0"/>
              </a:rPr>
              <a:t>10</a:t>
            </a:r>
            <a:r>
              <a:rPr lang="en-US" sz="2000" dirty="0">
                <a:solidFill>
                  <a:srgbClr val="FF0000"/>
                </a:solidFill>
                <a:latin typeface="Times New Roman" panose="02020603050405020304" pitchFamily="18" charset="0"/>
                <a:ea typeface="Calibri"/>
                <a:cs typeface="Times New Roman" panose="02020603050405020304" pitchFamily="18" charset="0"/>
              </a:rPr>
              <a:t> </a:t>
            </a:r>
            <a:r>
              <a:rPr lang="en-US" sz="2000" dirty="0">
                <a:latin typeface="Times New Roman" panose="02020603050405020304" pitchFamily="18" charset="0"/>
                <a:ea typeface="Calibri"/>
                <a:cs typeface="Times New Roman" panose="02020603050405020304" pitchFamily="18" charset="0"/>
              </a:rPr>
              <a:t>percent.</a:t>
            </a:r>
          </a:p>
          <a:p>
            <a:pPr marR="0" lvl="0">
              <a:lnSpc>
                <a:spcPct val="107000"/>
              </a:lnSpc>
              <a:spcBef>
                <a:spcPts val="0"/>
              </a:spcBef>
              <a:spcAft>
                <a:spcPts val="0"/>
              </a:spcAft>
            </a:pPr>
            <a:endParaRPr lang="en-US" sz="2000" dirty="0">
              <a:latin typeface="Times New Roman" panose="02020603050405020304" pitchFamily="18" charset="0"/>
              <a:ea typeface="Calibri"/>
              <a:cs typeface="Times New Roman" panose="02020603050405020304" pitchFamily="18" charset="0"/>
            </a:endParaRPr>
          </a:p>
          <a:p>
            <a:pPr marR="0" lvl="0">
              <a:lnSpc>
                <a:spcPct val="107000"/>
              </a:lnSpc>
              <a:spcBef>
                <a:spcPts val="0"/>
              </a:spcBef>
              <a:spcAft>
                <a:spcPts val="0"/>
              </a:spcAft>
            </a:pPr>
            <a:r>
              <a:rPr lang="en-US" sz="2000" dirty="0">
                <a:latin typeface="Times New Roman" panose="02020603050405020304" pitchFamily="18" charset="0"/>
                <a:ea typeface="Calibri"/>
                <a:cs typeface="Times New Roman" panose="02020603050405020304" pitchFamily="18" charset="0"/>
              </a:rPr>
              <a:t>9. What is the South Atlantic Anomaly?  </a:t>
            </a:r>
            <a:br>
              <a:rPr lang="en-US" sz="2000" dirty="0">
                <a:latin typeface="Times New Roman" panose="02020603050405020304" pitchFamily="18" charset="0"/>
                <a:ea typeface="Calibri"/>
                <a:cs typeface="Times New Roman" panose="02020603050405020304" pitchFamily="18" charset="0"/>
              </a:rPr>
            </a:br>
            <a:r>
              <a:rPr lang="en-US" sz="2000" b="1" dirty="0">
                <a:solidFill>
                  <a:srgbClr val="FF0000"/>
                </a:solidFill>
                <a:latin typeface="Times New Roman" panose="02020603050405020304" pitchFamily="18" charset="0"/>
                <a:ea typeface="Calibri"/>
                <a:cs typeface="Times New Roman" panose="02020603050405020304" pitchFamily="18" charset="0"/>
              </a:rPr>
              <a:t>A weak area in our magnetic field  (up to 1/3 less than normal)</a:t>
            </a:r>
          </a:p>
          <a:p>
            <a:pPr marL="342900" marR="0" lvl="0" indent="-342900">
              <a:lnSpc>
                <a:spcPct val="107000"/>
              </a:lnSpc>
              <a:spcBef>
                <a:spcPts val="0"/>
              </a:spcBef>
              <a:spcAft>
                <a:spcPts val="0"/>
              </a:spcAft>
              <a:buFont typeface="+mj-lt"/>
              <a:buAutoNum type="arabicPeriod"/>
            </a:pPr>
            <a:endParaRPr lang="en-US" sz="2000" dirty="0">
              <a:latin typeface="Times New Roman" panose="02020603050405020304" pitchFamily="18" charset="0"/>
              <a:ea typeface="Calibri"/>
              <a:cs typeface="Times New Roman" panose="02020603050405020304" pitchFamily="18" charset="0"/>
            </a:endParaRPr>
          </a:p>
          <a:p>
            <a:pPr marR="0" lvl="0">
              <a:lnSpc>
                <a:spcPct val="107000"/>
              </a:lnSpc>
              <a:spcBef>
                <a:spcPts val="0"/>
              </a:spcBef>
              <a:spcAft>
                <a:spcPts val="0"/>
              </a:spcAft>
            </a:pPr>
            <a:r>
              <a:rPr lang="en-US" sz="2000" dirty="0">
                <a:latin typeface="Times New Roman" panose="02020603050405020304" pitchFamily="18" charset="0"/>
                <a:ea typeface="Calibri"/>
                <a:cs typeface="Times New Roman" panose="02020603050405020304" pitchFamily="18" charset="0"/>
              </a:rPr>
              <a:t>10. What happens during a “reversal”?  </a:t>
            </a:r>
            <a:r>
              <a:rPr lang="en-US" sz="2000" b="1" dirty="0">
                <a:solidFill>
                  <a:srgbClr val="FF0000"/>
                </a:solidFill>
                <a:latin typeface="Times New Roman" panose="02020603050405020304" pitchFamily="18" charset="0"/>
                <a:ea typeface="Calibri"/>
                <a:cs typeface="Times New Roman" panose="02020603050405020304" pitchFamily="18" charset="0"/>
              </a:rPr>
              <a:t>North and South poles switch</a:t>
            </a:r>
          </a:p>
          <a:p>
            <a:pPr marL="342900" marR="0" lvl="0" indent="-342900">
              <a:lnSpc>
                <a:spcPct val="107000"/>
              </a:lnSpc>
              <a:spcBef>
                <a:spcPts val="0"/>
              </a:spcBef>
              <a:spcAft>
                <a:spcPts val="0"/>
              </a:spcAft>
              <a:buFont typeface="+mj-lt"/>
              <a:buAutoNum type="arabicPeriod"/>
            </a:pPr>
            <a:endParaRPr lang="en-US" sz="2000" dirty="0">
              <a:latin typeface="Times New Roman" panose="02020603050405020304" pitchFamily="18" charset="0"/>
              <a:ea typeface="Calibri"/>
              <a:cs typeface="Times New Roman" panose="02020603050405020304" pitchFamily="18" charset="0"/>
            </a:endParaRPr>
          </a:p>
          <a:p>
            <a:pPr marR="0" lvl="0">
              <a:lnSpc>
                <a:spcPct val="107000"/>
              </a:lnSpc>
              <a:spcBef>
                <a:spcPts val="0"/>
              </a:spcBef>
              <a:spcAft>
                <a:spcPts val="0"/>
              </a:spcAft>
            </a:pPr>
            <a:r>
              <a:rPr lang="en-US" sz="2000" dirty="0">
                <a:latin typeface="Times New Roman" panose="02020603050405020304" pitchFamily="18" charset="0"/>
                <a:ea typeface="Calibri"/>
                <a:cs typeface="Times New Roman" panose="02020603050405020304" pitchFamily="18" charset="0"/>
              </a:rPr>
              <a:t>11. Where can we find evidence of reversals that have occurred in the past?  </a:t>
            </a:r>
            <a:r>
              <a:rPr lang="en-US" sz="2000" b="1" dirty="0">
                <a:solidFill>
                  <a:srgbClr val="FF0000"/>
                </a:solidFill>
                <a:latin typeface="Times New Roman" panose="02020603050405020304" pitchFamily="18" charset="0"/>
                <a:ea typeface="Calibri"/>
                <a:cs typeface="Times New Roman" panose="02020603050405020304" pitchFamily="18" charset="0"/>
              </a:rPr>
              <a:t>Inside cooled lava </a:t>
            </a:r>
            <a:r>
              <a:rPr lang="en-US" sz="2000" b="1" dirty="0">
                <a:solidFill>
                  <a:srgbClr val="FF0000"/>
                </a:solidFill>
                <a:latin typeface="Times New Roman" panose="02020603050405020304" pitchFamily="18" charset="0"/>
                <a:ea typeface="Calibri"/>
                <a:cs typeface="Times New Roman" panose="02020603050405020304" pitchFamily="18" charset="0"/>
                <a:sym typeface="Wingdings" panose="05000000000000000000" pitchFamily="2" charset="2"/>
              </a:rPr>
              <a:t> </a:t>
            </a:r>
            <a:r>
              <a:rPr lang="en-US" sz="2000" b="1" dirty="0">
                <a:solidFill>
                  <a:srgbClr val="FF0000"/>
                </a:solidFill>
                <a:latin typeface="Times New Roman" panose="02020603050405020304" pitchFamily="18" charset="0"/>
                <a:ea typeface="Calibri"/>
                <a:cs typeface="Times New Roman" panose="02020603050405020304" pitchFamily="18" charset="0"/>
              </a:rPr>
              <a:t>crystals line up with the direction of the magnetic field</a:t>
            </a:r>
          </a:p>
          <a:p>
            <a:pPr marL="342900" marR="0" lvl="0" indent="-342900">
              <a:lnSpc>
                <a:spcPct val="107000"/>
              </a:lnSpc>
              <a:spcBef>
                <a:spcPts val="0"/>
              </a:spcBef>
              <a:spcAft>
                <a:spcPts val="0"/>
              </a:spcAft>
              <a:buFont typeface="+mj-lt"/>
              <a:buAutoNum type="arabicPeriod"/>
            </a:pPr>
            <a:endParaRPr lang="en-US" sz="2000" b="1" dirty="0">
              <a:solidFill>
                <a:srgbClr val="FF0000"/>
              </a:solidFill>
              <a:latin typeface="Times New Roman" panose="02020603050405020304" pitchFamily="18" charset="0"/>
              <a:ea typeface="Calibri"/>
              <a:cs typeface="Times New Roman" panose="02020603050405020304" pitchFamily="18" charset="0"/>
            </a:endParaRPr>
          </a:p>
          <a:p>
            <a:pPr>
              <a:lnSpc>
                <a:spcPct val="107000"/>
              </a:lnSpc>
            </a:pPr>
            <a:r>
              <a:rPr lang="en-US" sz="2000" dirty="0">
                <a:latin typeface="Times New Roman" panose="02020603050405020304" pitchFamily="18" charset="0"/>
                <a:ea typeface="Calibri"/>
                <a:cs typeface="Times New Roman" panose="02020603050405020304" pitchFamily="18" charset="0"/>
              </a:rPr>
              <a:t>12. During a reversal, we would lose protection from the magnetic field for several </a:t>
            </a:r>
            <a:r>
              <a:rPr lang="en-US" sz="2000" b="1" dirty="0">
                <a:solidFill>
                  <a:srgbClr val="FF0000"/>
                </a:solidFill>
                <a:latin typeface="Times New Roman" panose="02020603050405020304" pitchFamily="18" charset="0"/>
                <a:ea typeface="Calibri"/>
                <a:cs typeface="Times New Roman" panose="02020603050405020304" pitchFamily="18" charset="0"/>
              </a:rPr>
              <a:t>months</a:t>
            </a:r>
            <a:r>
              <a:rPr lang="en-US" sz="2000" dirty="0">
                <a:solidFill>
                  <a:srgbClr val="FF0000"/>
                </a:solidFill>
                <a:latin typeface="Times New Roman" panose="02020603050405020304" pitchFamily="18" charset="0"/>
                <a:ea typeface="Calibri"/>
                <a:cs typeface="Times New Roman" panose="02020603050405020304" pitchFamily="18" charset="0"/>
              </a:rPr>
              <a:t>.</a:t>
            </a:r>
            <a:endParaRPr lang="en-US" sz="2000" dirty="0">
              <a:latin typeface="Times New Roman" panose="02020603050405020304" pitchFamily="18" charset="0"/>
              <a:ea typeface="Calibri"/>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endParaRPr lang="en-US" sz="2000" b="1" dirty="0">
              <a:latin typeface="Times New Roman" panose="02020603050405020304" pitchFamily="18" charset="0"/>
              <a:ea typeface="Calibri"/>
              <a:cs typeface="Times New Roman" panose="02020603050405020304" pitchFamily="18" charset="0"/>
            </a:endParaRPr>
          </a:p>
        </p:txBody>
      </p:sp>
      <p:pic>
        <p:nvPicPr>
          <p:cNvPr id="2050" name="Picture 2" descr="As new seafloor forms, the igneous rock records the current state of the Earth's magnetic field. Sedimentary rock layers forming at the bottom of the ocean may also record these magnetic flip-flops as sediment layers slowly build up over time. Alvarez studied such sedimentary rocks that had been uplifted and are today found in the mountains of Italy">
            <a:hlinkClick r:id="rId2"/>
            <a:extLst>
              <a:ext uri="{FF2B5EF4-FFF2-40B4-BE49-F238E27FC236}">
                <a16:creationId xmlns:a16="http://schemas.microsoft.com/office/drawing/2014/main" id="{6CEC1307-6DC2-8961-248E-AB94C898F6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4775" y="4191000"/>
            <a:ext cx="5000625" cy="2457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641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Rectangle 182">
            <a:extLst>
              <a:ext uri="{FF2B5EF4-FFF2-40B4-BE49-F238E27FC236}">
                <a16:creationId xmlns:a16="http://schemas.microsoft.com/office/drawing/2014/main" id="{C7F729BC-8FA7-49EF-A71C-4D3F3CF83892}"/>
              </a:ext>
            </a:extLst>
          </p:cNvPr>
          <p:cNvSpPr/>
          <p:nvPr/>
        </p:nvSpPr>
        <p:spPr>
          <a:xfrm>
            <a:off x="0" y="1"/>
            <a:ext cx="9144000" cy="523220"/>
          </a:xfrm>
          <a:prstGeom prst="rect">
            <a:avLst/>
          </a:prstGeom>
          <a:solidFill>
            <a:schemeClr val="tx1">
              <a:lumMod val="95000"/>
              <a:lumOff val="5000"/>
            </a:schemeClr>
          </a:solidFill>
        </p:spPr>
        <p:txBody>
          <a:bodyPr wrap="square">
            <a:spAutoFit/>
          </a:bodyPr>
          <a:lstStyle/>
          <a:p>
            <a:pPr marL="342900" indent="-342900"/>
            <a:r>
              <a:rPr lang="en-US" sz="2800" b="1" dirty="0">
                <a:solidFill>
                  <a:srgbClr val="92D050"/>
                </a:solidFill>
                <a:latin typeface="Times New Roman" pitchFamily="18" charset="0"/>
                <a:cs typeface="Times New Roman" pitchFamily="18" charset="0"/>
              </a:rPr>
              <a:t>Section 4 Activity – Ride the Rock Cycle</a:t>
            </a:r>
          </a:p>
        </p:txBody>
      </p:sp>
      <p:pic>
        <p:nvPicPr>
          <p:cNvPr id="5" name="Picture 4">
            <a:extLst>
              <a:ext uri="{FF2B5EF4-FFF2-40B4-BE49-F238E27FC236}">
                <a16:creationId xmlns:a16="http://schemas.microsoft.com/office/drawing/2014/main" id="{115E3CD1-09F8-F216-20A4-AB89B3837B0A}"/>
              </a:ext>
            </a:extLst>
          </p:cNvPr>
          <p:cNvPicPr>
            <a:picLocks noChangeAspect="1"/>
          </p:cNvPicPr>
          <p:nvPr/>
        </p:nvPicPr>
        <p:blipFill>
          <a:blip r:embed="rId2"/>
          <a:stretch>
            <a:fillRect/>
          </a:stretch>
        </p:blipFill>
        <p:spPr>
          <a:xfrm>
            <a:off x="685800" y="1550507"/>
            <a:ext cx="8009314" cy="3756986"/>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97048A95-A659-F712-8F09-FF5E5B6BC198}"/>
              </a:ext>
            </a:extLst>
          </p:cNvPr>
          <p:cNvSpPr txBox="1"/>
          <p:nvPr/>
        </p:nvSpPr>
        <p:spPr>
          <a:xfrm>
            <a:off x="118334" y="703460"/>
            <a:ext cx="8839200" cy="707886"/>
          </a:xfrm>
          <a:prstGeom prst="rect">
            <a:avLst/>
          </a:prstGeom>
          <a:noFill/>
        </p:spPr>
        <p:txBody>
          <a:bodyPr wrap="square" rtlCol="0">
            <a:spAutoFit/>
          </a:bodyPr>
          <a:lstStyle/>
          <a:p>
            <a:r>
              <a:rPr lang="en-US" sz="2800" b="1" i="1" dirty="0">
                <a:solidFill>
                  <a:srgbClr val="FF0000"/>
                </a:solidFill>
                <a:sym typeface="Wingdings" panose="05000000000000000000" pitchFamily="2" charset="2"/>
              </a:rPr>
              <a:t>Fill in #1-3 as we watch the video in class.</a:t>
            </a:r>
            <a:endParaRPr lang="en-US" sz="2800" b="1" i="1" dirty="0">
              <a:solidFill>
                <a:srgbClr val="FF0000"/>
              </a:solidFill>
            </a:endParaRPr>
          </a:p>
          <a:p>
            <a:endParaRPr lang="en-US" sz="1200" b="1" i="1" dirty="0">
              <a:solidFill>
                <a:srgbClr val="FF0000"/>
              </a:solidFill>
            </a:endParaRPr>
          </a:p>
        </p:txBody>
      </p:sp>
      <p:sp>
        <p:nvSpPr>
          <p:cNvPr id="12" name="TextBox 11">
            <a:extLst>
              <a:ext uri="{FF2B5EF4-FFF2-40B4-BE49-F238E27FC236}">
                <a16:creationId xmlns:a16="http://schemas.microsoft.com/office/drawing/2014/main" id="{D80DFF3B-BA75-014E-F748-A4C49BF54149}"/>
              </a:ext>
            </a:extLst>
          </p:cNvPr>
          <p:cNvSpPr txBox="1"/>
          <p:nvPr/>
        </p:nvSpPr>
        <p:spPr>
          <a:xfrm>
            <a:off x="118334" y="6430594"/>
            <a:ext cx="6054762" cy="646331"/>
          </a:xfrm>
          <a:prstGeom prst="rect">
            <a:avLst/>
          </a:prstGeom>
          <a:noFill/>
        </p:spPr>
        <p:txBody>
          <a:bodyPr wrap="square">
            <a:spAutoFit/>
          </a:bodyPr>
          <a:lstStyle/>
          <a:p>
            <a:r>
              <a:rPr lang="en-US" dirty="0">
                <a:hlinkClick r:id="rId3"/>
              </a:rPr>
              <a:t>https://edpuzzle.com/media/627a8775d1fb52430c3fdef7</a:t>
            </a:r>
            <a:endParaRPr lang="en-US" dirty="0"/>
          </a:p>
          <a:p>
            <a:endParaRPr lang="en-US" dirty="0"/>
          </a:p>
        </p:txBody>
      </p:sp>
      <p:pic>
        <p:nvPicPr>
          <p:cNvPr id="4" name="Picture 3">
            <a:extLst>
              <a:ext uri="{FF2B5EF4-FFF2-40B4-BE49-F238E27FC236}">
                <a16:creationId xmlns:a16="http://schemas.microsoft.com/office/drawing/2014/main" id="{C72B4CD2-88D2-4E78-C7E5-527D0EF21A96}"/>
              </a:ext>
            </a:extLst>
          </p:cNvPr>
          <p:cNvPicPr>
            <a:picLocks noChangeAspect="1"/>
          </p:cNvPicPr>
          <p:nvPr/>
        </p:nvPicPr>
        <p:blipFill rotWithShape="1">
          <a:blip r:embed="rId4"/>
          <a:srcRect l="38100" t="14709"/>
          <a:stretch/>
        </p:blipFill>
        <p:spPr>
          <a:xfrm>
            <a:off x="118334" y="2601103"/>
            <a:ext cx="2021654" cy="1107998"/>
          </a:xfrm>
          <a:prstGeom prst="rect">
            <a:avLst/>
          </a:prstGeom>
        </p:spPr>
      </p:pic>
      <p:sp>
        <p:nvSpPr>
          <p:cNvPr id="10" name="Arrow: Down 9">
            <a:extLst>
              <a:ext uri="{FF2B5EF4-FFF2-40B4-BE49-F238E27FC236}">
                <a16:creationId xmlns:a16="http://schemas.microsoft.com/office/drawing/2014/main" id="{8C5F5E6C-AF29-9761-DE47-A1E82F1849A1}"/>
              </a:ext>
            </a:extLst>
          </p:cNvPr>
          <p:cNvSpPr/>
          <p:nvPr/>
        </p:nvSpPr>
        <p:spPr>
          <a:xfrm>
            <a:off x="1113921" y="2122319"/>
            <a:ext cx="685800" cy="11079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065D7C41-30B1-7D78-85AC-5D88C451BCF2}"/>
              </a:ext>
            </a:extLst>
          </p:cNvPr>
          <p:cNvSpPr/>
          <p:nvPr/>
        </p:nvSpPr>
        <p:spPr>
          <a:xfrm rot="16200000">
            <a:off x="2063755" y="3295491"/>
            <a:ext cx="685800" cy="5045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text, clipart&#10;&#10;Description automatically generated">
            <a:hlinkClick r:id="rId3"/>
            <a:extLst>
              <a:ext uri="{FF2B5EF4-FFF2-40B4-BE49-F238E27FC236}">
                <a16:creationId xmlns:a16="http://schemas.microsoft.com/office/drawing/2014/main" id="{5D1E8E63-B7FC-806D-BCDF-83132E0F05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6552" y="278323"/>
            <a:ext cx="1948896" cy="1430342"/>
          </a:xfrm>
          <a:prstGeom prst="rect">
            <a:avLst/>
          </a:prstGeom>
        </p:spPr>
      </p:pic>
      <p:sp>
        <p:nvSpPr>
          <p:cNvPr id="9" name="Rectangle 8">
            <a:extLst>
              <a:ext uri="{FF2B5EF4-FFF2-40B4-BE49-F238E27FC236}">
                <a16:creationId xmlns:a16="http://schemas.microsoft.com/office/drawing/2014/main" id="{1B5DA6BD-9DAB-3036-E078-B1D3BB94CFD4}"/>
              </a:ext>
            </a:extLst>
          </p:cNvPr>
          <p:cNvSpPr/>
          <p:nvPr/>
        </p:nvSpPr>
        <p:spPr>
          <a:xfrm>
            <a:off x="2590800" y="1643535"/>
            <a:ext cx="4155418" cy="16011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47575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59933C8-D9A0-BC9C-027A-7241CF79B2AD}"/>
              </a:ext>
            </a:extLst>
          </p:cNvPr>
          <p:cNvSpPr txBox="1"/>
          <p:nvPr/>
        </p:nvSpPr>
        <p:spPr>
          <a:xfrm>
            <a:off x="81413" y="265653"/>
            <a:ext cx="8681589" cy="4397614"/>
          </a:xfrm>
          <a:prstGeom prst="rect">
            <a:avLst/>
          </a:prstGeom>
          <a:noFill/>
        </p:spPr>
        <p:txBody>
          <a:bodyPr wrap="square">
            <a:spAutoFit/>
          </a:bodyPr>
          <a:lstStyle/>
          <a:p>
            <a:pPr marL="0" marR="0" algn="just">
              <a:spcBef>
                <a:spcPts val="300"/>
              </a:spcBef>
              <a:spcAft>
                <a:spcPts val="300"/>
              </a:spcAft>
              <a:tabLst>
                <a:tab pos="1437005" algn="l"/>
              </a:tabLs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Part A:  Study Jams- Watch the video to complete this section and then do the quiz.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300"/>
              </a:spcBef>
              <a:spcAft>
                <a:spcPts val="300"/>
              </a:spcAft>
            </a:pPr>
            <a:r>
              <a:rPr lang="en-US" sz="2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50000"/>
              </a:lnSpc>
              <a:spcBef>
                <a:spcPts val="300"/>
              </a:spcBef>
              <a:spcAft>
                <a:spcPts val="3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1. Heat and pressure melts                                     rock and turns it into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When it cools it becomes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rock. </a:t>
            </a:r>
          </a:p>
          <a:p>
            <a:pPr marL="0" marR="0" algn="just">
              <a:lnSpc>
                <a:spcPct val="150000"/>
              </a:lnSpc>
              <a:spcBef>
                <a:spcPts val="300"/>
              </a:spcBef>
              <a:spcAft>
                <a:spcPts val="3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2. Igneous rock can be broken down by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and the pieces moved around by erosion.   The mix of pieces become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rock, such as limestone. </a:t>
            </a:r>
          </a:p>
          <a:p>
            <a:pPr marL="0" marR="0" algn="just">
              <a:lnSpc>
                <a:spcPct val="150000"/>
              </a:lnSpc>
              <a:spcBef>
                <a:spcPts val="300"/>
              </a:spcBef>
              <a:spcAft>
                <a:spcPts val="300"/>
              </a:spcAft>
            </a:pPr>
            <a:r>
              <a:rPr lang="en-US" sz="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3. Weight and pressure creates heat causing the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rock to turn into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dirty="0">
                <a:effectLst/>
                <a:latin typeface="Times New Roman" panose="02020603050405020304" pitchFamily="18" charset="0"/>
                <a:ea typeface="Calibri" panose="020F0502020204030204" pitchFamily="34" charset="0"/>
                <a:cs typeface="Times New Roman" panose="02020603050405020304" pitchFamily="18" charset="0"/>
              </a:rPr>
            </a:b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rock, such as marble. </a:t>
            </a:r>
          </a:p>
          <a:p>
            <a:pPr marL="0" marR="0">
              <a:lnSpc>
                <a:spcPct val="150000"/>
              </a:lnSpc>
              <a:spcBef>
                <a:spcPts val="300"/>
              </a:spcBef>
              <a:spcAft>
                <a:spcPts val="300"/>
              </a:spcAft>
            </a:pPr>
            <a:r>
              <a:rPr lang="en-US" sz="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50000"/>
              </a:lnSpc>
              <a:spcBef>
                <a:spcPts val="300"/>
              </a:spcBef>
              <a:spcAft>
                <a:spcPts val="300"/>
              </a:spcAft>
            </a:pPr>
            <a:endParaRPr lang="en-US" sz="400" dirty="0">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50000"/>
              </a:lnSpc>
              <a:spcBef>
                <a:spcPts val="300"/>
              </a:spcBef>
              <a:spcAft>
                <a:spcPts val="3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4. Clicking the Test Yourself button.  </a:t>
            </a:r>
            <a:br>
              <a:rPr lang="en-US" sz="1800" dirty="0">
                <a:effectLst/>
                <a:latin typeface="Times New Roman" panose="02020603050405020304" pitchFamily="18" charset="0"/>
                <a:ea typeface="Calibri" panose="020F0502020204030204" pitchFamily="34" charset="0"/>
                <a:cs typeface="Times New Roman" panose="02020603050405020304" pitchFamily="18" charset="0"/>
              </a:rPr>
            </a:b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How did you do?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____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out of 7 </a:t>
            </a:r>
          </a:p>
        </p:txBody>
      </p:sp>
      <p:sp>
        <p:nvSpPr>
          <p:cNvPr id="78" name="TextBox 77"/>
          <p:cNvSpPr txBox="1"/>
          <p:nvPr/>
        </p:nvSpPr>
        <p:spPr>
          <a:xfrm>
            <a:off x="2362200" y="762000"/>
            <a:ext cx="2514602" cy="461665"/>
          </a:xfrm>
          <a:prstGeom prst="rect">
            <a:avLst/>
          </a:prstGeom>
          <a:noFill/>
        </p:spPr>
        <p:txBody>
          <a:bodyPr wrap="square" rtlCol="0">
            <a:spAutoFit/>
          </a:bodyPr>
          <a:lstStyle/>
          <a:p>
            <a:pPr algn="ctr"/>
            <a:r>
              <a:rPr lang="en-US" sz="2400" b="1" spc="-100" dirty="0">
                <a:solidFill>
                  <a:srgbClr val="FF0000"/>
                </a:solidFill>
              </a:rPr>
              <a:t>METAMORPHIC</a:t>
            </a:r>
            <a:endParaRPr lang="en-US" sz="1600" b="1" dirty="0">
              <a:solidFill>
                <a:srgbClr val="FF0000"/>
              </a:solidFill>
            </a:endParaRPr>
          </a:p>
        </p:txBody>
      </p:sp>
      <p:sp>
        <p:nvSpPr>
          <p:cNvPr id="4" name="TextBox 3"/>
          <p:cNvSpPr txBox="1"/>
          <p:nvPr/>
        </p:nvSpPr>
        <p:spPr>
          <a:xfrm>
            <a:off x="6553200" y="762000"/>
            <a:ext cx="1524000" cy="461665"/>
          </a:xfrm>
          <a:prstGeom prst="rect">
            <a:avLst/>
          </a:prstGeom>
          <a:noFill/>
        </p:spPr>
        <p:txBody>
          <a:bodyPr wrap="square" rtlCol="0">
            <a:spAutoFit/>
          </a:bodyPr>
          <a:lstStyle/>
          <a:p>
            <a:pPr algn="ctr"/>
            <a:r>
              <a:rPr lang="en-US" sz="2400" b="1" dirty="0">
                <a:solidFill>
                  <a:srgbClr val="FF0000"/>
                </a:solidFill>
              </a:rPr>
              <a:t>MAGMA</a:t>
            </a:r>
            <a:endParaRPr lang="en-US" sz="1600" b="1" dirty="0">
              <a:solidFill>
                <a:srgbClr val="FF0000"/>
              </a:solidFill>
            </a:endParaRPr>
          </a:p>
        </p:txBody>
      </p:sp>
      <p:sp>
        <p:nvSpPr>
          <p:cNvPr id="5" name="TextBox 4"/>
          <p:cNvSpPr txBox="1"/>
          <p:nvPr/>
        </p:nvSpPr>
        <p:spPr>
          <a:xfrm>
            <a:off x="1828801" y="1143000"/>
            <a:ext cx="1524000" cy="461665"/>
          </a:xfrm>
          <a:prstGeom prst="rect">
            <a:avLst/>
          </a:prstGeom>
          <a:noFill/>
        </p:spPr>
        <p:txBody>
          <a:bodyPr wrap="square" rtlCol="0">
            <a:spAutoFit/>
          </a:bodyPr>
          <a:lstStyle/>
          <a:p>
            <a:pPr algn="ctr"/>
            <a:r>
              <a:rPr lang="en-US" sz="2400" b="1" dirty="0">
                <a:solidFill>
                  <a:srgbClr val="FF0000"/>
                </a:solidFill>
              </a:rPr>
              <a:t>IGNEOUS</a:t>
            </a:r>
            <a:endParaRPr lang="en-US" sz="1600" b="1" dirty="0">
              <a:solidFill>
                <a:srgbClr val="FF0000"/>
              </a:solidFill>
            </a:endParaRPr>
          </a:p>
        </p:txBody>
      </p:sp>
      <p:sp>
        <p:nvSpPr>
          <p:cNvPr id="6" name="TextBox 5"/>
          <p:cNvSpPr txBox="1"/>
          <p:nvPr/>
        </p:nvSpPr>
        <p:spPr>
          <a:xfrm>
            <a:off x="3649701" y="1625489"/>
            <a:ext cx="2095501" cy="461665"/>
          </a:xfrm>
          <a:prstGeom prst="rect">
            <a:avLst/>
          </a:prstGeom>
          <a:noFill/>
        </p:spPr>
        <p:txBody>
          <a:bodyPr wrap="square" rtlCol="0">
            <a:spAutoFit/>
          </a:bodyPr>
          <a:lstStyle/>
          <a:p>
            <a:pPr algn="ctr"/>
            <a:r>
              <a:rPr lang="en-US" sz="2400" b="1" spc="-100" dirty="0">
                <a:solidFill>
                  <a:srgbClr val="FF0000"/>
                </a:solidFill>
              </a:rPr>
              <a:t>WEATHERING</a:t>
            </a:r>
            <a:endParaRPr lang="en-US" sz="1600" b="1" spc="-100" dirty="0">
              <a:solidFill>
                <a:srgbClr val="FF0000"/>
              </a:solidFill>
            </a:endParaRPr>
          </a:p>
        </p:txBody>
      </p:sp>
      <p:sp>
        <p:nvSpPr>
          <p:cNvPr id="8" name="TextBox 7"/>
          <p:cNvSpPr txBox="1"/>
          <p:nvPr/>
        </p:nvSpPr>
        <p:spPr>
          <a:xfrm>
            <a:off x="5029200" y="2543356"/>
            <a:ext cx="2075725" cy="461665"/>
          </a:xfrm>
          <a:prstGeom prst="rect">
            <a:avLst/>
          </a:prstGeom>
          <a:noFill/>
        </p:spPr>
        <p:txBody>
          <a:bodyPr wrap="square" rtlCol="0">
            <a:spAutoFit/>
          </a:bodyPr>
          <a:lstStyle/>
          <a:p>
            <a:pPr algn="ctr"/>
            <a:r>
              <a:rPr lang="en-US" sz="2400" b="1" spc="-100" dirty="0">
                <a:solidFill>
                  <a:srgbClr val="FF0000"/>
                </a:solidFill>
              </a:rPr>
              <a:t>SEDIMENTARY</a:t>
            </a:r>
            <a:endParaRPr lang="en-US" sz="1600" b="1" spc="-100" dirty="0">
              <a:solidFill>
                <a:srgbClr val="FF0000"/>
              </a:solidFill>
            </a:endParaRPr>
          </a:p>
        </p:txBody>
      </p:sp>
      <p:sp>
        <p:nvSpPr>
          <p:cNvPr id="10" name="TextBox 9"/>
          <p:cNvSpPr txBox="1"/>
          <p:nvPr/>
        </p:nvSpPr>
        <p:spPr>
          <a:xfrm>
            <a:off x="1800399" y="4173126"/>
            <a:ext cx="667475" cy="461665"/>
          </a:xfrm>
          <a:prstGeom prst="rect">
            <a:avLst/>
          </a:prstGeom>
          <a:noFill/>
        </p:spPr>
        <p:txBody>
          <a:bodyPr wrap="square" rtlCol="0">
            <a:spAutoFit/>
          </a:bodyPr>
          <a:lstStyle/>
          <a:p>
            <a:pPr algn="ctr"/>
            <a:r>
              <a:rPr lang="en-US" sz="2400" b="1" dirty="0">
                <a:solidFill>
                  <a:srgbClr val="FF0000"/>
                </a:solidFill>
              </a:rPr>
              <a:t>?</a:t>
            </a:r>
            <a:endParaRPr lang="en-US" sz="1600" b="1" dirty="0">
              <a:solidFill>
                <a:srgbClr val="FF0000"/>
              </a:solidFill>
            </a:endParaRPr>
          </a:p>
        </p:txBody>
      </p:sp>
      <p:sp>
        <p:nvSpPr>
          <p:cNvPr id="11" name="TextBox 10">
            <a:extLst>
              <a:ext uri="{FF2B5EF4-FFF2-40B4-BE49-F238E27FC236}">
                <a16:creationId xmlns:a16="http://schemas.microsoft.com/office/drawing/2014/main" id="{71B2A363-CDCA-4348-BC5A-022C7CD6B05C}"/>
              </a:ext>
            </a:extLst>
          </p:cNvPr>
          <p:cNvSpPr txBox="1"/>
          <p:nvPr/>
        </p:nvSpPr>
        <p:spPr>
          <a:xfrm>
            <a:off x="392149" y="2967335"/>
            <a:ext cx="2075725" cy="461665"/>
          </a:xfrm>
          <a:prstGeom prst="rect">
            <a:avLst/>
          </a:prstGeom>
          <a:noFill/>
        </p:spPr>
        <p:txBody>
          <a:bodyPr wrap="square" rtlCol="0">
            <a:spAutoFit/>
          </a:bodyPr>
          <a:lstStyle/>
          <a:p>
            <a:pPr algn="ctr"/>
            <a:r>
              <a:rPr lang="en-US" sz="2400" b="1" spc="-100" dirty="0">
                <a:solidFill>
                  <a:srgbClr val="FF0000"/>
                </a:solidFill>
              </a:rPr>
              <a:t>METAMORPHIC</a:t>
            </a:r>
            <a:endParaRPr lang="en-US" sz="1600" b="1" spc="-100" dirty="0">
              <a:solidFill>
                <a:srgbClr val="FF0000"/>
              </a:solidFill>
            </a:endParaRPr>
          </a:p>
        </p:txBody>
      </p:sp>
      <p:sp>
        <p:nvSpPr>
          <p:cNvPr id="13" name="TextBox 12">
            <a:extLst>
              <a:ext uri="{FF2B5EF4-FFF2-40B4-BE49-F238E27FC236}">
                <a16:creationId xmlns:a16="http://schemas.microsoft.com/office/drawing/2014/main" id="{983D0AE6-A38A-D666-FEF1-02A7726C594B}"/>
              </a:ext>
            </a:extLst>
          </p:cNvPr>
          <p:cNvSpPr txBox="1"/>
          <p:nvPr/>
        </p:nvSpPr>
        <p:spPr>
          <a:xfrm>
            <a:off x="3279207" y="2044905"/>
            <a:ext cx="2286000" cy="461665"/>
          </a:xfrm>
          <a:prstGeom prst="rect">
            <a:avLst/>
          </a:prstGeom>
          <a:noFill/>
        </p:spPr>
        <p:txBody>
          <a:bodyPr wrap="square" rtlCol="0">
            <a:spAutoFit/>
          </a:bodyPr>
          <a:lstStyle/>
          <a:p>
            <a:pPr algn="ctr"/>
            <a:r>
              <a:rPr lang="en-US" sz="2400" b="1" spc="-100" dirty="0">
                <a:solidFill>
                  <a:srgbClr val="FF0000"/>
                </a:solidFill>
              </a:rPr>
              <a:t>SEDIMENTARY</a:t>
            </a:r>
            <a:endParaRPr lang="en-US" sz="1600" b="1" spc="-100" dirty="0">
              <a:solidFill>
                <a:srgbClr val="FF0000"/>
              </a:solidFill>
            </a:endParaRPr>
          </a:p>
        </p:txBody>
      </p:sp>
      <p:pic>
        <p:nvPicPr>
          <p:cNvPr id="15" name="Picture 14">
            <a:extLst>
              <a:ext uri="{FF2B5EF4-FFF2-40B4-BE49-F238E27FC236}">
                <a16:creationId xmlns:a16="http://schemas.microsoft.com/office/drawing/2014/main" id="{8068BABD-A98F-6E6B-09F4-A6C40ABE9DCE}"/>
              </a:ext>
            </a:extLst>
          </p:cNvPr>
          <p:cNvPicPr>
            <a:picLocks noChangeAspect="1"/>
          </p:cNvPicPr>
          <p:nvPr/>
        </p:nvPicPr>
        <p:blipFill rotWithShape="1">
          <a:blip r:embed="rId2"/>
          <a:srcRect t="-1387" r="58137" b="41029"/>
          <a:stretch/>
        </p:blipFill>
        <p:spPr>
          <a:xfrm>
            <a:off x="3899467" y="3657600"/>
            <a:ext cx="4177733" cy="2825431"/>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EFE53091-567C-FCE6-5031-F7832AEF3303}"/>
              </a:ext>
            </a:extLst>
          </p:cNvPr>
          <p:cNvPicPr>
            <a:picLocks noChangeAspect="1"/>
          </p:cNvPicPr>
          <p:nvPr/>
        </p:nvPicPr>
        <p:blipFill rotWithShape="1">
          <a:blip r:embed="rId3"/>
          <a:srcRect l="38100" t="14709"/>
          <a:stretch/>
        </p:blipFill>
        <p:spPr>
          <a:xfrm>
            <a:off x="3411380" y="5127073"/>
            <a:ext cx="2021654" cy="1107998"/>
          </a:xfrm>
          <a:prstGeom prst="rect">
            <a:avLst/>
          </a:prstGeom>
        </p:spPr>
      </p:pic>
      <p:sp>
        <p:nvSpPr>
          <p:cNvPr id="17" name="Arrow: Down 16">
            <a:extLst>
              <a:ext uri="{FF2B5EF4-FFF2-40B4-BE49-F238E27FC236}">
                <a16:creationId xmlns:a16="http://schemas.microsoft.com/office/drawing/2014/main" id="{1807EFD1-DD5A-F2C0-D4A7-19AD5794B642}"/>
              </a:ext>
            </a:extLst>
          </p:cNvPr>
          <p:cNvSpPr/>
          <p:nvPr/>
        </p:nvSpPr>
        <p:spPr>
          <a:xfrm>
            <a:off x="4079307" y="4423293"/>
            <a:ext cx="685800" cy="1261256"/>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311FAEE2-FD19-FBA7-304F-DDFA6506D204}"/>
              </a:ext>
            </a:extLst>
          </p:cNvPr>
          <p:cNvSpPr/>
          <p:nvPr/>
        </p:nvSpPr>
        <p:spPr>
          <a:xfrm rot="16200000">
            <a:off x="5694450" y="5982795"/>
            <a:ext cx="685800" cy="504554"/>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188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4" grpId="0"/>
      <p:bldP spid="5" grpId="0"/>
      <p:bldP spid="6" grpId="0"/>
      <p:bldP spid="8" grpId="0"/>
      <p:bldP spid="10" grpId="0"/>
      <p:bldP spid="11"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72CFDA-0168-4B1D-8101-7A6BF2C28A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837" y="928687"/>
            <a:ext cx="7934325" cy="5000625"/>
          </a:xfrm>
          <a:prstGeom prst="rect">
            <a:avLst/>
          </a:prstGeom>
        </p:spPr>
      </p:pic>
      <p:pic>
        <p:nvPicPr>
          <p:cNvPr id="5" name="Picture 4">
            <a:extLst>
              <a:ext uri="{FF2B5EF4-FFF2-40B4-BE49-F238E27FC236}">
                <a16:creationId xmlns:a16="http://schemas.microsoft.com/office/drawing/2014/main" id="{D3AE8C51-ED46-43ED-9F9F-26433C9B24A2}"/>
              </a:ext>
            </a:extLst>
          </p:cNvPr>
          <p:cNvPicPr>
            <a:picLocks noChangeAspect="1"/>
          </p:cNvPicPr>
          <p:nvPr/>
        </p:nvPicPr>
        <p:blipFill rotWithShape="1">
          <a:blip r:embed="rId3"/>
          <a:srcRect l="6375" t="6877" r="56666" b="8518"/>
          <a:stretch/>
        </p:blipFill>
        <p:spPr>
          <a:xfrm>
            <a:off x="9677400" y="452284"/>
            <a:ext cx="8507208" cy="5477028"/>
          </a:xfrm>
          <a:prstGeom prst="rect">
            <a:avLst/>
          </a:prstGeom>
        </p:spPr>
      </p:pic>
      <p:pic>
        <p:nvPicPr>
          <p:cNvPr id="1026" name="Picture 2">
            <a:extLst>
              <a:ext uri="{FF2B5EF4-FFF2-40B4-BE49-F238E27FC236}">
                <a16:creationId xmlns:a16="http://schemas.microsoft.com/office/drawing/2014/main" id="{443C2910-7BA2-30E1-966D-6082991103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6482" y="1651116"/>
            <a:ext cx="1438275" cy="5905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7F53B6C-EF89-13B0-8655-D7C4F56543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2951" b="14580"/>
          <a:stretch/>
        </p:blipFill>
        <p:spPr bwMode="auto">
          <a:xfrm>
            <a:off x="3479206" y="1044307"/>
            <a:ext cx="1939636" cy="556545"/>
          </a:xfrm>
          <a:prstGeom prst="rect">
            <a:avLst/>
          </a:prstGeom>
          <a:noFill/>
          <a:ln w="38100">
            <a:solidFill>
              <a:srgbClr val="0070C0"/>
            </a:solidFill>
          </a:ln>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51678C8-E177-9C4A-9AA6-553B85FA2A1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7531"/>
          <a:stretch/>
        </p:blipFill>
        <p:spPr bwMode="auto">
          <a:xfrm>
            <a:off x="804747" y="4724400"/>
            <a:ext cx="2229776" cy="533400"/>
          </a:xfrm>
          <a:prstGeom prst="rect">
            <a:avLst/>
          </a:prstGeom>
          <a:noFill/>
          <a:ln w="38100">
            <a:solidFill>
              <a:srgbClr val="0070C0"/>
            </a:solidFill>
          </a:ln>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E11A9096-5F31-D10A-749F-F8DC198304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384429"/>
            <a:ext cx="1438275" cy="5905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85B9105F-3735-58A4-E6D2-31FBABF4BE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1606" y="988876"/>
            <a:ext cx="1438275" cy="5905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FF02E52F-2D30-E7F2-7C6B-32A414C9908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347" t="2019" r="17507" b="89035"/>
          <a:stretch/>
        </p:blipFill>
        <p:spPr bwMode="auto">
          <a:xfrm>
            <a:off x="6159596" y="1117678"/>
            <a:ext cx="1562797" cy="472091"/>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027B6632-3F4D-293A-8447-D773047D5E5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070" t="16371" r="23117" b="71387"/>
          <a:stretch/>
        </p:blipFill>
        <p:spPr bwMode="auto">
          <a:xfrm>
            <a:off x="1526613" y="3274795"/>
            <a:ext cx="1228259" cy="598480"/>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B1097B06-4A55-C9FB-75C1-8ADF9D24D3B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070" t="16371" r="23117" b="71387"/>
          <a:stretch/>
        </p:blipFill>
        <p:spPr bwMode="auto">
          <a:xfrm>
            <a:off x="3733800" y="5034760"/>
            <a:ext cx="1228259" cy="598480"/>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139F4C8A-2D06-730B-3DA3-690ED2EB6E7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070" t="16371" r="23117" b="71387"/>
          <a:stretch/>
        </p:blipFill>
        <p:spPr bwMode="auto">
          <a:xfrm>
            <a:off x="4486741" y="3391914"/>
            <a:ext cx="1228259" cy="598480"/>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35BFBF5-B916-9F30-6344-8702BF9A2416}"/>
              </a:ext>
            </a:extLst>
          </p:cNvPr>
          <p:cNvPicPr>
            <a:picLocks noChangeAspect="1"/>
          </p:cNvPicPr>
          <p:nvPr/>
        </p:nvPicPr>
        <p:blipFill>
          <a:blip r:embed="rId6"/>
          <a:stretch>
            <a:fillRect/>
          </a:stretch>
        </p:blipFill>
        <p:spPr>
          <a:xfrm>
            <a:off x="3344786" y="3324418"/>
            <a:ext cx="1048093" cy="665976"/>
          </a:xfrm>
          <a:prstGeom prst="rect">
            <a:avLst/>
          </a:prstGeom>
        </p:spPr>
      </p:pic>
      <p:pic>
        <p:nvPicPr>
          <p:cNvPr id="16" name="Picture 15">
            <a:extLst>
              <a:ext uri="{FF2B5EF4-FFF2-40B4-BE49-F238E27FC236}">
                <a16:creationId xmlns:a16="http://schemas.microsoft.com/office/drawing/2014/main" id="{279519AE-A2E7-D929-67BA-CB4408D4DE6F}"/>
              </a:ext>
            </a:extLst>
          </p:cNvPr>
          <p:cNvPicPr>
            <a:picLocks noChangeAspect="1"/>
          </p:cNvPicPr>
          <p:nvPr/>
        </p:nvPicPr>
        <p:blipFill>
          <a:blip r:embed="rId6"/>
          <a:stretch>
            <a:fillRect/>
          </a:stretch>
        </p:blipFill>
        <p:spPr>
          <a:xfrm>
            <a:off x="7013954" y="3593425"/>
            <a:ext cx="1048093" cy="665976"/>
          </a:xfrm>
          <a:prstGeom prst="rect">
            <a:avLst/>
          </a:prstGeom>
        </p:spPr>
      </p:pic>
      <p:pic>
        <p:nvPicPr>
          <p:cNvPr id="17" name="Picture 6">
            <a:extLst>
              <a:ext uri="{FF2B5EF4-FFF2-40B4-BE49-F238E27FC236}">
                <a16:creationId xmlns:a16="http://schemas.microsoft.com/office/drawing/2014/main" id="{2ECE61E0-7E81-6642-6E26-AEB6231AB9E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070" t="16371" r="23117" b="71387"/>
          <a:stretch/>
        </p:blipFill>
        <p:spPr bwMode="auto">
          <a:xfrm>
            <a:off x="3144176" y="2141132"/>
            <a:ext cx="1228259" cy="598480"/>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CD264F2D-A90B-7E46-24D5-CC22C20EBB9C}"/>
              </a:ext>
            </a:extLst>
          </p:cNvPr>
          <p:cNvPicPr>
            <a:picLocks noChangeAspect="1"/>
          </p:cNvPicPr>
          <p:nvPr/>
        </p:nvPicPr>
        <p:blipFill>
          <a:blip r:embed="rId7"/>
          <a:stretch>
            <a:fillRect/>
          </a:stretch>
        </p:blipFill>
        <p:spPr>
          <a:xfrm>
            <a:off x="62524" y="3657406"/>
            <a:ext cx="1385456" cy="609600"/>
          </a:xfrm>
          <a:prstGeom prst="rect">
            <a:avLst/>
          </a:prstGeom>
        </p:spPr>
      </p:pic>
      <p:sp>
        <p:nvSpPr>
          <p:cNvPr id="21" name="Arrow: Right 20">
            <a:extLst>
              <a:ext uri="{FF2B5EF4-FFF2-40B4-BE49-F238E27FC236}">
                <a16:creationId xmlns:a16="http://schemas.microsoft.com/office/drawing/2014/main" id="{3D8194CE-E04E-326C-FFB3-2BE7F923E0AC}"/>
              </a:ext>
            </a:extLst>
          </p:cNvPr>
          <p:cNvSpPr/>
          <p:nvPr/>
        </p:nvSpPr>
        <p:spPr>
          <a:xfrm rot="16200000">
            <a:off x="1771914" y="1661000"/>
            <a:ext cx="295442" cy="351942"/>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BC65BCD4-26D6-4378-CABF-307D68DD103E}"/>
              </a:ext>
            </a:extLst>
          </p:cNvPr>
          <p:cNvSpPr/>
          <p:nvPr/>
        </p:nvSpPr>
        <p:spPr>
          <a:xfrm>
            <a:off x="5458430" y="1146608"/>
            <a:ext cx="295442" cy="351942"/>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51BD54AC-C5B9-8DDF-E41A-210B1B5FF7F5}"/>
              </a:ext>
            </a:extLst>
          </p:cNvPr>
          <p:cNvSpPr/>
          <p:nvPr/>
        </p:nvSpPr>
        <p:spPr>
          <a:xfrm rot="5400000">
            <a:off x="6375567" y="3860480"/>
            <a:ext cx="924831" cy="351942"/>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D0C713C5-FB50-90DC-07CD-3A04609FBD74}"/>
              </a:ext>
            </a:extLst>
          </p:cNvPr>
          <p:cNvSpPr/>
          <p:nvPr/>
        </p:nvSpPr>
        <p:spPr>
          <a:xfrm rot="10800000">
            <a:off x="5214937" y="5224346"/>
            <a:ext cx="295442" cy="351942"/>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Right 25">
            <a:extLst>
              <a:ext uri="{FF2B5EF4-FFF2-40B4-BE49-F238E27FC236}">
                <a16:creationId xmlns:a16="http://schemas.microsoft.com/office/drawing/2014/main" id="{C7497DA0-ADD8-08AC-CC9C-BC16062B9B45}"/>
              </a:ext>
            </a:extLst>
          </p:cNvPr>
          <p:cNvSpPr/>
          <p:nvPr/>
        </p:nvSpPr>
        <p:spPr>
          <a:xfrm rot="16200000">
            <a:off x="783502" y="4319732"/>
            <a:ext cx="295442" cy="351942"/>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DC2DA2FC-344E-C794-C1AB-5C080AAC5C81}"/>
              </a:ext>
            </a:extLst>
          </p:cNvPr>
          <p:cNvSpPr/>
          <p:nvPr/>
        </p:nvSpPr>
        <p:spPr>
          <a:xfrm rot="5400000" flipV="1">
            <a:off x="1947886" y="2974339"/>
            <a:ext cx="295442" cy="351942"/>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Right 27">
            <a:extLst>
              <a:ext uri="{FF2B5EF4-FFF2-40B4-BE49-F238E27FC236}">
                <a16:creationId xmlns:a16="http://schemas.microsoft.com/office/drawing/2014/main" id="{3785C9B5-546D-18B9-1726-6907A55EE58A}"/>
              </a:ext>
            </a:extLst>
          </p:cNvPr>
          <p:cNvSpPr/>
          <p:nvPr/>
        </p:nvSpPr>
        <p:spPr>
          <a:xfrm rot="5400000" flipV="1">
            <a:off x="3610584" y="1724350"/>
            <a:ext cx="295442" cy="351942"/>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5B18E908-0EB7-9E11-A1DA-3AD42B7C5FB2}"/>
              </a:ext>
            </a:extLst>
          </p:cNvPr>
          <p:cNvSpPr/>
          <p:nvPr/>
        </p:nvSpPr>
        <p:spPr>
          <a:xfrm rot="2586218" flipV="1">
            <a:off x="3410108" y="2992692"/>
            <a:ext cx="295442" cy="351942"/>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27215558-C75F-5C68-92AA-95800B9FEA94}"/>
              </a:ext>
            </a:extLst>
          </p:cNvPr>
          <p:cNvSpPr/>
          <p:nvPr/>
        </p:nvSpPr>
        <p:spPr>
          <a:xfrm rot="8944263" flipV="1">
            <a:off x="5921763" y="3029783"/>
            <a:ext cx="295442" cy="351942"/>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05A925E1-3C04-5529-7DF0-250799E12357}"/>
              </a:ext>
            </a:extLst>
          </p:cNvPr>
          <p:cNvSpPr/>
          <p:nvPr/>
        </p:nvSpPr>
        <p:spPr>
          <a:xfrm rot="14399739" flipV="1">
            <a:off x="5980088" y="4127362"/>
            <a:ext cx="295442" cy="351942"/>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4A49539A-4625-4FB4-42BB-8F1594568604}"/>
              </a:ext>
            </a:extLst>
          </p:cNvPr>
          <p:cNvSpPr/>
          <p:nvPr/>
        </p:nvSpPr>
        <p:spPr>
          <a:xfrm rot="13583057" flipV="1">
            <a:off x="6330263" y="2284904"/>
            <a:ext cx="295442" cy="351942"/>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9B0FDC5-0ED3-6463-48E9-E49A0527DC9D}"/>
              </a:ext>
            </a:extLst>
          </p:cNvPr>
          <p:cNvSpPr/>
          <p:nvPr/>
        </p:nvSpPr>
        <p:spPr>
          <a:xfrm>
            <a:off x="0" y="1"/>
            <a:ext cx="9144000" cy="523220"/>
          </a:xfrm>
          <a:prstGeom prst="rect">
            <a:avLst/>
          </a:prstGeom>
          <a:solidFill>
            <a:schemeClr val="tx1">
              <a:lumMod val="95000"/>
              <a:lumOff val="5000"/>
            </a:schemeClr>
          </a:solidFill>
        </p:spPr>
        <p:txBody>
          <a:bodyPr wrap="square">
            <a:spAutoFit/>
          </a:bodyPr>
          <a:lstStyle/>
          <a:p>
            <a:pPr marL="342900" indent="-342900"/>
            <a:r>
              <a:rPr lang="en-US" sz="2800" b="1" dirty="0">
                <a:solidFill>
                  <a:srgbClr val="92D050"/>
                </a:solidFill>
                <a:latin typeface="Times New Roman" pitchFamily="18" charset="0"/>
                <a:cs typeface="Times New Roman" pitchFamily="18" charset="0"/>
              </a:rPr>
              <a:t>Section 4 Activity – Ride the Rock Cycle</a:t>
            </a:r>
          </a:p>
        </p:txBody>
      </p:sp>
      <p:sp>
        <p:nvSpPr>
          <p:cNvPr id="2" name="Rectangle 1">
            <a:extLst>
              <a:ext uri="{FF2B5EF4-FFF2-40B4-BE49-F238E27FC236}">
                <a16:creationId xmlns:a16="http://schemas.microsoft.com/office/drawing/2014/main" id="{39F05F71-5FFD-4F77-3F69-4D80DF43BA27}"/>
              </a:ext>
            </a:extLst>
          </p:cNvPr>
          <p:cNvSpPr/>
          <p:nvPr/>
        </p:nvSpPr>
        <p:spPr>
          <a:xfrm>
            <a:off x="346454" y="1500211"/>
            <a:ext cx="817595"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highlight>
                  <a:srgbClr val="FFFF00"/>
                </a:highlight>
              </a:rPr>
              <a:t>START</a:t>
            </a:r>
          </a:p>
        </p:txBody>
      </p:sp>
    </p:spTree>
    <p:extLst>
      <p:ext uri="{BB962C8B-B14F-4D97-AF65-F5344CB8AC3E}">
        <p14:creationId xmlns:p14="http://schemas.microsoft.com/office/powerpoint/2010/main" val="3378154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7"/>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2"/>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Rectangle 182">
            <a:extLst>
              <a:ext uri="{FF2B5EF4-FFF2-40B4-BE49-F238E27FC236}">
                <a16:creationId xmlns:a16="http://schemas.microsoft.com/office/drawing/2014/main" id="{C7F729BC-8FA7-49EF-A71C-4D3F3CF83892}"/>
              </a:ext>
            </a:extLst>
          </p:cNvPr>
          <p:cNvSpPr/>
          <p:nvPr/>
        </p:nvSpPr>
        <p:spPr>
          <a:xfrm>
            <a:off x="0" y="1"/>
            <a:ext cx="9144000" cy="523220"/>
          </a:xfrm>
          <a:prstGeom prst="rect">
            <a:avLst/>
          </a:prstGeom>
          <a:solidFill>
            <a:schemeClr val="tx1">
              <a:lumMod val="95000"/>
              <a:lumOff val="5000"/>
            </a:schemeClr>
          </a:solidFill>
        </p:spPr>
        <p:txBody>
          <a:bodyPr wrap="square">
            <a:spAutoFit/>
          </a:bodyPr>
          <a:lstStyle/>
          <a:p>
            <a:pPr marL="342900" indent="-342900"/>
            <a:r>
              <a:rPr lang="en-US" sz="2800" b="1" dirty="0">
                <a:solidFill>
                  <a:srgbClr val="92D050"/>
                </a:solidFill>
                <a:latin typeface="Times New Roman" pitchFamily="18" charset="0"/>
                <a:cs typeface="Times New Roman" pitchFamily="18" charset="0"/>
              </a:rPr>
              <a:t>Rock Cycle</a:t>
            </a:r>
          </a:p>
        </p:txBody>
      </p:sp>
      <p:sp>
        <p:nvSpPr>
          <p:cNvPr id="7" name="TextBox 6">
            <a:extLst>
              <a:ext uri="{FF2B5EF4-FFF2-40B4-BE49-F238E27FC236}">
                <a16:creationId xmlns:a16="http://schemas.microsoft.com/office/drawing/2014/main" id="{97048A95-A659-F712-8F09-FF5E5B6BC198}"/>
              </a:ext>
            </a:extLst>
          </p:cNvPr>
          <p:cNvSpPr txBox="1"/>
          <p:nvPr/>
        </p:nvSpPr>
        <p:spPr>
          <a:xfrm>
            <a:off x="114748" y="528528"/>
            <a:ext cx="8839200" cy="646331"/>
          </a:xfrm>
          <a:prstGeom prst="rect">
            <a:avLst/>
          </a:prstGeom>
          <a:noFill/>
        </p:spPr>
        <p:txBody>
          <a:bodyPr wrap="square" rtlCol="0">
            <a:spAutoFit/>
          </a:bodyPr>
          <a:lstStyle/>
          <a:p>
            <a:r>
              <a:rPr lang="en-US" sz="2400" b="1" i="1" dirty="0">
                <a:solidFill>
                  <a:srgbClr val="FF0000"/>
                </a:solidFill>
              </a:rPr>
              <a:t>Follow the directions to complete an adventure on the rock cycle.</a:t>
            </a:r>
          </a:p>
          <a:p>
            <a:endParaRPr lang="en-US" sz="1100" b="1" i="1" dirty="0">
              <a:solidFill>
                <a:srgbClr val="FF0000"/>
              </a:solidFill>
            </a:endParaRPr>
          </a:p>
        </p:txBody>
      </p:sp>
      <p:pic>
        <p:nvPicPr>
          <p:cNvPr id="3" name="Picture 2">
            <a:extLst>
              <a:ext uri="{FF2B5EF4-FFF2-40B4-BE49-F238E27FC236}">
                <a16:creationId xmlns:a16="http://schemas.microsoft.com/office/drawing/2014/main" id="{BA49D5C6-C49C-9C86-9FB2-54B77295EBA7}"/>
              </a:ext>
            </a:extLst>
          </p:cNvPr>
          <p:cNvPicPr>
            <a:picLocks noChangeAspect="1"/>
          </p:cNvPicPr>
          <p:nvPr/>
        </p:nvPicPr>
        <p:blipFill>
          <a:blip r:embed="rId3"/>
          <a:stretch>
            <a:fillRect/>
          </a:stretch>
        </p:blipFill>
        <p:spPr>
          <a:xfrm>
            <a:off x="576363" y="962212"/>
            <a:ext cx="8122571" cy="4705624"/>
          </a:xfrm>
          <a:prstGeom prst="rect">
            <a:avLst/>
          </a:prstGeom>
        </p:spPr>
      </p:pic>
      <p:grpSp>
        <p:nvGrpSpPr>
          <p:cNvPr id="4" name="Group 3">
            <a:extLst>
              <a:ext uri="{FF2B5EF4-FFF2-40B4-BE49-F238E27FC236}">
                <a16:creationId xmlns:a16="http://schemas.microsoft.com/office/drawing/2014/main" id="{98A172B5-A02E-3EA9-5D5B-FE6DF680AA01}"/>
              </a:ext>
            </a:extLst>
          </p:cNvPr>
          <p:cNvGrpSpPr/>
          <p:nvPr/>
        </p:nvGrpSpPr>
        <p:grpSpPr>
          <a:xfrm>
            <a:off x="4057216" y="5136356"/>
            <a:ext cx="4965828" cy="1569660"/>
            <a:chOff x="1807697" y="5264134"/>
            <a:chExt cx="4965828" cy="1569660"/>
          </a:xfrm>
        </p:grpSpPr>
        <p:sp>
          <p:nvSpPr>
            <p:cNvPr id="2" name="TextBox 1">
              <a:extLst>
                <a:ext uri="{FF2B5EF4-FFF2-40B4-BE49-F238E27FC236}">
                  <a16:creationId xmlns:a16="http://schemas.microsoft.com/office/drawing/2014/main" id="{545613EC-2C3D-D11E-4D86-C9DB3C1C139A}"/>
                </a:ext>
              </a:extLst>
            </p:cNvPr>
            <p:cNvSpPr txBox="1"/>
            <p:nvPr/>
          </p:nvSpPr>
          <p:spPr>
            <a:xfrm>
              <a:off x="1807697" y="5264134"/>
              <a:ext cx="2726651" cy="1569660"/>
            </a:xfrm>
            <a:prstGeom prst="rect">
              <a:avLst/>
            </a:prstGeom>
            <a:solidFill>
              <a:schemeClr val="bg1"/>
            </a:solidFill>
          </p:spPr>
          <p:txBody>
            <a:bodyPr wrap="square" rtlCol="0">
              <a:spAutoFit/>
            </a:bodyPr>
            <a:lstStyle/>
            <a:p>
              <a:r>
                <a:rPr lang="en-US" sz="2400" b="1" dirty="0">
                  <a:highlight>
                    <a:srgbClr val="FFFF00"/>
                  </a:highlight>
                </a:rPr>
                <a:t>Starting Stations</a:t>
              </a:r>
            </a:p>
            <a:p>
              <a:r>
                <a:rPr lang="en-US" sz="2400" dirty="0"/>
                <a:t>1 = SOIL</a:t>
              </a:r>
            </a:p>
            <a:p>
              <a:r>
                <a:rPr lang="en-US" sz="2400" dirty="0"/>
                <a:t>2 = RIVER</a:t>
              </a:r>
            </a:p>
            <a:p>
              <a:r>
                <a:rPr lang="en-US" sz="2400" dirty="0"/>
                <a:t>3 = OCEAN</a:t>
              </a:r>
            </a:p>
          </p:txBody>
        </p:sp>
        <p:sp>
          <p:nvSpPr>
            <p:cNvPr id="9" name="TextBox 8">
              <a:extLst>
                <a:ext uri="{FF2B5EF4-FFF2-40B4-BE49-F238E27FC236}">
                  <a16:creationId xmlns:a16="http://schemas.microsoft.com/office/drawing/2014/main" id="{5A2B0539-91D7-B35B-5466-92BA64B7A7D3}"/>
                </a:ext>
              </a:extLst>
            </p:cNvPr>
            <p:cNvSpPr txBox="1"/>
            <p:nvPr/>
          </p:nvSpPr>
          <p:spPr>
            <a:xfrm>
              <a:off x="4046874" y="5264134"/>
              <a:ext cx="2726651" cy="1569660"/>
            </a:xfrm>
            <a:prstGeom prst="rect">
              <a:avLst/>
            </a:prstGeom>
            <a:solidFill>
              <a:schemeClr val="bg1"/>
            </a:solidFill>
          </p:spPr>
          <p:txBody>
            <a:bodyPr wrap="square" rtlCol="0">
              <a:spAutoFit/>
            </a:bodyPr>
            <a:lstStyle/>
            <a:p>
              <a:r>
                <a:rPr lang="en-US" sz="2400" dirty="0"/>
                <a:t>4 = CLOUDS</a:t>
              </a:r>
            </a:p>
            <a:p>
              <a:r>
                <a:rPr lang="en-US" sz="2400" dirty="0"/>
                <a:t>5 = MOUNTAINS</a:t>
              </a:r>
            </a:p>
            <a:p>
              <a:r>
                <a:rPr lang="en-US" sz="2400" dirty="0"/>
                <a:t>6 = EARTH’S LAYERS</a:t>
              </a:r>
            </a:p>
            <a:p>
              <a:r>
                <a:rPr lang="en-US" sz="2400" dirty="0"/>
                <a:t>7 = VOLCANO</a:t>
              </a:r>
            </a:p>
          </p:txBody>
        </p:sp>
      </p:grpSp>
      <p:grpSp>
        <p:nvGrpSpPr>
          <p:cNvPr id="16" name="Group 15">
            <a:extLst>
              <a:ext uri="{FF2B5EF4-FFF2-40B4-BE49-F238E27FC236}">
                <a16:creationId xmlns:a16="http://schemas.microsoft.com/office/drawing/2014/main" id="{799F6015-3087-DDEB-10EA-CCE5C614384B}"/>
              </a:ext>
            </a:extLst>
          </p:cNvPr>
          <p:cNvGrpSpPr/>
          <p:nvPr/>
        </p:nvGrpSpPr>
        <p:grpSpPr>
          <a:xfrm>
            <a:off x="-185045" y="1134858"/>
            <a:ext cx="3153657" cy="762000"/>
            <a:chOff x="-185045" y="1134858"/>
            <a:chExt cx="3153657" cy="762000"/>
          </a:xfrm>
        </p:grpSpPr>
        <p:sp>
          <p:nvSpPr>
            <p:cNvPr id="12" name="Arrow: Down 11">
              <a:extLst>
                <a:ext uri="{FF2B5EF4-FFF2-40B4-BE49-F238E27FC236}">
                  <a16:creationId xmlns:a16="http://schemas.microsoft.com/office/drawing/2014/main" id="{5616876E-D62D-85C0-6BB6-1CF2B436EBE8}"/>
                </a:ext>
              </a:extLst>
            </p:cNvPr>
            <p:cNvSpPr/>
            <p:nvPr/>
          </p:nvSpPr>
          <p:spPr>
            <a:xfrm rot="16200000">
              <a:off x="-75985" y="1101998"/>
              <a:ext cx="685800" cy="9039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36109F0-D430-EAF5-68F3-9C8D0AE09EAD}"/>
                </a:ext>
              </a:extLst>
            </p:cNvPr>
            <p:cNvPicPr>
              <a:picLocks noChangeAspect="1"/>
            </p:cNvPicPr>
            <p:nvPr/>
          </p:nvPicPr>
          <p:blipFill>
            <a:blip r:embed="rId4"/>
            <a:stretch>
              <a:fillRect/>
            </a:stretch>
          </p:blipFill>
          <p:spPr>
            <a:xfrm>
              <a:off x="2197903" y="1134858"/>
              <a:ext cx="770709" cy="762000"/>
            </a:xfrm>
            <a:prstGeom prst="rect">
              <a:avLst/>
            </a:prstGeom>
          </p:spPr>
        </p:pic>
      </p:grpSp>
      <p:sp>
        <p:nvSpPr>
          <p:cNvPr id="13" name="TextBox 12">
            <a:extLst>
              <a:ext uri="{FF2B5EF4-FFF2-40B4-BE49-F238E27FC236}">
                <a16:creationId xmlns:a16="http://schemas.microsoft.com/office/drawing/2014/main" id="{4542083A-1EAE-9853-66AD-D99559152488}"/>
              </a:ext>
            </a:extLst>
          </p:cNvPr>
          <p:cNvSpPr txBox="1"/>
          <p:nvPr/>
        </p:nvSpPr>
        <p:spPr>
          <a:xfrm>
            <a:off x="3763549" y="1592341"/>
            <a:ext cx="3094451" cy="400110"/>
          </a:xfrm>
          <a:prstGeom prst="rect">
            <a:avLst/>
          </a:prstGeom>
          <a:noFill/>
        </p:spPr>
        <p:txBody>
          <a:bodyPr wrap="square" rtlCol="0">
            <a:spAutoFit/>
          </a:bodyPr>
          <a:lstStyle/>
          <a:p>
            <a:r>
              <a:rPr lang="en-US" sz="2000" b="1" i="1" dirty="0">
                <a:solidFill>
                  <a:srgbClr val="FF0000"/>
                </a:solidFill>
              </a:rPr>
              <a:t>Snowflakes with ash/dust</a:t>
            </a:r>
            <a:endParaRPr lang="en-US" sz="1050" b="1" i="1" dirty="0">
              <a:solidFill>
                <a:srgbClr val="FF0000"/>
              </a:solidFill>
            </a:endParaRPr>
          </a:p>
        </p:txBody>
      </p:sp>
      <p:sp>
        <p:nvSpPr>
          <p:cNvPr id="14" name="TextBox 13">
            <a:extLst>
              <a:ext uri="{FF2B5EF4-FFF2-40B4-BE49-F238E27FC236}">
                <a16:creationId xmlns:a16="http://schemas.microsoft.com/office/drawing/2014/main" id="{A178D8DC-8163-360B-59CA-862F41998C5D}"/>
              </a:ext>
            </a:extLst>
          </p:cNvPr>
          <p:cNvSpPr txBox="1"/>
          <p:nvPr/>
        </p:nvSpPr>
        <p:spPr>
          <a:xfrm>
            <a:off x="7162800" y="1605101"/>
            <a:ext cx="1791148" cy="400110"/>
          </a:xfrm>
          <a:prstGeom prst="rect">
            <a:avLst/>
          </a:prstGeom>
          <a:noFill/>
        </p:spPr>
        <p:txBody>
          <a:bodyPr wrap="square" rtlCol="0">
            <a:spAutoFit/>
          </a:bodyPr>
          <a:lstStyle/>
          <a:p>
            <a:r>
              <a:rPr lang="en-US" sz="2000" b="1" i="1" dirty="0">
                <a:solidFill>
                  <a:srgbClr val="FF0000"/>
                </a:solidFill>
              </a:rPr>
              <a:t>Mountains</a:t>
            </a:r>
            <a:endParaRPr lang="en-US" sz="1050" b="1" i="1" dirty="0">
              <a:solidFill>
                <a:srgbClr val="FF0000"/>
              </a:solidFill>
            </a:endParaRPr>
          </a:p>
        </p:txBody>
      </p:sp>
      <p:pic>
        <p:nvPicPr>
          <p:cNvPr id="15" name="Picture 14">
            <a:extLst>
              <a:ext uri="{FF2B5EF4-FFF2-40B4-BE49-F238E27FC236}">
                <a16:creationId xmlns:a16="http://schemas.microsoft.com/office/drawing/2014/main" id="{185098BB-50E7-5B95-E74D-949EE962EB83}"/>
              </a:ext>
            </a:extLst>
          </p:cNvPr>
          <p:cNvPicPr>
            <a:picLocks noChangeAspect="1"/>
          </p:cNvPicPr>
          <p:nvPr/>
        </p:nvPicPr>
        <p:blipFill>
          <a:blip r:embed="rId5"/>
          <a:stretch>
            <a:fillRect/>
          </a:stretch>
        </p:blipFill>
        <p:spPr>
          <a:xfrm>
            <a:off x="2188136" y="1992451"/>
            <a:ext cx="756247" cy="738024"/>
          </a:xfrm>
          <a:prstGeom prst="rect">
            <a:avLst/>
          </a:prstGeom>
        </p:spPr>
      </p:pic>
      <p:sp>
        <p:nvSpPr>
          <p:cNvPr id="17" name="TextBox 16">
            <a:extLst>
              <a:ext uri="{FF2B5EF4-FFF2-40B4-BE49-F238E27FC236}">
                <a16:creationId xmlns:a16="http://schemas.microsoft.com/office/drawing/2014/main" id="{814D3D8A-DDBA-1382-E3D9-7E0EC10DD1B7}"/>
              </a:ext>
            </a:extLst>
          </p:cNvPr>
          <p:cNvSpPr txBox="1"/>
          <p:nvPr/>
        </p:nvSpPr>
        <p:spPr>
          <a:xfrm>
            <a:off x="3801201" y="1873130"/>
            <a:ext cx="3361599" cy="400110"/>
          </a:xfrm>
          <a:prstGeom prst="rect">
            <a:avLst/>
          </a:prstGeom>
          <a:noFill/>
        </p:spPr>
        <p:txBody>
          <a:bodyPr wrap="square" rtlCol="0">
            <a:spAutoFit/>
          </a:bodyPr>
          <a:lstStyle/>
          <a:p>
            <a:r>
              <a:rPr lang="en-US" sz="2000" b="1" i="1" dirty="0">
                <a:solidFill>
                  <a:srgbClr val="FF0000"/>
                </a:solidFill>
              </a:rPr>
              <a:t>Rock is broken down, erosion</a:t>
            </a:r>
            <a:endParaRPr lang="en-US" sz="1050" b="1" i="1" dirty="0">
              <a:solidFill>
                <a:srgbClr val="FF0000"/>
              </a:solidFill>
            </a:endParaRPr>
          </a:p>
        </p:txBody>
      </p:sp>
      <p:sp>
        <p:nvSpPr>
          <p:cNvPr id="18" name="TextBox 17">
            <a:extLst>
              <a:ext uri="{FF2B5EF4-FFF2-40B4-BE49-F238E27FC236}">
                <a16:creationId xmlns:a16="http://schemas.microsoft.com/office/drawing/2014/main" id="{E90DABB7-CA46-353D-3441-A9F15DB7BA86}"/>
              </a:ext>
            </a:extLst>
          </p:cNvPr>
          <p:cNvSpPr txBox="1"/>
          <p:nvPr/>
        </p:nvSpPr>
        <p:spPr>
          <a:xfrm>
            <a:off x="7200452" y="1885890"/>
            <a:ext cx="1791148" cy="400110"/>
          </a:xfrm>
          <a:prstGeom prst="rect">
            <a:avLst/>
          </a:prstGeom>
          <a:noFill/>
        </p:spPr>
        <p:txBody>
          <a:bodyPr wrap="square" rtlCol="0">
            <a:spAutoFit/>
          </a:bodyPr>
          <a:lstStyle/>
          <a:p>
            <a:r>
              <a:rPr lang="en-US" sz="2000" b="1" i="1" dirty="0">
                <a:solidFill>
                  <a:srgbClr val="FF0000"/>
                </a:solidFill>
              </a:rPr>
              <a:t>Soil</a:t>
            </a:r>
            <a:endParaRPr lang="en-US" sz="1050" b="1" i="1" dirty="0">
              <a:solidFill>
                <a:srgbClr val="FF0000"/>
              </a:solidFill>
            </a:endParaRPr>
          </a:p>
        </p:txBody>
      </p:sp>
      <p:sp>
        <p:nvSpPr>
          <p:cNvPr id="19" name="Arrow: Down 18">
            <a:extLst>
              <a:ext uri="{FF2B5EF4-FFF2-40B4-BE49-F238E27FC236}">
                <a16:creationId xmlns:a16="http://schemas.microsoft.com/office/drawing/2014/main" id="{9EC50897-7F28-7422-CDAB-C891A9148C6A}"/>
              </a:ext>
            </a:extLst>
          </p:cNvPr>
          <p:cNvSpPr/>
          <p:nvPr/>
        </p:nvSpPr>
        <p:spPr>
          <a:xfrm rot="5400000">
            <a:off x="8052475" y="4866289"/>
            <a:ext cx="685800" cy="9039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229F4A7-C975-8659-2E65-3A6EBE9DB2DD}"/>
              </a:ext>
            </a:extLst>
          </p:cNvPr>
          <p:cNvSpPr txBox="1"/>
          <p:nvPr/>
        </p:nvSpPr>
        <p:spPr>
          <a:xfrm>
            <a:off x="3147387" y="1636852"/>
            <a:ext cx="770709" cy="307777"/>
          </a:xfrm>
          <a:prstGeom prst="rect">
            <a:avLst/>
          </a:prstGeom>
          <a:noFill/>
        </p:spPr>
        <p:txBody>
          <a:bodyPr wrap="square" rtlCol="0">
            <a:spAutoFit/>
          </a:bodyPr>
          <a:lstStyle/>
          <a:p>
            <a:r>
              <a:rPr lang="en-US" sz="1400" b="1" i="1" dirty="0">
                <a:solidFill>
                  <a:srgbClr val="FF0000"/>
                </a:solidFill>
              </a:rPr>
              <a:t>Clouds</a:t>
            </a:r>
            <a:endParaRPr lang="en-US" sz="1050" b="1" i="1" dirty="0">
              <a:solidFill>
                <a:srgbClr val="FF0000"/>
              </a:solidFill>
            </a:endParaRPr>
          </a:p>
        </p:txBody>
      </p:sp>
      <p:sp>
        <p:nvSpPr>
          <p:cNvPr id="22" name="TextBox 21">
            <a:extLst>
              <a:ext uri="{FF2B5EF4-FFF2-40B4-BE49-F238E27FC236}">
                <a16:creationId xmlns:a16="http://schemas.microsoft.com/office/drawing/2014/main" id="{E95A773C-748D-1ADF-1D92-38B19C738E18}"/>
              </a:ext>
            </a:extLst>
          </p:cNvPr>
          <p:cNvSpPr txBox="1"/>
          <p:nvPr/>
        </p:nvSpPr>
        <p:spPr>
          <a:xfrm>
            <a:off x="69924" y="5829335"/>
            <a:ext cx="3686453" cy="1000274"/>
          </a:xfrm>
          <a:prstGeom prst="rect">
            <a:avLst/>
          </a:prstGeom>
          <a:noFill/>
        </p:spPr>
        <p:txBody>
          <a:bodyPr wrap="square" rtlCol="0">
            <a:spAutoFit/>
          </a:bodyPr>
          <a:lstStyle/>
          <a:p>
            <a:r>
              <a:rPr lang="en-US" sz="2400" b="1" i="1" dirty="0">
                <a:solidFill>
                  <a:srgbClr val="FF0000"/>
                </a:solidFill>
              </a:rPr>
              <a:t>You will have time to finish tomorrow (if needed)</a:t>
            </a:r>
          </a:p>
          <a:p>
            <a:endParaRPr lang="en-US" sz="1100" b="1" i="1" dirty="0">
              <a:solidFill>
                <a:srgbClr val="FF0000"/>
              </a:solidFill>
            </a:endParaRPr>
          </a:p>
        </p:txBody>
      </p:sp>
      <p:sp>
        <p:nvSpPr>
          <p:cNvPr id="23" name="TextBox 22">
            <a:extLst>
              <a:ext uri="{FF2B5EF4-FFF2-40B4-BE49-F238E27FC236}">
                <a16:creationId xmlns:a16="http://schemas.microsoft.com/office/drawing/2014/main" id="{F901B335-58D5-BE12-E9C7-8BE9BEC414E2}"/>
              </a:ext>
            </a:extLst>
          </p:cNvPr>
          <p:cNvSpPr txBox="1"/>
          <p:nvPr/>
        </p:nvSpPr>
        <p:spPr>
          <a:xfrm>
            <a:off x="3116152" y="1917641"/>
            <a:ext cx="770709" cy="307777"/>
          </a:xfrm>
          <a:prstGeom prst="rect">
            <a:avLst/>
          </a:prstGeom>
          <a:noFill/>
        </p:spPr>
        <p:txBody>
          <a:bodyPr wrap="square" rtlCol="0">
            <a:spAutoFit/>
          </a:bodyPr>
          <a:lstStyle/>
          <a:p>
            <a:r>
              <a:rPr lang="en-US" sz="1400" b="1" i="1" dirty="0">
                <a:solidFill>
                  <a:srgbClr val="FF0000"/>
                </a:solidFill>
              </a:rPr>
              <a:t>6</a:t>
            </a:r>
            <a:endParaRPr lang="en-US" sz="1050" b="1" i="1" dirty="0">
              <a:solidFill>
                <a:srgbClr val="FF0000"/>
              </a:solidFill>
            </a:endParaRPr>
          </a:p>
        </p:txBody>
      </p:sp>
    </p:spTree>
    <p:extLst>
      <p:ext uri="{BB962C8B-B14F-4D97-AF65-F5344CB8AC3E}">
        <p14:creationId xmlns:p14="http://schemas.microsoft.com/office/powerpoint/2010/main" val="58765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7" grpId="0"/>
      <p:bldP spid="18" grpId="0"/>
      <p:bldP spid="20" grpId="0"/>
      <p:bldP spid="22" grpId="0"/>
      <p:bldP spid="2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Rectangle 182">
            <a:extLst>
              <a:ext uri="{FF2B5EF4-FFF2-40B4-BE49-F238E27FC236}">
                <a16:creationId xmlns:a16="http://schemas.microsoft.com/office/drawing/2014/main" id="{C7F729BC-8FA7-49EF-A71C-4D3F3CF83892}"/>
              </a:ext>
            </a:extLst>
          </p:cNvPr>
          <p:cNvSpPr/>
          <p:nvPr/>
        </p:nvSpPr>
        <p:spPr>
          <a:xfrm>
            <a:off x="0" y="1"/>
            <a:ext cx="9144000" cy="523220"/>
          </a:xfrm>
          <a:prstGeom prst="rect">
            <a:avLst/>
          </a:prstGeom>
          <a:solidFill>
            <a:schemeClr val="tx1">
              <a:lumMod val="95000"/>
              <a:lumOff val="5000"/>
            </a:schemeClr>
          </a:solidFill>
        </p:spPr>
        <p:txBody>
          <a:bodyPr wrap="square">
            <a:spAutoFit/>
          </a:bodyPr>
          <a:lstStyle/>
          <a:p>
            <a:r>
              <a:rPr lang="en-US" sz="2800" b="1" i="1" dirty="0">
                <a:solidFill>
                  <a:srgbClr val="92D050"/>
                </a:solidFill>
                <a:latin typeface="Times New Roman" panose="02020603050405020304" pitchFamily="18" charset="0"/>
                <a:cs typeface="Times New Roman" panose="02020603050405020304" pitchFamily="18" charset="0"/>
              </a:rPr>
              <a:t>Answer these questions about your adventure. </a:t>
            </a:r>
          </a:p>
        </p:txBody>
      </p:sp>
      <p:sp>
        <p:nvSpPr>
          <p:cNvPr id="7" name="TextBox 6">
            <a:extLst>
              <a:ext uri="{FF2B5EF4-FFF2-40B4-BE49-F238E27FC236}">
                <a16:creationId xmlns:a16="http://schemas.microsoft.com/office/drawing/2014/main" id="{97048A95-A659-F712-8F09-FF5E5B6BC198}"/>
              </a:ext>
            </a:extLst>
          </p:cNvPr>
          <p:cNvSpPr txBox="1"/>
          <p:nvPr/>
        </p:nvSpPr>
        <p:spPr>
          <a:xfrm>
            <a:off x="152400" y="709024"/>
            <a:ext cx="8839200" cy="5663089"/>
          </a:xfrm>
          <a:prstGeom prst="rect">
            <a:avLst/>
          </a:prstGeom>
          <a:noFill/>
        </p:spPr>
        <p:txBody>
          <a:bodyPr wrap="square" rtlCol="0">
            <a:spAutoFit/>
          </a:bodyPr>
          <a:lstStyle/>
          <a:p>
            <a:r>
              <a:rPr lang="en-US" sz="2000" i="1" dirty="0">
                <a:latin typeface="Times New Roman" panose="02020603050405020304" pitchFamily="18" charset="0"/>
                <a:cs typeface="Times New Roman" panose="02020603050405020304" pitchFamily="18" charset="0"/>
              </a:rPr>
              <a:t>1. How many different stations did you visit?  </a:t>
            </a:r>
          </a:p>
          <a:p>
            <a:endParaRPr lang="en-US" sz="1100" i="1" dirty="0">
              <a:latin typeface="Times New Roman" panose="02020603050405020304" pitchFamily="18" charset="0"/>
              <a:cs typeface="Times New Roman" panose="02020603050405020304" pitchFamily="18" charset="0"/>
            </a:endParaRPr>
          </a:p>
          <a:p>
            <a:r>
              <a:rPr lang="en-US" sz="2000" i="1" dirty="0">
                <a:latin typeface="Times New Roman" panose="02020603050405020304" pitchFamily="18" charset="0"/>
                <a:cs typeface="Times New Roman" panose="02020603050405020304" pitchFamily="18" charset="0"/>
              </a:rPr>
              <a:t>2. Which station(s) did you visit the most often?</a:t>
            </a:r>
          </a:p>
          <a:p>
            <a:endParaRPr lang="en-US" sz="1200" b="1" i="1" dirty="0">
              <a:latin typeface="Times New Roman" panose="02020603050405020304" pitchFamily="18" charset="0"/>
              <a:cs typeface="Times New Roman" panose="02020603050405020304" pitchFamily="18" charset="0"/>
            </a:endParaRPr>
          </a:p>
          <a:p>
            <a:r>
              <a:rPr lang="en-US" sz="2000" i="1" dirty="0">
                <a:latin typeface="Times New Roman" panose="02020603050405020304" pitchFamily="18" charset="0"/>
                <a:cs typeface="Times New Roman" panose="02020603050405020304" pitchFamily="18" charset="0"/>
              </a:rPr>
              <a:t>3. If you were to track your adventure based on the rock cycle we discussed in Part B, how many times did you undergo the processes listed below? </a:t>
            </a:r>
          </a:p>
          <a:p>
            <a:pPr marL="287338">
              <a:lnSpc>
                <a:spcPct val="150000"/>
              </a:lnSpc>
            </a:pPr>
            <a:r>
              <a:rPr lang="en-US" sz="2000" i="1" dirty="0">
                <a:latin typeface="Times New Roman" panose="02020603050405020304" pitchFamily="18" charset="0"/>
                <a:cs typeface="Times New Roman" panose="02020603050405020304" pitchFamily="18" charset="0"/>
              </a:rPr>
              <a:t>Weathering, erosion, &amp; deposition  </a:t>
            </a:r>
          </a:p>
          <a:p>
            <a:pPr marL="287338">
              <a:lnSpc>
                <a:spcPct val="150000"/>
              </a:lnSpc>
            </a:pPr>
            <a:r>
              <a:rPr lang="en-US" sz="2000" i="1" dirty="0">
                <a:latin typeface="Times New Roman" panose="02020603050405020304" pitchFamily="18" charset="0"/>
                <a:cs typeface="Times New Roman" panose="02020603050405020304" pitchFamily="18" charset="0"/>
              </a:rPr>
              <a:t>Melting, cooling, &amp; crystallization</a:t>
            </a:r>
          </a:p>
          <a:p>
            <a:pPr marL="287338">
              <a:lnSpc>
                <a:spcPct val="150000"/>
              </a:lnSpc>
            </a:pPr>
            <a:r>
              <a:rPr lang="en-US" sz="2000" i="1" dirty="0">
                <a:latin typeface="Times New Roman" panose="02020603050405020304" pitchFamily="18" charset="0"/>
                <a:cs typeface="Times New Roman" panose="02020603050405020304" pitchFamily="18" charset="0"/>
              </a:rPr>
              <a:t>Great heat &amp; pressure</a:t>
            </a:r>
          </a:p>
          <a:p>
            <a:endParaRPr lang="en-US" sz="1400" i="1" dirty="0">
              <a:latin typeface="Times New Roman" panose="02020603050405020304" pitchFamily="18" charset="0"/>
              <a:cs typeface="Times New Roman" panose="02020603050405020304" pitchFamily="18" charset="0"/>
            </a:endParaRPr>
          </a:p>
          <a:p>
            <a:r>
              <a:rPr lang="en-US" sz="2000" i="1" dirty="0">
                <a:latin typeface="Times New Roman" panose="02020603050405020304" pitchFamily="18" charset="0"/>
                <a:cs typeface="Times New Roman" panose="02020603050405020304" pitchFamily="18" charset="0"/>
              </a:rPr>
              <a:t>4.  Which different types of rocks did you experience?  When? </a:t>
            </a:r>
          </a:p>
          <a:p>
            <a:pPr marL="287338">
              <a:spcBef>
                <a:spcPts val="1800"/>
              </a:spcBef>
              <a:spcAft>
                <a:spcPts val="1800"/>
              </a:spcAft>
            </a:pPr>
            <a:r>
              <a:rPr lang="en-US" sz="2000" i="1" dirty="0">
                <a:latin typeface="Times New Roman" panose="02020603050405020304" pitchFamily="18" charset="0"/>
                <a:cs typeface="Times New Roman" panose="02020603050405020304" pitchFamily="18" charset="0"/>
              </a:rPr>
              <a:t>Igneous</a:t>
            </a:r>
          </a:p>
          <a:p>
            <a:pPr marL="287338">
              <a:spcBef>
                <a:spcPts val="1800"/>
              </a:spcBef>
              <a:spcAft>
                <a:spcPts val="1800"/>
              </a:spcAft>
            </a:pPr>
            <a:r>
              <a:rPr lang="en-US" sz="2000" i="1" dirty="0">
                <a:latin typeface="Times New Roman" panose="02020603050405020304" pitchFamily="18" charset="0"/>
                <a:cs typeface="Times New Roman" panose="02020603050405020304" pitchFamily="18" charset="0"/>
              </a:rPr>
              <a:t>Sedimentary</a:t>
            </a:r>
          </a:p>
          <a:p>
            <a:pPr marL="287338">
              <a:spcBef>
                <a:spcPts val="1800"/>
              </a:spcBef>
              <a:spcAft>
                <a:spcPts val="1800"/>
              </a:spcAft>
            </a:pPr>
            <a:r>
              <a:rPr lang="en-US" sz="2000" i="1" dirty="0">
                <a:latin typeface="Times New Roman" panose="02020603050405020304" pitchFamily="18" charset="0"/>
                <a:cs typeface="Times New Roman" panose="02020603050405020304" pitchFamily="18" charset="0"/>
              </a:rPr>
              <a:t>Metamorphic</a:t>
            </a:r>
          </a:p>
        </p:txBody>
      </p:sp>
    </p:spTree>
    <p:extLst>
      <p:ext uri="{BB962C8B-B14F-4D97-AF65-F5344CB8AC3E}">
        <p14:creationId xmlns:p14="http://schemas.microsoft.com/office/powerpoint/2010/main" val="3998115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1"/>
            <a:ext cx="8991600" cy="5453481"/>
          </a:xfrm>
          <a:prstGeom prst="rect">
            <a:avLst/>
          </a:prstGeom>
        </p:spPr>
        <p:txBody>
          <a:bodyPr wrap="square">
            <a:spAutoFit/>
          </a:bodyPr>
          <a:lstStyle/>
          <a:p>
            <a:pPr marR="0" lvl="0">
              <a:lnSpc>
                <a:spcPct val="107000"/>
              </a:lnSpc>
              <a:spcBef>
                <a:spcPts val="0"/>
              </a:spcBef>
              <a:spcAft>
                <a:spcPts val="0"/>
              </a:spcAft>
            </a:pPr>
            <a:r>
              <a:rPr lang="en-US" sz="2800" dirty="0">
                <a:ea typeface="Calibri"/>
                <a:cs typeface="Times New Roman"/>
              </a:rPr>
              <a:t>4. Where does gravity come from? </a:t>
            </a:r>
            <a:r>
              <a:rPr lang="en-US" sz="2800" b="1" dirty="0">
                <a:solidFill>
                  <a:srgbClr val="FF0000"/>
                </a:solidFill>
                <a:ea typeface="Calibri"/>
                <a:cs typeface="Times New Roman"/>
              </a:rPr>
              <a:t>Earth’s dense core</a:t>
            </a:r>
          </a:p>
          <a:p>
            <a:pPr marL="342900" marR="0" lvl="0" indent="-342900">
              <a:lnSpc>
                <a:spcPct val="107000"/>
              </a:lnSpc>
              <a:spcBef>
                <a:spcPts val="0"/>
              </a:spcBef>
              <a:spcAft>
                <a:spcPts val="0"/>
              </a:spcAft>
              <a:buFont typeface="+mj-lt"/>
              <a:buAutoNum type="arabicPeriod"/>
            </a:pPr>
            <a:endParaRPr lang="en-US" sz="2800" dirty="0">
              <a:ea typeface="Calibri"/>
              <a:cs typeface="Times New Roman"/>
            </a:endParaRPr>
          </a:p>
          <a:p>
            <a:r>
              <a:rPr lang="en-US" sz="2800" dirty="0"/>
              <a:t>5. What does the force of gravity do for us? Protection from</a:t>
            </a:r>
            <a:r>
              <a:rPr lang="en-US" sz="2800" b="1" dirty="0">
                <a:solidFill>
                  <a:srgbClr val="FF0000"/>
                </a:solidFill>
                <a:ea typeface="Calibri"/>
                <a:cs typeface="Times New Roman"/>
              </a:rPr>
              <a:t> meteorites, </a:t>
            </a:r>
            <a:r>
              <a:rPr lang="en-US" sz="2800" dirty="0"/>
              <a:t>absorbs </a:t>
            </a:r>
            <a:r>
              <a:rPr lang="en-US" sz="2800" b="1" dirty="0">
                <a:solidFill>
                  <a:srgbClr val="FF0000"/>
                </a:solidFill>
                <a:ea typeface="Calibri"/>
                <a:cs typeface="Times New Roman"/>
              </a:rPr>
              <a:t>radiation,</a:t>
            </a:r>
            <a:r>
              <a:rPr lang="en-US" sz="2800" dirty="0"/>
              <a:t> insulates earth from </a:t>
            </a:r>
            <a:r>
              <a:rPr lang="en-US" sz="2800" b="1" dirty="0">
                <a:solidFill>
                  <a:srgbClr val="FF0000"/>
                </a:solidFill>
                <a:ea typeface="Calibri"/>
                <a:cs typeface="Times New Roman"/>
              </a:rPr>
              <a:t>freezing</a:t>
            </a:r>
            <a:r>
              <a:rPr lang="en-US" sz="2800" dirty="0"/>
              <a:t> temperatures of space, and  gives us the </a:t>
            </a:r>
            <a:r>
              <a:rPr lang="en-US" sz="2800" b="1" dirty="0">
                <a:solidFill>
                  <a:srgbClr val="FF0000"/>
                </a:solidFill>
                <a:ea typeface="Calibri"/>
                <a:cs typeface="Times New Roman"/>
              </a:rPr>
              <a:t>air</a:t>
            </a:r>
            <a:r>
              <a:rPr lang="en-US" sz="2800" dirty="0"/>
              <a:t> that we breath.</a:t>
            </a:r>
          </a:p>
          <a:p>
            <a:endParaRPr lang="en-US" sz="2800" dirty="0">
              <a:ea typeface="Calibri"/>
              <a:cs typeface="Times New Roman"/>
            </a:endParaRPr>
          </a:p>
          <a:p>
            <a:r>
              <a:rPr lang="en-US" sz="2800" dirty="0">
                <a:ea typeface="Calibri"/>
                <a:cs typeface="Times New Roman"/>
              </a:rPr>
              <a:t>6. No gravity = no </a:t>
            </a:r>
            <a:r>
              <a:rPr lang="en-US" sz="2800" b="1" dirty="0">
                <a:solidFill>
                  <a:srgbClr val="FF0000"/>
                </a:solidFill>
                <a:ea typeface="Calibri"/>
                <a:cs typeface="Times New Roman"/>
              </a:rPr>
              <a:t>atmosphere</a:t>
            </a:r>
            <a:r>
              <a:rPr lang="en-US" sz="2800" dirty="0">
                <a:solidFill>
                  <a:srgbClr val="FF0000"/>
                </a:solidFill>
                <a:ea typeface="Calibri"/>
                <a:cs typeface="Times New Roman"/>
              </a:rPr>
              <a:t>  </a:t>
            </a:r>
            <a:r>
              <a:rPr lang="en-US" sz="2800" dirty="0">
                <a:ea typeface="Calibri"/>
                <a:cs typeface="Times New Roman"/>
              </a:rPr>
              <a:t>= no </a:t>
            </a:r>
            <a:r>
              <a:rPr lang="en-US" sz="2800" b="1" dirty="0">
                <a:solidFill>
                  <a:srgbClr val="FF0000"/>
                </a:solidFill>
                <a:ea typeface="Calibri"/>
                <a:cs typeface="Times New Roman"/>
              </a:rPr>
              <a:t>life</a:t>
            </a:r>
            <a:r>
              <a:rPr lang="en-US" sz="2800" dirty="0">
                <a:solidFill>
                  <a:srgbClr val="FF0000"/>
                </a:solidFill>
                <a:ea typeface="Calibri"/>
                <a:cs typeface="Times New Roman"/>
              </a:rPr>
              <a:t>.</a:t>
            </a:r>
          </a:p>
          <a:p>
            <a:pPr marL="342900" marR="0" lvl="0" indent="-342900">
              <a:lnSpc>
                <a:spcPct val="107000"/>
              </a:lnSpc>
              <a:spcBef>
                <a:spcPts val="0"/>
              </a:spcBef>
              <a:spcAft>
                <a:spcPts val="0"/>
              </a:spcAft>
              <a:buFont typeface="+mj-lt"/>
              <a:buAutoNum type="arabicPeriod"/>
            </a:pPr>
            <a:endParaRPr lang="en-US" sz="2800" dirty="0">
              <a:solidFill>
                <a:srgbClr val="FF0000"/>
              </a:solidFill>
              <a:ea typeface="Calibri"/>
              <a:cs typeface="Times New Roman"/>
            </a:endParaRPr>
          </a:p>
          <a:p>
            <a:pPr marR="0" lvl="0">
              <a:lnSpc>
                <a:spcPct val="107000"/>
              </a:lnSpc>
              <a:spcBef>
                <a:spcPts val="0"/>
              </a:spcBef>
              <a:spcAft>
                <a:spcPts val="0"/>
              </a:spcAft>
            </a:pPr>
            <a:r>
              <a:rPr lang="en-US" sz="2800" dirty="0">
                <a:ea typeface="Calibri"/>
                <a:cs typeface="Times New Roman"/>
              </a:rPr>
              <a:t>7. True or False: The sun gives us all our energy.</a:t>
            </a:r>
          </a:p>
          <a:p>
            <a:pPr marL="342900" marR="0" lvl="0" indent="-342900">
              <a:lnSpc>
                <a:spcPct val="107000"/>
              </a:lnSpc>
              <a:spcBef>
                <a:spcPts val="0"/>
              </a:spcBef>
              <a:spcAft>
                <a:spcPts val="0"/>
              </a:spcAft>
              <a:buFont typeface="+mj-lt"/>
              <a:buAutoNum type="arabicPeriod"/>
            </a:pPr>
            <a:endParaRPr lang="en-US" sz="2800" dirty="0">
              <a:ea typeface="Calibri"/>
              <a:cs typeface="Times New Roman"/>
            </a:endParaRPr>
          </a:p>
          <a:p>
            <a:pPr marR="0" lvl="0">
              <a:lnSpc>
                <a:spcPct val="107000"/>
              </a:lnSpc>
              <a:spcBef>
                <a:spcPts val="0"/>
              </a:spcBef>
              <a:spcAft>
                <a:spcPts val="0"/>
              </a:spcAft>
            </a:pPr>
            <a:r>
              <a:rPr lang="en-US" sz="2800" dirty="0">
                <a:ea typeface="Calibri"/>
                <a:cs typeface="Times New Roman"/>
              </a:rPr>
              <a:t>8. What are the pieces of evidence for the earth’s internal energy? </a:t>
            </a:r>
            <a:r>
              <a:rPr lang="en-US" sz="2800" b="1" dirty="0">
                <a:solidFill>
                  <a:srgbClr val="FF0000"/>
                </a:solidFill>
                <a:ea typeface="Calibri"/>
                <a:cs typeface="Times New Roman"/>
              </a:rPr>
              <a:t>Volcanoes, mountains, caves</a:t>
            </a:r>
          </a:p>
        </p:txBody>
      </p:sp>
      <p:sp>
        <p:nvSpPr>
          <p:cNvPr id="3" name="Rectangle: Rounded Corners 2">
            <a:extLst>
              <a:ext uri="{FF2B5EF4-FFF2-40B4-BE49-F238E27FC236}">
                <a16:creationId xmlns:a16="http://schemas.microsoft.com/office/drawing/2014/main" id="{39849311-2D01-4D6D-9048-60702135F352}"/>
              </a:ext>
            </a:extLst>
          </p:cNvPr>
          <p:cNvSpPr/>
          <p:nvPr/>
        </p:nvSpPr>
        <p:spPr>
          <a:xfrm>
            <a:off x="1600200" y="3657600"/>
            <a:ext cx="990600" cy="523220"/>
          </a:xfrm>
          <a:prstGeom prst="round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726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C:\Users\ttomm\AppData\Local\Microsoft\Windows\INetCache\IE\Y9QQ9D0Q\Earth_from_space,_hurricane[1].jpg"/>
          <p:cNvPicPr>
            <a:picLocks noChangeAspect="1" noChangeArrowheads="1"/>
          </p:cNvPicPr>
          <p:nvPr/>
        </p:nvPicPr>
        <p:blipFill>
          <a:blip r:embed="rId2" cstate="print">
            <a:duotone>
              <a:prstClr val="black"/>
              <a:schemeClr val="accent3">
                <a:tint val="45000"/>
                <a:satMod val="400000"/>
              </a:schemeClr>
            </a:duotone>
          </a:blip>
          <a:srcRect/>
          <a:stretch>
            <a:fillRect/>
          </a:stretch>
        </p:blipFill>
        <p:spPr bwMode="auto">
          <a:xfrm>
            <a:off x="1602875" y="304800"/>
            <a:ext cx="6011763" cy="5959386"/>
          </a:xfrm>
          <a:prstGeom prst="rect">
            <a:avLst/>
          </a:prstGeom>
          <a:ln>
            <a:noFill/>
          </a:ln>
          <a:effectLst>
            <a:softEdge rad="112500"/>
          </a:effectLst>
        </p:spPr>
      </p:pic>
      <p:sp>
        <p:nvSpPr>
          <p:cNvPr id="5" name="Rectangle 4"/>
          <p:cNvSpPr/>
          <p:nvPr/>
        </p:nvSpPr>
        <p:spPr>
          <a:xfrm>
            <a:off x="1676400" y="6443246"/>
            <a:ext cx="7467600" cy="307777"/>
          </a:xfrm>
          <a:prstGeom prst="rect">
            <a:avLst/>
          </a:prstGeom>
        </p:spPr>
        <p:txBody>
          <a:bodyPr wrap="square">
            <a:spAutoFit/>
          </a:bodyPr>
          <a:lstStyle/>
          <a:p>
            <a:pPr algn="ctr"/>
            <a:r>
              <a:rPr lang="en-US" sz="1400" dirty="0">
                <a:hlinkClick r:id="rId3"/>
              </a:rPr>
              <a:t>http://documentaries-plus.blogspot.com/2012/06/inside-planet-earth-discovery-channel.html</a:t>
            </a:r>
            <a:endParaRPr lang="en-US" sz="1400" dirty="0"/>
          </a:p>
        </p:txBody>
      </p:sp>
      <p:sp>
        <p:nvSpPr>
          <p:cNvPr id="6" name="Rectangle 5"/>
          <p:cNvSpPr/>
          <p:nvPr/>
        </p:nvSpPr>
        <p:spPr>
          <a:xfrm>
            <a:off x="1051055" y="2184333"/>
            <a:ext cx="7039107" cy="1862048"/>
          </a:xfrm>
          <a:prstGeom prst="rect">
            <a:avLst/>
          </a:prstGeom>
          <a:noFill/>
        </p:spPr>
        <p:txBody>
          <a:bodyPr wrap="none" lIns="91440" tIns="45720" rIns="91440" bIns="45720">
            <a:spAutoFit/>
          </a:bodyPr>
          <a:lstStyle/>
          <a:p>
            <a:pPr algn="ctr"/>
            <a:r>
              <a:rPr lang="en-US" sz="11500" b="1" cap="none" dirty="0">
                <a:ln w="57150" cmpd="sng">
                  <a:solidFill>
                    <a:schemeClr val="tx1"/>
                  </a:solidFill>
                  <a:prstDash val="solid"/>
                  <a:miter lim="800000"/>
                </a:ln>
                <a:solidFill>
                  <a:srgbClr val="FFC000"/>
                </a:solidFill>
                <a:effectLst/>
                <a:latin typeface="Cooper Black" pitchFamily="18" charset="0"/>
              </a:rPr>
              <a:t>Section 5</a:t>
            </a:r>
          </a:p>
        </p:txBody>
      </p:sp>
      <p:sp>
        <p:nvSpPr>
          <p:cNvPr id="7" name="TextBox 6">
            <a:extLst>
              <a:ext uri="{FF2B5EF4-FFF2-40B4-BE49-F238E27FC236}">
                <a16:creationId xmlns:a16="http://schemas.microsoft.com/office/drawing/2014/main" id="{11ACB7F6-A70F-4399-A801-4B40381BDD1C}"/>
              </a:ext>
            </a:extLst>
          </p:cNvPr>
          <p:cNvSpPr txBox="1"/>
          <p:nvPr/>
        </p:nvSpPr>
        <p:spPr>
          <a:xfrm>
            <a:off x="1412015" y="5292364"/>
            <a:ext cx="3004898" cy="646331"/>
          </a:xfrm>
          <a:prstGeom prst="rect">
            <a:avLst/>
          </a:prstGeom>
          <a:solidFill>
            <a:srgbClr val="FFFF00"/>
          </a:solidFill>
        </p:spPr>
        <p:txBody>
          <a:bodyPr wrap="square" rtlCol="0">
            <a:spAutoFit/>
          </a:bodyPr>
          <a:lstStyle/>
          <a:p>
            <a:pPr algn="ctr"/>
            <a:r>
              <a:rPr lang="en-US" b="1" dirty="0"/>
              <a:t>Section 5 Video Segment</a:t>
            </a:r>
            <a:br>
              <a:rPr lang="en-US" b="1" dirty="0"/>
            </a:br>
            <a:r>
              <a:rPr lang="en-US" b="1" dirty="0"/>
              <a:t>1:13:17-End</a:t>
            </a:r>
          </a:p>
        </p:txBody>
      </p:sp>
      <p:pic>
        <p:nvPicPr>
          <p:cNvPr id="8" name="Picture 7" descr="A picture containing text, clipart&#10;&#10;Description automatically generated">
            <a:hlinkClick r:id="rId3"/>
            <a:extLst>
              <a:ext uri="{FF2B5EF4-FFF2-40B4-BE49-F238E27FC236}">
                <a16:creationId xmlns:a16="http://schemas.microsoft.com/office/drawing/2014/main" id="{B5023567-8C4D-4C97-B0FA-5BBB068594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615" y="5246436"/>
            <a:ext cx="1005808" cy="738187"/>
          </a:xfrm>
          <a:prstGeom prst="rect">
            <a:avLst/>
          </a:prstGeom>
        </p:spPr>
      </p:pic>
      <p:sp>
        <p:nvSpPr>
          <p:cNvPr id="9" name="TextBox 8">
            <a:extLst>
              <a:ext uri="{FF2B5EF4-FFF2-40B4-BE49-F238E27FC236}">
                <a16:creationId xmlns:a16="http://schemas.microsoft.com/office/drawing/2014/main" id="{7B0DAE28-8BC4-BC20-9E08-D9642D5F9CD4}"/>
              </a:ext>
            </a:extLst>
          </p:cNvPr>
          <p:cNvSpPr txBox="1"/>
          <p:nvPr/>
        </p:nvSpPr>
        <p:spPr>
          <a:xfrm>
            <a:off x="5715000" y="5430863"/>
            <a:ext cx="3004898" cy="369332"/>
          </a:xfrm>
          <a:prstGeom prst="rect">
            <a:avLst/>
          </a:prstGeom>
          <a:solidFill>
            <a:srgbClr val="FFFF00"/>
          </a:solidFill>
        </p:spPr>
        <p:txBody>
          <a:bodyPr wrap="square" rtlCol="0">
            <a:spAutoFit/>
          </a:bodyPr>
          <a:lstStyle/>
          <a:p>
            <a:pPr algn="ctr"/>
            <a:r>
              <a:rPr lang="en-US" b="1" dirty="0">
                <a:hlinkClick r:id="rId5" action="ppaction://hlinksldjump"/>
              </a:rPr>
              <a:t>Section 5 Activity</a:t>
            </a:r>
            <a:endParaRPr lang="en-US" b="1" dirty="0"/>
          </a:p>
        </p:txBody>
      </p:sp>
    </p:spTree>
    <p:extLst>
      <p:ext uri="{BB962C8B-B14F-4D97-AF65-F5344CB8AC3E}">
        <p14:creationId xmlns:p14="http://schemas.microsoft.com/office/powerpoint/2010/main" val="27231452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 y="247941"/>
            <a:ext cx="8915400" cy="4939686"/>
          </a:xfrm>
          <a:prstGeom prst="rect">
            <a:avLst/>
          </a:prstGeom>
        </p:spPr>
        <p:txBody>
          <a:bodyPr wrap="square">
            <a:spAutoFit/>
          </a:bodyPr>
          <a:lstStyle/>
          <a:p>
            <a:pPr marL="342900" marR="0" lvl="0" indent="-342900">
              <a:lnSpc>
                <a:spcPct val="107000"/>
              </a:lnSpc>
              <a:spcBef>
                <a:spcPts val="0"/>
              </a:spcBef>
              <a:spcAft>
                <a:spcPts val="0"/>
              </a:spcAft>
              <a:buFont typeface="+mj-lt"/>
              <a:buAutoNum type="arabicPeriod"/>
            </a:pPr>
            <a:r>
              <a:rPr lang="en-US" sz="2000" dirty="0">
                <a:latin typeface="Times New Roman" panose="02020603050405020304" pitchFamily="18" charset="0"/>
                <a:ea typeface="Calibri"/>
                <a:cs typeface="Times New Roman" panose="02020603050405020304" pitchFamily="18" charset="0"/>
              </a:rPr>
              <a:t>Why is the material solid in the inner core?  </a:t>
            </a:r>
            <a:br>
              <a:rPr lang="en-US" sz="2000" dirty="0">
                <a:latin typeface="Times New Roman" panose="02020603050405020304" pitchFamily="18" charset="0"/>
                <a:ea typeface="Calibri"/>
                <a:cs typeface="Times New Roman" panose="02020603050405020304" pitchFamily="18" charset="0"/>
              </a:rPr>
            </a:br>
            <a:r>
              <a:rPr lang="en-US" sz="2000" b="1" dirty="0">
                <a:solidFill>
                  <a:srgbClr val="FF0000"/>
                </a:solidFill>
                <a:latin typeface="Times New Roman" panose="02020603050405020304" pitchFamily="18" charset="0"/>
                <a:ea typeface="Calibri"/>
                <a:cs typeface="Times New Roman" panose="02020603050405020304" pitchFamily="18" charset="0"/>
              </a:rPr>
              <a:t>Very high amounts of pressure</a:t>
            </a:r>
          </a:p>
          <a:p>
            <a:pPr marL="342900" marR="0" lvl="0" indent="-342900">
              <a:lnSpc>
                <a:spcPct val="107000"/>
              </a:lnSpc>
              <a:spcBef>
                <a:spcPts val="0"/>
              </a:spcBef>
              <a:spcAft>
                <a:spcPts val="0"/>
              </a:spcAft>
              <a:buFont typeface="+mj-lt"/>
              <a:buAutoNum type="arabicPeriod"/>
            </a:pPr>
            <a:endParaRPr lang="en-US" sz="1400" dirty="0">
              <a:latin typeface="Times New Roman" panose="02020603050405020304" pitchFamily="18" charset="0"/>
              <a:ea typeface="Calibri"/>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000" dirty="0">
                <a:latin typeface="Times New Roman" panose="02020603050405020304" pitchFamily="18" charset="0"/>
                <a:ea typeface="Calibri"/>
                <a:cs typeface="Times New Roman" panose="02020603050405020304" pitchFamily="18" charset="0"/>
              </a:rPr>
              <a:t>The inner core is </a:t>
            </a:r>
            <a:r>
              <a:rPr lang="en-US" sz="2000" b="1" dirty="0">
                <a:solidFill>
                  <a:srgbClr val="FF0000"/>
                </a:solidFill>
                <a:latin typeface="Times New Roman" panose="02020603050405020304" pitchFamily="18" charset="0"/>
                <a:ea typeface="Calibri"/>
                <a:cs typeface="Times New Roman" panose="02020603050405020304" pitchFamily="18" charset="0"/>
              </a:rPr>
              <a:t>growing</a:t>
            </a:r>
            <a:r>
              <a:rPr lang="en-US" sz="2000" dirty="0">
                <a:latin typeface="Times New Roman" panose="02020603050405020304" pitchFamily="18" charset="0"/>
                <a:ea typeface="Calibri"/>
                <a:cs typeface="Times New Roman" panose="02020603050405020304" pitchFamily="18" charset="0"/>
              </a:rPr>
              <a:t> at a rate of 1 </a:t>
            </a:r>
            <a:r>
              <a:rPr lang="en-US" sz="2000" b="1" dirty="0">
                <a:solidFill>
                  <a:srgbClr val="FF0000"/>
                </a:solidFill>
                <a:latin typeface="Times New Roman" panose="02020603050405020304" pitchFamily="18" charset="0"/>
                <a:ea typeface="Calibri"/>
                <a:cs typeface="Times New Roman" panose="02020603050405020304" pitchFamily="18" charset="0"/>
              </a:rPr>
              <a:t>millimeter</a:t>
            </a:r>
            <a:r>
              <a:rPr lang="en-US" sz="2000" dirty="0">
                <a:latin typeface="Times New Roman" panose="02020603050405020304" pitchFamily="18" charset="0"/>
                <a:ea typeface="Calibri"/>
                <a:cs typeface="Times New Roman" panose="02020603050405020304" pitchFamily="18" charset="0"/>
              </a:rPr>
              <a:t> per year.</a:t>
            </a:r>
          </a:p>
          <a:p>
            <a:pPr marL="342900" marR="0" lvl="0" indent="-342900">
              <a:lnSpc>
                <a:spcPct val="107000"/>
              </a:lnSpc>
              <a:spcBef>
                <a:spcPts val="0"/>
              </a:spcBef>
              <a:spcAft>
                <a:spcPts val="0"/>
              </a:spcAft>
              <a:buFont typeface="+mj-lt"/>
              <a:buAutoNum type="arabicPeriod"/>
            </a:pPr>
            <a:endParaRPr lang="en-US" sz="1400" dirty="0">
              <a:latin typeface="Times New Roman" panose="02020603050405020304" pitchFamily="18" charset="0"/>
              <a:ea typeface="Calibri"/>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000" kern="0" dirty="0">
                <a:latin typeface="Times New Roman" panose="02020603050405020304" pitchFamily="18" charset="0"/>
                <a:ea typeface="Calibri"/>
                <a:cs typeface="Times New Roman" panose="02020603050405020304" pitchFamily="18" charset="0"/>
              </a:rPr>
              <a:t>True or False: We know exactly what the surface of the inner core looks like.</a:t>
            </a:r>
          </a:p>
          <a:p>
            <a:pPr marL="342900" marR="0" lvl="0" indent="-342900">
              <a:lnSpc>
                <a:spcPct val="107000"/>
              </a:lnSpc>
              <a:spcBef>
                <a:spcPts val="0"/>
              </a:spcBef>
              <a:spcAft>
                <a:spcPts val="0"/>
              </a:spcAft>
              <a:buFont typeface="+mj-lt"/>
              <a:buAutoNum type="arabicPeriod"/>
            </a:pPr>
            <a:endParaRPr lang="en-US" sz="1600" spc="-140" dirty="0">
              <a:latin typeface="Times New Roman" panose="02020603050405020304" pitchFamily="18" charset="0"/>
              <a:ea typeface="Calibri"/>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000" dirty="0">
                <a:latin typeface="Times New Roman" panose="02020603050405020304" pitchFamily="18" charset="0"/>
                <a:ea typeface="Calibri"/>
                <a:cs typeface="Times New Roman" panose="02020603050405020304" pitchFamily="18" charset="0"/>
              </a:rPr>
              <a:t>One day, the inner core will </a:t>
            </a:r>
            <a:r>
              <a:rPr lang="en-US" sz="2000" b="1" dirty="0">
                <a:solidFill>
                  <a:srgbClr val="FF0000"/>
                </a:solidFill>
                <a:latin typeface="Times New Roman" panose="02020603050405020304" pitchFamily="18" charset="0"/>
                <a:ea typeface="Calibri"/>
                <a:cs typeface="Times New Roman" panose="02020603050405020304" pitchFamily="18" charset="0"/>
              </a:rPr>
              <a:t>freeze</a:t>
            </a:r>
            <a:r>
              <a:rPr lang="en-US" sz="2000" dirty="0">
                <a:solidFill>
                  <a:srgbClr val="FF0000"/>
                </a:solidFill>
                <a:latin typeface="Times New Roman" panose="02020603050405020304" pitchFamily="18" charset="0"/>
                <a:ea typeface="Calibri"/>
                <a:cs typeface="Times New Roman" panose="02020603050405020304" pitchFamily="18" charset="0"/>
              </a:rPr>
              <a:t> </a:t>
            </a:r>
            <a:r>
              <a:rPr lang="en-US" sz="2000" dirty="0">
                <a:latin typeface="Times New Roman" panose="02020603050405020304" pitchFamily="18" charset="0"/>
                <a:ea typeface="Calibri"/>
                <a:cs typeface="Times New Roman" panose="02020603050405020304" pitchFamily="18" charset="0"/>
              </a:rPr>
              <a:t>solid.</a:t>
            </a:r>
          </a:p>
          <a:p>
            <a:pPr marL="342900" marR="0" lvl="0" indent="-342900">
              <a:lnSpc>
                <a:spcPct val="107000"/>
              </a:lnSpc>
              <a:spcBef>
                <a:spcPts val="0"/>
              </a:spcBef>
              <a:spcAft>
                <a:spcPts val="0"/>
              </a:spcAft>
              <a:buFont typeface="+mj-lt"/>
              <a:buAutoNum type="arabicPeriod"/>
            </a:pPr>
            <a:endParaRPr lang="en-US" sz="1600" dirty="0">
              <a:latin typeface="Times New Roman" panose="02020603050405020304" pitchFamily="18" charset="0"/>
              <a:ea typeface="Calibri"/>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000" dirty="0">
                <a:latin typeface="Times New Roman" panose="02020603050405020304" pitchFamily="18" charset="0"/>
                <a:ea typeface="Calibri"/>
                <a:cs typeface="Times New Roman" panose="02020603050405020304" pitchFamily="18" charset="0"/>
              </a:rPr>
              <a:t>What happened to the heavier materials during planetary formation?  </a:t>
            </a:r>
            <a:br>
              <a:rPr lang="en-US" sz="2000" dirty="0">
                <a:latin typeface="Times New Roman" panose="02020603050405020304" pitchFamily="18" charset="0"/>
                <a:ea typeface="Calibri"/>
                <a:cs typeface="Times New Roman" panose="02020603050405020304" pitchFamily="18" charset="0"/>
              </a:rPr>
            </a:br>
            <a:r>
              <a:rPr lang="en-US" sz="2000" b="1" dirty="0">
                <a:solidFill>
                  <a:srgbClr val="FF0000"/>
                </a:solidFill>
                <a:latin typeface="Times New Roman" panose="02020603050405020304" pitchFamily="18" charset="0"/>
                <a:ea typeface="Calibri"/>
                <a:cs typeface="Times New Roman" panose="02020603050405020304" pitchFamily="18" charset="0"/>
              </a:rPr>
              <a:t>The material sank to the bottom/center of the newly formed planets.</a:t>
            </a:r>
          </a:p>
          <a:p>
            <a:pPr marL="342900" marR="0" lvl="0" indent="-342900">
              <a:lnSpc>
                <a:spcPct val="107000"/>
              </a:lnSpc>
              <a:spcBef>
                <a:spcPts val="0"/>
              </a:spcBef>
              <a:spcAft>
                <a:spcPts val="0"/>
              </a:spcAft>
              <a:buFont typeface="+mj-lt"/>
              <a:buAutoNum type="arabicPeriod"/>
            </a:pPr>
            <a:endParaRPr lang="en-US" sz="1600" dirty="0">
              <a:latin typeface="Times New Roman" panose="02020603050405020304" pitchFamily="18" charset="0"/>
              <a:ea typeface="Calibri"/>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000" dirty="0">
                <a:latin typeface="Times New Roman" panose="02020603050405020304" pitchFamily="18" charset="0"/>
                <a:ea typeface="Calibri"/>
                <a:cs typeface="Times New Roman" panose="02020603050405020304" pitchFamily="18" charset="0"/>
              </a:rPr>
              <a:t>How large was the object that made the crater in Arizona?  </a:t>
            </a:r>
            <a:br>
              <a:rPr lang="en-US" sz="2000" dirty="0">
                <a:latin typeface="Times New Roman" panose="02020603050405020304" pitchFamily="18" charset="0"/>
                <a:ea typeface="Calibri"/>
                <a:cs typeface="Times New Roman" panose="02020603050405020304" pitchFamily="18" charset="0"/>
              </a:rPr>
            </a:br>
            <a:r>
              <a:rPr lang="en-US" sz="2000" b="1" dirty="0">
                <a:solidFill>
                  <a:srgbClr val="FF0000"/>
                </a:solidFill>
                <a:latin typeface="Times New Roman" panose="02020603050405020304" pitchFamily="18" charset="0"/>
                <a:ea typeface="Calibri"/>
                <a:cs typeface="Times New Roman" panose="02020603050405020304" pitchFamily="18" charset="0"/>
              </a:rPr>
              <a:t>300-400 ft</a:t>
            </a:r>
          </a:p>
          <a:p>
            <a:pPr marL="342900" marR="0" lvl="0" indent="-342900">
              <a:lnSpc>
                <a:spcPct val="107000"/>
              </a:lnSpc>
              <a:spcBef>
                <a:spcPts val="0"/>
              </a:spcBef>
              <a:spcAft>
                <a:spcPts val="0"/>
              </a:spcAft>
              <a:buFont typeface="+mj-lt"/>
              <a:buAutoNum type="arabicPeriod"/>
            </a:pPr>
            <a:endParaRPr lang="en-US" sz="1600" dirty="0">
              <a:latin typeface="Times New Roman" panose="02020603050405020304" pitchFamily="18" charset="0"/>
              <a:ea typeface="Calibri"/>
              <a:cs typeface="Times New Roman" panose="02020603050405020304" pitchFamily="18" charset="0"/>
            </a:endParaRPr>
          </a:p>
          <a:p>
            <a:pPr marR="0" lvl="0">
              <a:lnSpc>
                <a:spcPct val="107000"/>
              </a:lnSpc>
              <a:spcBef>
                <a:spcPts val="0"/>
              </a:spcBef>
              <a:spcAft>
                <a:spcPts val="0"/>
              </a:spcAft>
            </a:pPr>
            <a:r>
              <a:rPr lang="en-US" sz="2000" dirty="0">
                <a:latin typeface="Times New Roman" panose="02020603050405020304" pitchFamily="18" charset="0"/>
                <a:ea typeface="Calibri"/>
                <a:cs typeface="Times New Roman" panose="02020603050405020304" pitchFamily="18" charset="0"/>
              </a:rPr>
              <a:t>7. </a:t>
            </a:r>
            <a:r>
              <a:rPr lang="en-US" sz="2000" b="1" dirty="0">
                <a:solidFill>
                  <a:srgbClr val="FF0000"/>
                </a:solidFill>
                <a:latin typeface="Times New Roman" panose="02020603050405020304" pitchFamily="18" charset="0"/>
                <a:ea typeface="Calibri"/>
                <a:cs typeface="Times New Roman" panose="02020603050405020304" pitchFamily="18" charset="0"/>
              </a:rPr>
              <a:t>Water</a:t>
            </a:r>
            <a:r>
              <a:rPr lang="en-US" sz="2000" dirty="0">
                <a:solidFill>
                  <a:srgbClr val="FF0000"/>
                </a:solidFill>
                <a:latin typeface="Times New Roman" panose="02020603050405020304" pitchFamily="18" charset="0"/>
                <a:ea typeface="Calibri"/>
                <a:cs typeface="Times New Roman" panose="02020603050405020304" pitchFamily="18" charset="0"/>
              </a:rPr>
              <a:t> </a:t>
            </a:r>
            <a:r>
              <a:rPr lang="en-US" sz="2000" dirty="0">
                <a:latin typeface="Times New Roman" panose="02020603050405020304" pitchFamily="18" charset="0"/>
                <a:ea typeface="Calibri"/>
                <a:cs typeface="Times New Roman" panose="02020603050405020304" pitchFamily="18" charset="0"/>
              </a:rPr>
              <a:t>once flowed on the surface of Mars.</a:t>
            </a:r>
          </a:p>
        </p:txBody>
      </p:sp>
      <p:pic>
        <p:nvPicPr>
          <p:cNvPr id="3" name="Picture 2" descr="Long John Silver's | SCA Promotions">
            <a:extLst>
              <a:ext uri="{FF2B5EF4-FFF2-40B4-BE49-F238E27FC236}">
                <a16:creationId xmlns:a16="http://schemas.microsoft.com/office/drawing/2014/main" id="{4E170BE9-9929-4A38-A1D4-7187189768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1" y="4343400"/>
            <a:ext cx="4114799" cy="2286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6E69198-BE8E-7E1D-2342-2EF7421A94DC}"/>
              </a:ext>
            </a:extLst>
          </p:cNvPr>
          <p:cNvSpPr txBox="1"/>
          <p:nvPr/>
        </p:nvSpPr>
        <p:spPr>
          <a:xfrm>
            <a:off x="114300" y="5523155"/>
            <a:ext cx="5078729" cy="1200329"/>
          </a:xfrm>
          <a:prstGeom prst="rect">
            <a:avLst/>
          </a:prstGeom>
          <a:noFill/>
        </p:spPr>
        <p:txBody>
          <a:bodyPr wrap="square">
            <a:spAutoFit/>
          </a:bodyPr>
          <a:lstStyle/>
          <a:p>
            <a:r>
              <a:rPr lang="en-US" sz="1800" b="1" i="1" dirty="0">
                <a:solidFill>
                  <a:srgbClr val="0070C0"/>
                </a:solidFill>
                <a:latin typeface="Times New Roman" panose="02020603050405020304" pitchFamily="18" charset="0"/>
                <a:ea typeface="Calibri"/>
                <a:cs typeface="Times New Roman" panose="02020603050405020304" pitchFamily="18" charset="0"/>
              </a:rPr>
              <a:t>Did you know … In 2004, Long John Silvers gave away shrimp to celebrate the finding of an ocean on Mars.  Do research to explain how scientists figured this out!</a:t>
            </a:r>
            <a:endParaRPr lang="en-US" i="1" dirty="0">
              <a:solidFill>
                <a:srgbClr val="0070C0"/>
              </a:solidFill>
            </a:endParaRPr>
          </a:p>
        </p:txBody>
      </p:sp>
      <p:pic>
        <p:nvPicPr>
          <p:cNvPr id="7" name="Picture 6" descr="A picture containing diagram&#10;&#10;Description automatically generated">
            <a:extLst>
              <a:ext uri="{FF2B5EF4-FFF2-40B4-BE49-F238E27FC236}">
                <a16:creationId xmlns:a16="http://schemas.microsoft.com/office/drawing/2014/main" id="{A283C89F-AE77-742E-615F-1C57480C8214}"/>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124252" y="91027"/>
            <a:ext cx="1696687" cy="1549762"/>
          </a:xfrm>
          <a:prstGeom prst="rect">
            <a:avLst/>
          </a:prstGeom>
        </p:spPr>
      </p:pic>
      <p:sp>
        <p:nvSpPr>
          <p:cNvPr id="8" name="TextBox 7">
            <a:extLst>
              <a:ext uri="{FF2B5EF4-FFF2-40B4-BE49-F238E27FC236}">
                <a16:creationId xmlns:a16="http://schemas.microsoft.com/office/drawing/2014/main" id="{567DB01A-A1D1-AB24-80D1-A1F9F6263F45}"/>
              </a:ext>
            </a:extLst>
          </p:cNvPr>
          <p:cNvSpPr txBox="1"/>
          <p:nvPr/>
        </p:nvSpPr>
        <p:spPr>
          <a:xfrm rot="16200000">
            <a:off x="7399748" y="1138034"/>
            <a:ext cx="3257671" cy="230832"/>
          </a:xfrm>
          <a:prstGeom prst="rect">
            <a:avLst/>
          </a:prstGeom>
          <a:noFill/>
        </p:spPr>
        <p:txBody>
          <a:bodyPr wrap="square" rtlCol="0">
            <a:spAutoFit/>
          </a:bodyPr>
          <a:lstStyle/>
          <a:p>
            <a:r>
              <a:rPr lang="en-US" sz="900">
                <a:hlinkClick r:id="rId4" tooltip="https://en.wikipedia.org/wiki/Millimetre"/>
              </a:rPr>
              <a:t>This Photo</a:t>
            </a:r>
            <a:r>
              <a:rPr lang="en-US" sz="900"/>
              <a:t> by Unknown Author is licensed under </a:t>
            </a:r>
            <a:r>
              <a:rPr lang="en-US" sz="900">
                <a:hlinkClick r:id="rId5" tooltip="https://creativecommons.org/licenses/by-sa/3.0/"/>
              </a:rPr>
              <a:t>CC BY-SA</a:t>
            </a:r>
            <a:endParaRPr lang="en-US" sz="900"/>
          </a:p>
        </p:txBody>
      </p:sp>
      <p:sp>
        <p:nvSpPr>
          <p:cNvPr id="9" name="Rectangle 8">
            <a:extLst>
              <a:ext uri="{FF2B5EF4-FFF2-40B4-BE49-F238E27FC236}">
                <a16:creationId xmlns:a16="http://schemas.microsoft.com/office/drawing/2014/main" id="{ECFEACD9-0B07-C0FC-E8AF-8B786E71EE74}"/>
              </a:ext>
            </a:extLst>
          </p:cNvPr>
          <p:cNvSpPr/>
          <p:nvPr/>
        </p:nvSpPr>
        <p:spPr>
          <a:xfrm>
            <a:off x="1219200" y="1670373"/>
            <a:ext cx="951559" cy="457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9677431-672A-0138-24EF-ADC5F0F10048}"/>
              </a:ext>
            </a:extLst>
          </p:cNvPr>
          <p:cNvSpPr txBox="1"/>
          <p:nvPr/>
        </p:nvSpPr>
        <p:spPr>
          <a:xfrm>
            <a:off x="5503317" y="91027"/>
            <a:ext cx="1506635" cy="923330"/>
          </a:xfrm>
          <a:prstGeom prst="rect">
            <a:avLst/>
          </a:prstGeom>
          <a:noFill/>
        </p:spPr>
        <p:txBody>
          <a:bodyPr wrap="square">
            <a:spAutoFit/>
          </a:bodyPr>
          <a:lstStyle/>
          <a:p>
            <a:pPr algn="ctr"/>
            <a:r>
              <a:rPr lang="en-US" sz="1800" b="1" i="1" dirty="0">
                <a:solidFill>
                  <a:srgbClr val="0070C0"/>
                </a:solidFill>
                <a:latin typeface="Times New Roman" panose="02020603050405020304" pitchFamily="18" charset="0"/>
                <a:ea typeface="Calibri"/>
                <a:cs typeface="Times New Roman" panose="02020603050405020304" pitchFamily="18" charset="0"/>
              </a:rPr>
              <a:t>1 mm = Thickness of a fingernail</a:t>
            </a:r>
            <a:endParaRPr lang="en-US" i="1" dirty="0">
              <a:solidFill>
                <a:srgbClr val="0070C0"/>
              </a:solidFill>
            </a:endParaRPr>
          </a:p>
        </p:txBody>
      </p:sp>
    </p:spTree>
    <p:extLst>
      <p:ext uri="{BB962C8B-B14F-4D97-AF65-F5344CB8AC3E}">
        <p14:creationId xmlns:p14="http://schemas.microsoft.com/office/powerpoint/2010/main" val="159249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animBg="1"/>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0AF0BA-0D0B-0E09-4494-B18A404C364A}"/>
              </a:ext>
            </a:extLst>
          </p:cNvPr>
          <p:cNvSpPr/>
          <p:nvPr/>
        </p:nvSpPr>
        <p:spPr>
          <a:xfrm>
            <a:off x="152400" y="0"/>
            <a:ext cx="8610600" cy="4021935"/>
          </a:xfrm>
          <a:prstGeom prst="rect">
            <a:avLst/>
          </a:prstGeom>
        </p:spPr>
        <p:txBody>
          <a:bodyPr wrap="square">
            <a:spAutoFit/>
          </a:bodyPr>
          <a:lstStyle/>
          <a:p>
            <a:pPr marL="457200" marR="0" lvl="0" indent="-457200">
              <a:lnSpc>
                <a:spcPct val="107000"/>
              </a:lnSpc>
              <a:spcBef>
                <a:spcPts val="0"/>
              </a:spcBef>
              <a:spcAft>
                <a:spcPts val="0"/>
              </a:spcAft>
              <a:buFont typeface="+mj-lt"/>
              <a:buAutoNum type="arabicPeriod" startAt="8"/>
            </a:pPr>
            <a:r>
              <a:rPr lang="en-US" sz="2000" dirty="0">
                <a:latin typeface="Times New Roman" panose="02020603050405020304" pitchFamily="18" charset="0"/>
                <a:ea typeface="Calibri"/>
                <a:cs typeface="Times New Roman" panose="02020603050405020304" pitchFamily="18" charset="0"/>
              </a:rPr>
              <a:t>Mars’ magnetic field is weak, but its </a:t>
            </a:r>
            <a:r>
              <a:rPr lang="en-US" sz="2000" b="1" dirty="0">
                <a:solidFill>
                  <a:srgbClr val="FF0000"/>
                </a:solidFill>
                <a:latin typeface="Times New Roman" panose="02020603050405020304" pitchFamily="18" charset="0"/>
                <a:ea typeface="Calibri"/>
                <a:cs typeface="Times New Roman" panose="02020603050405020304" pitchFamily="18" charset="0"/>
              </a:rPr>
              <a:t>crust</a:t>
            </a:r>
            <a:r>
              <a:rPr lang="en-US" sz="2000" dirty="0">
                <a:solidFill>
                  <a:srgbClr val="FF0000"/>
                </a:solidFill>
                <a:latin typeface="Times New Roman" panose="02020603050405020304" pitchFamily="18" charset="0"/>
                <a:ea typeface="Calibri"/>
                <a:cs typeface="Times New Roman" panose="02020603050405020304" pitchFamily="18" charset="0"/>
              </a:rPr>
              <a:t> </a:t>
            </a:r>
            <a:r>
              <a:rPr lang="en-US" sz="2000" dirty="0">
                <a:latin typeface="Times New Roman" panose="02020603050405020304" pitchFamily="18" charset="0"/>
                <a:ea typeface="Calibri"/>
                <a:cs typeface="Times New Roman" panose="02020603050405020304" pitchFamily="18" charset="0"/>
              </a:rPr>
              <a:t>is very magnetized.</a:t>
            </a:r>
          </a:p>
          <a:p>
            <a:pPr marL="457200" marR="0" lvl="0" indent="-457200">
              <a:lnSpc>
                <a:spcPct val="107000"/>
              </a:lnSpc>
              <a:spcBef>
                <a:spcPts val="0"/>
              </a:spcBef>
              <a:spcAft>
                <a:spcPts val="0"/>
              </a:spcAft>
              <a:buFont typeface="+mj-lt"/>
              <a:buAutoNum type="arabicPeriod" startAt="8"/>
            </a:pPr>
            <a:endParaRPr lang="en-US" sz="2000" dirty="0">
              <a:latin typeface="Times New Roman" panose="02020603050405020304" pitchFamily="18" charset="0"/>
              <a:ea typeface="Calibri"/>
              <a:cs typeface="Times New Roman" panose="02020603050405020304" pitchFamily="18" charset="0"/>
            </a:endParaRPr>
          </a:p>
          <a:p>
            <a:pPr marL="342900" marR="0" lvl="0" indent="-342900">
              <a:lnSpc>
                <a:spcPct val="107000"/>
              </a:lnSpc>
              <a:spcBef>
                <a:spcPts val="0"/>
              </a:spcBef>
              <a:spcAft>
                <a:spcPts val="0"/>
              </a:spcAft>
              <a:buFont typeface="+mj-lt"/>
              <a:buAutoNum type="arabicPeriod" startAt="8"/>
            </a:pPr>
            <a:r>
              <a:rPr lang="en-US" sz="2000" dirty="0">
                <a:latin typeface="Times New Roman" panose="02020603050405020304" pitchFamily="18" charset="0"/>
                <a:ea typeface="Calibri"/>
                <a:cs typeface="Times New Roman" panose="02020603050405020304" pitchFamily="18" charset="0"/>
              </a:rPr>
              <a:t>Why did Mars’ magnetic field collapse?  </a:t>
            </a:r>
            <a:r>
              <a:rPr lang="en-US" sz="2000" b="1" dirty="0">
                <a:solidFill>
                  <a:srgbClr val="FF0000"/>
                </a:solidFill>
                <a:latin typeface="Times New Roman" panose="02020603050405020304" pitchFamily="18" charset="0"/>
                <a:ea typeface="Calibri"/>
                <a:cs typeface="Times New Roman" panose="02020603050405020304" pitchFamily="18" charset="0"/>
              </a:rPr>
              <a:t>Its core froze solid</a:t>
            </a:r>
          </a:p>
          <a:p>
            <a:pPr marL="342900" marR="0" lvl="0" indent="-342900">
              <a:lnSpc>
                <a:spcPct val="107000"/>
              </a:lnSpc>
              <a:spcBef>
                <a:spcPts val="0"/>
              </a:spcBef>
              <a:spcAft>
                <a:spcPts val="0"/>
              </a:spcAft>
              <a:buFont typeface="+mj-lt"/>
              <a:buAutoNum type="arabicPeriod" startAt="8"/>
            </a:pPr>
            <a:endParaRPr lang="en-US" sz="2000" dirty="0">
              <a:latin typeface="Times New Roman" panose="02020603050405020304" pitchFamily="18" charset="0"/>
              <a:ea typeface="Calibri"/>
              <a:cs typeface="Times New Roman" panose="02020603050405020304" pitchFamily="18" charset="0"/>
            </a:endParaRPr>
          </a:p>
          <a:p>
            <a:pPr marL="342900" marR="0" lvl="0" indent="-342900">
              <a:lnSpc>
                <a:spcPct val="107000"/>
              </a:lnSpc>
              <a:spcBef>
                <a:spcPts val="0"/>
              </a:spcBef>
              <a:spcAft>
                <a:spcPts val="0"/>
              </a:spcAft>
              <a:buFont typeface="+mj-lt"/>
              <a:buAutoNum type="arabicPeriod" startAt="8"/>
            </a:pPr>
            <a:r>
              <a:rPr lang="en-US" sz="2000" dirty="0">
                <a:latin typeface="Times New Roman" panose="02020603050405020304" pitchFamily="18" charset="0"/>
                <a:ea typeface="Calibri"/>
                <a:cs typeface="Times New Roman" panose="02020603050405020304" pitchFamily="18" charset="0"/>
              </a:rPr>
              <a:t> Mars core only lasted a few </a:t>
            </a:r>
            <a:r>
              <a:rPr lang="en-US" sz="2000" b="1" dirty="0">
                <a:solidFill>
                  <a:srgbClr val="FF0000"/>
                </a:solidFill>
                <a:latin typeface="Times New Roman" panose="02020603050405020304" pitchFamily="18" charset="0"/>
                <a:ea typeface="Calibri"/>
                <a:cs typeface="Times New Roman" panose="02020603050405020304" pitchFamily="18" charset="0"/>
              </a:rPr>
              <a:t>100</a:t>
            </a:r>
            <a:r>
              <a:rPr lang="en-US" sz="2000" dirty="0">
                <a:latin typeface="Times New Roman" panose="02020603050405020304" pitchFamily="18" charset="0"/>
                <a:ea typeface="Calibri"/>
                <a:cs typeface="Times New Roman" panose="02020603050405020304" pitchFamily="18" charset="0"/>
              </a:rPr>
              <a:t> </a:t>
            </a:r>
            <a:r>
              <a:rPr lang="en-US" sz="2000" b="1" dirty="0">
                <a:solidFill>
                  <a:srgbClr val="FF0000"/>
                </a:solidFill>
                <a:latin typeface="Times New Roman" panose="02020603050405020304" pitchFamily="18" charset="0"/>
                <a:ea typeface="Calibri"/>
                <a:cs typeface="Times New Roman" panose="02020603050405020304" pitchFamily="18" charset="0"/>
              </a:rPr>
              <a:t>million</a:t>
            </a:r>
            <a:r>
              <a:rPr lang="en-US" sz="2000" dirty="0">
                <a:solidFill>
                  <a:srgbClr val="FF0000"/>
                </a:solidFill>
                <a:latin typeface="Times New Roman" panose="02020603050405020304" pitchFamily="18" charset="0"/>
                <a:ea typeface="Calibri"/>
                <a:cs typeface="Times New Roman" panose="02020603050405020304" pitchFamily="18" charset="0"/>
              </a:rPr>
              <a:t> </a:t>
            </a:r>
            <a:r>
              <a:rPr lang="en-US" sz="2000" dirty="0">
                <a:latin typeface="Times New Roman" panose="02020603050405020304" pitchFamily="18" charset="0"/>
                <a:ea typeface="Calibri"/>
                <a:cs typeface="Times New Roman" panose="02020603050405020304" pitchFamily="18" charset="0"/>
              </a:rPr>
              <a:t>years.</a:t>
            </a:r>
          </a:p>
          <a:p>
            <a:pPr marL="342900" marR="0" lvl="0" indent="-342900">
              <a:lnSpc>
                <a:spcPct val="107000"/>
              </a:lnSpc>
              <a:spcBef>
                <a:spcPts val="0"/>
              </a:spcBef>
              <a:spcAft>
                <a:spcPts val="0"/>
              </a:spcAft>
              <a:buFont typeface="+mj-lt"/>
              <a:buAutoNum type="arabicPeriod" startAt="8"/>
            </a:pPr>
            <a:endParaRPr lang="en-US" sz="2000" dirty="0">
              <a:latin typeface="Times New Roman" panose="02020603050405020304" pitchFamily="18" charset="0"/>
              <a:ea typeface="Calibri"/>
              <a:cs typeface="Times New Roman" panose="02020603050405020304" pitchFamily="18" charset="0"/>
            </a:endParaRPr>
          </a:p>
          <a:p>
            <a:pPr marL="342900" marR="0" lvl="0" indent="-342900">
              <a:lnSpc>
                <a:spcPct val="107000"/>
              </a:lnSpc>
              <a:spcBef>
                <a:spcPts val="0"/>
              </a:spcBef>
              <a:spcAft>
                <a:spcPts val="0"/>
              </a:spcAft>
              <a:buFont typeface="+mj-lt"/>
              <a:buAutoNum type="arabicPeriod" startAt="8"/>
            </a:pPr>
            <a:r>
              <a:rPr lang="en-US" sz="2000" dirty="0">
                <a:latin typeface="Times New Roman" panose="02020603050405020304" pitchFamily="18" charset="0"/>
                <a:ea typeface="Calibri"/>
                <a:cs typeface="Times New Roman" panose="02020603050405020304" pitchFamily="18" charset="0"/>
              </a:rPr>
              <a:t> Compared to Earth, why did Mars core cool so quickly? </a:t>
            </a:r>
          </a:p>
          <a:p>
            <a:pPr marR="0" lvl="0">
              <a:lnSpc>
                <a:spcPct val="107000"/>
              </a:lnSpc>
              <a:spcBef>
                <a:spcPts val="0"/>
              </a:spcBef>
              <a:spcAft>
                <a:spcPts val="0"/>
              </a:spcAft>
            </a:pPr>
            <a:r>
              <a:rPr lang="en-US" sz="2000" b="1" dirty="0">
                <a:solidFill>
                  <a:srgbClr val="FF0000"/>
                </a:solidFill>
                <a:latin typeface="Times New Roman" panose="02020603050405020304" pitchFamily="18" charset="0"/>
                <a:ea typeface="Calibri"/>
                <a:cs typeface="Times New Roman" panose="02020603050405020304" pitchFamily="18" charset="0"/>
              </a:rPr>
              <a:t>        Mars is only half the size of Earth.</a:t>
            </a:r>
          </a:p>
          <a:p>
            <a:pPr marR="0" lvl="0">
              <a:lnSpc>
                <a:spcPct val="107000"/>
              </a:lnSpc>
              <a:spcBef>
                <a:spcPts val="0"/>
              </a:spcBef>
              <a:spcAft>
                <a:spcPts val="0"/>
              </a:spcAft>
            </a:pPr>
            <a:endParaRPr lang="en-US" sz="2000" b="1" dirty="0">
              <a:solidFill>
                <a:srgbClr val="FF0000"/>
              </a:solidFill>
              <a:latin typeface="Times New Roman" panose="02020603050405020304" pitchFamily="18" charset="0"/>
              <a:ea typeface="Calibri"/>
              <a:cs typeface="Times New Roman" panose="02020603050405020304" pitchFamily="18" charset="0"/>
            </a:endParaRPr>
          </a:p>
          <a:p>
            <a:pPr marR="0" lvl="0">
              <a:lnSpc>
                <a:spcPct val="107000"/>
              </a:lnSpc>
              <a:spcBef>
                <a:spcPts val="0"/>
              </a:spcBef>
              <a:spcAft>
                <a:spcPts val="0"/>
              </a:spcAft>
            </a:pPr>
            <a:endParaRPr lang="en-US" sz="2000" b="1" dirty="0">
              <a:solidFill>
                <a:srgbClr val="FF0000"/>
              </a:solidFill>
              <a:latin typeface="Times New Roman" panose="02020603050405020304" pitchFamily="18" charset="0"/>
              <a:ea typeface="Calibri"/>
              <a:cs typeface="Times New Roman" panose="02020603050405020304" pitchFamily="18" charset="0"/>
            </a:endParaRPr>
          </a:p>
          <a:p>
            <a:pPr marR="0" lvl="0">
              <a:lnSpc>
                <a:spcPct val="107000"/>
              </a:lnSpc>
              <a:spcBef>
                <a:spcPts val="0"/>
              </a:spcBef>
              <a:spcAft>
                <a:spcPts val="0"/>
              </a:spcAft>
            </a:pPr>
            <a:endParaRPr lang="en-US" sz="2000" b="1" dirty="0">
              <a:solidFill>
                <a:srgbClr val="FF0000"/>
              </a:solidFill>
              <a:latin typeface="Times New Roman" panose="02020603050405020304" pitchFamily="18" charset="0"/>
              <a:ea typeface="Calibri"/>
              <a:cs typeface="Times New Roman" panose="02020603050405020304" pitchFamily="18" charset="0"/>
            </a:endParaRPr>
          </a:p>
          <a:p>
            <a:pPr marR="0" lvl="0">
              <a:lnSpc>
                <a:spcPct val="107000"/>
              </a:lnSpc>
              <a:spcBef>
                <a:spcPts val="0"/>
              </a:spcBef>
              <a:spcAft>
                <a:spcPts val="0"/>
              </a:spcAft>
            </a:pPr>
            <a:endParaRPr lang="en-US" sz="2000" b="1" dirty="0">
              <a:solidFill>
                <a:srgbClr val="FF0000"/>
              </a:solidFill>
              <a:latin typeface="Times New Roman" panose="02020603050405020304" pitchFamily="18" charset="0"/>
              <a:ea typeface="Calibri"/>
              <a:cs typeface="Times New Roman" panose="02020603050405020304" pitchFamily="18" charset="0"/>
            </a:endParaRPr>
          </a:p>
        </p:txBody>
      </p:sp>
      <p:grpSp>
        <p:nvGrpSpPr>
          <p:cNvPr id="14" name="Group 13">
            <a:extLst>
              <a:ext uri="{FF2B5EF4-FFF2-40B4-BE49-F238E27FC236}">
                <a16:creationId xmlns:a16="http://schemas.microsoft.com/office/drawing/2014/main" id="{8921A150-BC87-EE21-E60A-123617E48A5D}"/>
              </a:ext>
            </a:extLst>
          </p:cNvPr>
          <p:cNvGrpSpPr/>
          <p:nvPr/>
        </p:nvGrpSpPr>
        <p:grpSpPr>
          <a:xfrm>
            <a:off x="505451" y="3200400"/>
            <a:ext cx="8133098" cy="3940594"/>
            <a:chOff x="517106" y="2917406"/>
            <a:chExt cx="8133098" cy="3940594"/>
          </a:xfrm>
        </p:grpSpPr>
        <p:pic>
          <p:nvPicPr>
            <p:cNvPr id="12" name="Picture 11" descr="Diagram&#10;&#10;Description automatically generated">
              <a:extLst>
                <a:ext uri="{FF2B5EF4-FFF2-40B4-BE49-F238E27FC236}">
                  <a16:creationId xmlns:a16="http://schemas.microsoft.com/office/drawing/2014/main" id="{EEAA8FCE-96F9-BA65-A583-BD408004BC45}"/>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17106" y="2917406"/>
              <a:ext cx="7881188" cy="3940594"/>
            </a:xfrm>
            <a:prstGeom prst="rect">
              <a:avLst/>
            </a:prstGeom>
          </p:spPr>
        </p:pic>
        <p:sp>
          <p:nvSpPr>
            <p:cNvPr id="13" name="TextBox 12">
              <a:extLst>
                <a:ext uri="{FF2B5EF4-FFF2-40B4-BE49-F238E27FC236}">
                  <a16:creationId xmlns:a16="http://schemas.microsoft.com/office/drawing/2014/main" id="{B73F94E7-266E-87FA-4D83-A239BA882840}"/>
                </a:ext>
              </a:extLst>
            </p:cNvPr>
            <p:cNvSpPr txBox="1"/>
            <p:nvPr/>
          </p:nvSpPr>
          <p:spPr>
            <a:xfrm rot="5400000">
              <a:off x="6844044" y="5004328"/>
              <a:ext cx="3381487" cy="230832"/>
            </a:xfrm>
            <a:prstGeom prst="rect">
              <a:avLst/>
            </a:prstGeom>
            <a:noFill/>
          </p:spPr>
          <p:txBody>
            <a:bodyPr wrap="square" rtlCol="0">
              <a:spAutoFit/>
            </a:bodyPr>
            <a:lstStyle/>
            <a:p>
              <a:r>
                <a:rPr lang="en-US" sz="900" dirty="0">
                  <a:hlinkClick r:id="rId3" tooltip="http://commons.wikimedia.org/wiki/File:Solar_System-Scaled_Size_&amp;_Scaled_Distance.png"/>
                </a:rPr>
                <a:t>This Photo</a:t>
              </a:r>
              <a:r>
                <a:rPr lang="en-US" sz="900" dirty="0"/>
                <a:t> by Unknown Author is licensed under </a:t>
              </a:r>
              <a:r>
                <a:rPr lang="en-US" sz="900" dirty="0">
                  <a:hlinkClick r:id="rId4" tooltip="https://creativecommons.org/licenses/by-sa/3.0/"/>
                </a:rPr>
                <a:t>CC BY-SA</a:t>
              </a:r>
              <a:endParaRPr lang="en-US" sz="900" dirty="0"/>
            </a:p>
          </p:txBody>
        </p:sp>
      </p:grpSp>
    </p:spTree>
    <p:extLst>
      <p:ext uri="{BB962C8B-B14F-4D97-AF65-F5344CB8AC3E}">
        <p14:creationId xmlns:p14="http://schemas.microsoft.com/office/powerpoint/2010/main" val="276491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0AF0BA-0D0B-0E09-4494-B18A404C364A}"/>
              </a:ext>
            </a:extLst>
          </p:cNvPr>
          <p:cNvSpPr/>
          <p:nvPr/>
        </p:nvSpPr>
        <p:spPr>
          <a:xfrm>
            <a:off x="152400" y="152400"/>
            <a:ext cx="8610600" cy="1387367"/>
          </a:xfrm>
          <a:prstGeom prst="rect">
            <a:avLst/>
          </a:prstGeom>
        </p:spPr>
        <p:txBody>
          <a:bodyPr wrap="square">
            <a:spAutoFit/>
          </a:bodyPr>
          <a:lstStyle/>
          <a:p>
            <a:pPr marR="0" lvl="0">
              <a:lnSpc>
                <a:spcPct val="107000"/>
              </a:lnSpc>
              <a:spcBef>
                <a:spcPts val="0"/>
              </a:spcBef>
              <a:spcAft>
                <a:spcPts val="0"/>
              </a:spcAft>
            </a:pPr>
            <a:r>
              <a:rPr lang="en-US" sz="2000" dirty="0">
                <a:latin typeface="Times New Roman" panose="02020603050405020304" pitchFamily="18" charset="0"/>
                <a:ea typeface="Calibri"/>
                <a:cs typeface="Times New Roman" panose="02020603050405020304" pitchFamily="18" charset="0"/>
              </a:rPr>
              <a:t>12. Temperatures in the inner core reach </a:t>
            </a:r>
            <a:r>
              <a:rPr lang="en-US" sz="2000" b="1" dirty="0">
                <a:solidFill>
                  <a:srgbClr val="FF0000"/>
                </a:solidFill>
                <a:latin typeface="Times New Roman" panose="02020603050405020304" pitchFamily="18" charset="0"/>
                <a:ea typeface="Calibri"/>
                <a:cs typeface="Times New Roman" panose="02020603050405020304" pitchFamily="18" charset="0"/>
              </a:rPr>
              <a:t>12000</a:t>
            </a:r>
            <a:r>
              <a:rPr lang="en-US" sz="2000" dirty="0">
                <a:solidFill>
                  <a:srgbClr val="FF0000"/>
                </a:solidFill>
                <a:latin typeface="Times New Roman" panose="02020603050405020304" pitchFamily="18" charset="0"/>
                <a:ea typeface="Calibri"/>
                <a:cs typeface="Times New Roman" panose="02020603050405020304" pitchFamily="18" charset="0"/>
              </a:rPr>
              <a:t> </a:t>
            </a:r>
            <a:r>
              <a:rPr lang="en-US" sz="2000" dirty="0">
                <a:latin typeface="Times New Roman" panose="02020603050405020304" pitchFamily="18" charset="0"/>
                <a:ea typeface="Calibri"/>
                <a:cs typeface="Times New Roman" panose="02020603050405020304" pitchFamily="18" charset="0"/>
              </a:rPr>
              <a:t>degrees Fahrenheit, which is hotter than the surface of the </a:t>
            </a:r>
            <a:r>
              <a:rPr lang="en-US" sz="2000" b="1" dirty="0">
                <a:solidFill>
                  <a:srgbClr val="FF0000"/>
                </a:solidFill>
                <a:latin typeface="Times New Roman" panose="02020603050405020304" pitchFamily="18" charset="0"/>
                <a:ea typeface="Calibri"/>
                <a:cs typeface="Times New Roman" panose="02020603050405020304" pitchFamily="18" charset="0"/>
              </a:rPr>
              <a:t>sun</a:t>
            </a:r>
            <a:r>
              <a:rPr lang="en-US" sz="2000" dirty="0">
                <a:latin typeface="Times New Roman" panose="02020603050405020304" pitchFamily="18" charset="0"/>
                <a:ea typeface="Calibri"/>
                <a:cs typeface="Times New Roman" panose="02020603050405020304" pitchFamily="18" charset="0"/>
              </a:rPr>
              <a:t>.</a:t>
            </a:r>
          </a:p>
          <a:p>
            <a:pPr marL="342900" marR="0" lvl="0" indent="-342900">
              <a:lnSpc>
                <a:spcPct val="107000"/>
              </a:lnSpc>
              <a:spcBef>
                <a:spcPts val="0"/>
              </a:spcBef>
              <a:spcAft>
                <a:spcPts val="0"/>
              </a:spcAft>
              <a:buFont typeface="+mj-lt"/>
              <a:buAutoNum type="arabicPeriod"/>
            </a:pPr>
            <a:endParaRPr lang="en-US" sz="2000" dirty="0">
              <a:latin typeface="Times New Roman" panose="02020603050405020304" pitchFamily="18" charset="0"/>
              <a:ea typeface="Calibri"/>
              <a:cs typeface="Times New Roman" panose="02020603050405020304" pitchFamily="18" charset="0"/>
            </a:endParaRPr>
          </a:p>
          <a:p>
            <a:pPr marR="0" lvl="0">
              <a:lnSpc>
                <a:spcPct val="107000"/>
              </a:lnSpc>
              <a:spcBef>
                <a:spcPts val="0"/>
              </a:spcBef>
              <a:spcAft>
                <a:spcPts val="800"/>
              </a:spcAft>
            </a:pPr>
            <a:r>
              <a:rPr lang="en-US" sz="2000" dirty="0">
                <a:latin typeface="Times New Roman" panose="02020603050405020304" pitchFamily="18" charset="0"/>
                <a:ea typeface="Calibri"/>
                <a:cs typeface="Times New Roman" panose="02020603050405020304" pitchFamily="18" charset="0"/>
              </a:rPr>
              <a:t>13. There is no </a:t>
            </a:r>
            <a:r>
              <a:rPr lang="en-US" sz="2000" b="1" dirty="0">
                <a:solidFill>
                  <a:srgbClr val="FF0000"/>
                </a:solidFill>
                <a:latin typeface="Times New Roman" panose="02020603050405020304" pitchFamily="18" charset="0"/>
                <a:ea typeface="Calibri"/>
                <a:cs typeface="Times New Roman" panose="02020603050405020304" pitchFamily="18" charset="0"/>
              </a:rPr>
              <a:t>gravity</a:t>
            </a:r>
            <a:r>
              <a:rPr lang="en-US" sz="2000" dirty="0">
                <a:latin typeface="Times New Roman" panose="02020603050405020304" pitchFamily="18" charset="0"/>
                <a:ea typeface="Calibri"/>
                <a:cs typeface="Times New Roman" panose="02020603050405020304" pitchFamily="18" charset="0"/>
              </a:rPr>
              <a:t> in the center of the Earth.</a:t>
            </a:r>
          </a:p>
        </p:txBody>
      </p:sp>
      <p:pic>
        <p:nvPicPr>
          <p:cNvPr id="3" name="Picture 2">
            <a:extLst>
              <a:ext uri="{FF2B5EF4-FFF2-40B4-BE49-F238E27FC236}">
                <a16:creationId xmlns:a16="http://schemas.microsoft.com/office/drawing/2014/main" id="{A61ED3F6-1802-DEE2-9604-0BCDA643D05E}"/>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53835" y="2048690"/>
            <a:ext cx="7036329" cy="3957935"/>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C2412790-500E-7B59-5297-BCD58C2F7B34}"/>
              </a:ext>
            </a:extLst>
          </p:cNvPr>
          <p:cNvSpPr txBox="1"/>
          <p:nvPr/>
        </p:nvSpPr>
        <p:spPr>
          <a:xfrm>
            <a:off x="0" y="6515548"/>
            <a:ext cx="9144000" cy="230832"/>
          </a:xfrm>
          <a:prstGeom prst="rect">
            <a:avLst/>
          </a:prstGeom>
          <a:noFill/>
        </p:spPr>
        <p:txBody>
          <a:bodyPr wrap="square" rtlCol="0">
            <a:spAutoFit/>
          </a:bodyPr>
          <a:lstStyle/>
          <a:p>
            <a:pPr algn="ctr"/>
            <a:r>
              <a:rPr lang="en-US" sz="900" dirty="0">
                <a:hlinkClick r:id="rId3" tooltip="https://www.universetoday.com/75803/how-does-the-sun-produce-energy/"/>
              </a:rPr>
              <a:t>This Photo</a:t>
            </a:r>
            <a:r>
              <a:rPr lang="en-US" sz="900" dirty="0"/>
              <a:t> by Unknown Author is licensed under </a:t>
            </a:r>
            <a:r>
              <a:rPr lang="en-US" sz="900" dirty="0">
                <a:hlinkClick r:id="rId4" tooltip="https://creativecommons.org/licenses/by/3.0/"/>
              </a:rPr>
              <a:t>CC BY</a:t>
            </a:r>
            <a:endParaRPr lang="en-US" sz="900" dirty="0"/>
          </a:p>
        </p:txBody>
      </p:sp>
      <p:sp>
        <p:nvSpPr>
          <p:cNvPr id="5" name="TextBox 4">
            <a:extLst>
              <a:ext uri="{FF2B5EF4-FFF2-40B4-BE49-F238E27FC236}">
                <a16:creationId xmlns:a16="http://schemas.microsoft.com/office/drawing/2014/main" id="{78AAA33D-0EB3-974D-0CA7-C03D5B75F977}"/>
              </a:ext>
            </a:extLst>
          </p:cNvPr>
          <p:cNvSpPr txBox="1"/>
          <p:nvPr/>
        </p:nvSpPr>
        <p:spPr>
          <a:xfrm rot="20801321">
            <a:off x="4774045" y="4754759"/>
            <a:ext cx="3425791" cy="830997"/>
          </a:xfrm>
          <a:prstGeom prst="rect">
            <a:avLst/>
          </a:prstGeom>
          <a:solidFill>
            <a:srgbClr val="FFFF00"/>
          </a:solidFill>
        </p:spPr>
        <p:txBody>
          <a:bodyPr wrap="square">
            <a:spAutoFit/>
          </a:bodyPr>
          <a:lstStyle/>
          <a:p>
            <a:pPr algn="ctr"/>
            <a:r>
              <a:rPr lang="en-US" sz="2400" b="1" i="1" dirty="0">
                <a:solidFill>
                  <a:srgbClr val="0070C0"/>
                </a:solidFill>
                <a:latin typeface="Times New Roman" panose="02020603050405020304" pitchFamily="18" charset="0"/>
                <a:ea typeface="Calibri"/>
                <a:cs typeface="Times New Roman" panose="02020603050405020304" pitchFamily="18" charset="0"/>
              </a:rPr>
              <a:t>Do you know … How hot is the surface of the sun? </a:t>
            </a:r>
            <a:endParaRPr lang="en-US" sz="2400" i="1" dirty="0">
              <a:solidFill>
                <a:srgbClr val="0070C0"/>
              </a:solidFill>
            </a:endParaRPr>
          </a:p>
        </p:txBody>
      </p:sp>
    </p:spTree>
    <p:extLst>
      <p:ext uri="{BB962C8B-B14F-4D97-AF65-F5344CB8AC3E}">
        <p14:creationId xmlns:p14="http://schemas.microsoft.com/office/powerpoint/2010/main" val="367477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F32B688-5F27-43CC-A3D3-D79D4826F12C}"/>
              </a:ext>
            </a:extLst>
          </p:cNvPr>
          <p:cNvSpPr/>
          <p:nvPr/>
        </p:nvSpPr>
        <p:spPr>
          <a:xfrm>
            <a:off x="134471" y="100855"/>
            <a:ext cx="8875059" cy="510589"/>
          </a:xfrm>
          <a:prstGeom prst="rect">
            <a:avLst/>
          </a:prstGeom>
          <a:solidFill>
            <a:schemeClr val="tx1">
              <a:lumMod val="95000"/>
              <a:lumOff val="5000"/>
            </a:schemeClr>
          </a:solidFill>
        </p:spPr>
        <p:txBody>
          <a:bodyPr wrap="square">
            <a:spAutoFit/>
          </a:bodyPr>
          <a:lstStyle/>
          <a:p>
            <a:pPr marL="332832" indent="-332832"/>
            <a:r>
              <a:rPr lang="en-US" sz="2718" b="1" dirty="0">
                <a:solidFill>
                  <a:schemeClr val="bg1"/>
                </a:solidFill>
                <a:latin typeface="Times New Roman" pitchFamily="18" charset="0"/>
                <a:cs typeface="Times New Roman" pitchFamily="18" charset="0"/>
              </a:rPr>
              <a:t>Section 5 Activity - Rock Box Challenge</a:t>
            </a:r>
          </a:p>
        </p:txBody>
      </p:sp>
      <p:pic>
        <p:nvPicPr>
          <p:cNvPr id="4" name="Picture 3">
            <a:extLst>
              <a:ext uri="{FF2B5EF4-FFF2-40B4-BE49-F238E27FC236}">
                <a16:creationId xmlns:a16="http://schemas.microsoft.com/office/drawing/2014/main" id="{D27E10AD-6D54-7E25-80FD-C40570EBECC8}"/>
              </a:ext>
            </a:extLst>
          </p:cNvPr>
          <p:cNvPicPr>
            <a:picLocks noChangeAspect="1"/>
          </p:cNvPicPr>
          <p:nvPr/>
        </p:nvPicPr>
        <p:blipFill>
          <a:blip r:embed="rId2"/>
          <a:stretch>
            <a:fillRect/>
          </a:stretch>
        </p:blipFill>
        <p:spPr>
          <a:xfrm>
            <a:off x="1880925" y="1600200"/>
            <a:ext cx="5669020" cy="4238064"/>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2BD6100E-90D6-B7B3-93CF-5CAB48CFB105}"/>
              </a:ext>
            </a:extLst>
          </p:cNvPr>
          <p:cNvSpPr txBox="1"/>
          <p:nvPr/>
        </p:nvSpPr>
        <p:spPr>
          <a:xfrm>
            <a:off x="162262" y="682258"/>
            <a:ext cx="8875059" cy="1324850"/>
          </a:xfrm>
          <a:prstGeom prst="rect">
            <a:avLst/>
          </a:prstGeom>
          <a:noFill/>
        </p:spPr>
        <p:txBody>
          <a:bodyPr wrap="square" rtlCol="0">
            <a:spAutoFit/>
          </a:bodyPr>
          <a:lstStyle/>
          <a:p>
            <a:r>
              <a:rPr lang="en-US" sz="2330" b="1" dirty="0"/>
              <a:t>Directions:  Fill in the notes as we discuss them in class.  You will use this information to help you identify the mystery samples in your rock box.</a:t>
            </a:r>
            <a:endParaRPr lang="en-US" sz="2330" dirty="0"/>
          </a:p>
          <a:p>
            <a:endParaRPr lang="en-US" sz="1019" dirty="0"/>
          </a:p>
        </p:txBody>
      </p:sp>
      <p:sp>
        <p:nvSpPr>
          <p:cNvPr id="5" name="TextBox 4">
            <a:extLst>
              <a:ext uri="{FF2B5EF4-FFF2-40B4-BE49-F238E27FC236}">
                <a16:creationId xmlns:a16="http://schemas.microsoft.com/office/drawing/2014/main" id="{018690BA-6FEB-7A99-177C-9FE4B03FA60D}"/>
              </a:ext>
            </a:extLst>
          </p:cNvPr>
          <p:cNvSpPr txBox="1"/>
          <p:nvPr/>
        </p:nvSpPr>
        <p:spPr>
          <a:xfrm>
            <a:off x="106680" y="6329855"/>
            <a:ext cx="8902850" cy="523220"/>
          </a:xfrm>
          <a:prstGeom prst="rect">
            <a:avLst/>
          </a:prstGeom>
          <a:noFill/>
        </p:spPr>
        <p:txBody>
          <a:bodyPr wrap="square" rtlCol="0">
            <a:spAutoFit/>
          </a:bodyPr>
          <a:lstStyle/>
          <a:p>
            <a:pPr algn="ctr"/>
            <a:r>
              <a:rPr lang="en-US" b="1" i="1" dirty="0"/>
              <a:t>Teacher Information – Go to the next slide for more details about this activity.</a:t>
            </a:r>
            <a:endParaRPr lang="en-US" i="1" dirty="0"/>
          </a:p>
          <a:p>
            <a:endParaRPr lang="en-US" sz="900" i="1"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F32B688-5F27-43CC-A3D3-D79D4826F12C}"/>
              </a:ext>
            </a:extLst>
          </p:cNvPr>
          <p:cNvSpPr/>
          <p:nvPr/>
        </p:nvSpPr>
        <p:spPr>
          <a:xfrm>
            <a:off x="134471" y="100855"/>
            <a:ext cx="7044919" cy="510589"/>
          </a:xfrm>
          <a:prstGeom prst="rect">
            <a:avLst/>
          </a:prstGeom>
          <a:solidFill>
            <a:schemeClr val="tx1">
              <a:lumMod val="95000"/>
              <a:lumOff val="5000"/>
            </a:schemeClr>
          </a:solidFill>
        </p:spPr>
        <p:txBody>
          <a:bodyPr wrap="square">
            <a:spAutoFit/>
          </a:bodyPr>
          <a:lstStyle/>
          <a:p>
            <a:pPr marL="332832" indent="-332832"/>
            <a:r>
              <a:rPr lang="en-US" sz="2718" b="1" dirty="0">
                <a:solidFill>
                  <a:schemeClr val="bg1"/>
                </a:solidFill>
                <a:latin typeface="Times New Roman" pitchFamily="18" charset="0"/>
                <a:cs typeface="Times New Roman" pitchFamily="18" charset="0"/>
              </a:rPr>
              <a:t>Rock Box Teacher Information</a:t>
            </a:r>
          </a:p>
        </p:txBody>
      </p:sp>
      <p:sp>
        <p:nvSpPr>
          <p:cNvPr id="6" name="TextBox 5">
            <a:extLst>
              <a:ext uri="{FF2B5EF4-FFF2-40B4-BE49-F238E27FC236}">
                <a16:creationId xmlns:a16="http://schemas.microsoft.com/office/drawing/2014/main" id="{2BD6100E-90D6-B7B3-93CF-5CAB48CFB105}"/>
              </a:ext>
            </a:extLst>
          </p:cNvPr>
          <p:cNvSpPr txBox="1"/>
          <p:nvPr/>
        </p:nvSpPr>
        <p:spPr>
          <a:xfrm>
            <a:off x="125507" y="658863"/>
            <a:ext cx="6808694" cy="4662815"/>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For this activity, I separated my various collections of rocks and minerals into seven “rock boxes” – one for each table group in my classroom.  Each box contained at least 30 samples. </a:t>
            </a:r>
          </a:p>
          <a:p>
            <a:pPr algn="just"/>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I set up displays in my room with stations for minerals, sedimentary rocks, igneous rocks, and metamorphic rocks.  I also provided identification guides, links to online resources, and tools they could use (hand lenses, vinegar, streak plates, magnets, etc.)  </a:t>
            </a:r>
          </a:p>
          <a:p>
            <a:pPr algn="just"/>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The students worked as teams to identify as many of the samples as they could.   Depending on the time you have available, students can complete the </a:t>
            </a:r>
            <a:r>
              <a:rPr lang="en-US" b="1" dirty="0">
                <a:latin typeface="Times New Roman" panose="02020603050405020304" pitchFamily="18" charset="0"/>
                <a:cs typeface="Times New Roman" panose="02020603050405020304" pitchFamily="18" charset="0"/>
              </a:rPr>
              <a:t>basic</a:t>
            </a:r>
            <a:r>
              <a:rPr lang="en-US" dirty="0">
                <a:latin typeface="Times New Roman" panose="02020603050405020304" pitchFamily="18" charset="0"/>
                <a:cs typeface="Times New Roman" panose="02020603050405020304" pitchFamily="18" charset="0"/>
              </a:rPr>
              <a:t> chart or go more in-depth by classifying their finds into the different categories (</a:t>
            </a:r>
            <a:r>
              <a:rPr lang="en-US" b="1" dirty="0">
                <a:latin typeface="Times New Roman" panose="02020603050405020304" pitchFamily="18" charset="0"/>
                <a:cs typeface="Times New Roman" panose="02020603050405020304" pitchFamily="18" charset="0"/>
              </a:rPr>
              <a:t>advanced</a:t>
            </a:r>
            <a:r>
              <a:rPr lang="en-US" dirty="0">
                <a:latin typeface="Times New Roman" panose="02020603050405020304" pitchFamily="18" charset="0"/>
                <a:cs typeface="Times New Roman" panose="02020603050405020304" pitchFamily="18" charset="0"/>
              </a:rPr>
              <a:t> chart).  The student digital notebook includes slides for both versions – basic and advanced.  For the advanced slide, y</a:t>
            </a:r>
            <a:r>
              <a:rPr lang="en-US" sz="1800" dirty="0">
                <a:latin typeface="Times New Roman" panose="02020603050405020304" pitchFamily="18" charset="0"/>
                <a:cs typeface="Times New Roman" pitchFamily="18" charset="0"/>
              </a:rPr>
              <a:t>ou will want to edit the list of samples listed on the student slide based on what you have available.</a:t>
            </a:r>
            <a:endParaRPr lang="en-US" dirty="0">
              <a:latin typeface="Times New Roman" panose="02020603050405020304" pitchFamily="18" charset="0"/>
              <a:cs typeface="Times New Roman" panose="02020603050405020304" pitchFamily="18" charset="0"/>
            </a:endParaRPr>
          </a:p>
          <a:p>
            <a:pPr algn="just"/>
            <a:endParaRPr lang="en-US" sz="900" dirty="0">
              <a:latin typeface="Times New Roman" panose="02020603050405020304" pitchFamily="18" charset="0"/>
              <a:cs typeface="Times New Roman" panose="02020603050405020304" pitchFamily="18" charset="0"/>
            </a:endParaRPr>
          </a:p>
        </p:txBody>
      </p:sp>
      <p:pic>
        <p:nvPicPr>
          <p:cNvPr id="5" name="Picture 4" descr="A picture containing food, indoor, plastic, container&#10;&#10;Description automatically generated">
            <a:extLst>
              <a:ext uri="{FF2B5EF4-FFF2-40B4-BE49-F238E27FC236}">
                <a16:creationId xmlns:a16="http://schemas.microsoft.com/office/drawing/2014/main" id="{D2F089DF-E919-2CFC-0810-E57C475B08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156101" y="414318"/>
            <a:ext cx="2097448" cy="1573086"/>
          </a:xfrm>
          <a:prstGeom prst="rect">
            <a:avLst/>
          </a:prstGeom>
        </p:spPr>
      </p:pic>
      <p:pic>
        <p:nvPicPr>
          <p:cNvPr id="8" name="Picture 7" descr="A picture containing text, indoor, table, worktable&#10;&#10;Description automatically generated">
            <a:extLst>
              <a:ext uri="{FF2B5EF4-FFF2-40B4-BE49-F238E27FC236}">
                <a16:creationId xmlns:a16="http://schemas.microsoft.com/office/drawing/2014/main" id="{FCCD4CD2-5E21-AD8A-4DD0-EBE33216BA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017" t="23918" r="2414" b="38268"/>
          <a:stretch/>
        </p:blipFill>
        <p:spPr>
          <a:xfrm>
            <a:off x="228600" y="5478763"/>
            <a:ext cx="3768092" cy="1220344"/>
          </a:xfrm>
          <a:prstGeom prst="rect">
            <a:avLst/>
          </a:prstGeom>
        </p:spPr>
      </p:pic>
      <p:pic>
        <p:nvPicPr>
          <p:cNvPr id="9" name="Picture 8" descr="A picture containing text, floor&#10;&#10;Description automatically generated">
            <a:extLst>
              <a:ext uri="{FF2B5EF4-FFF2-40B4-BE49-F238E27FC236}">
                <a16:creationId xmlns:a16="http://schemas.microsoft.com/office/drawing/2014/main" id="{33A31366-CEF0-07A5-F622-EDCB045933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5427" b="21704"/>
          <a:stretch/>
        </p:blipFill>
        <p:spPr>
          <a:xfrm>
            <a:off x="4114800" y="5483919"/>
            <a:ext cx="3064590" cy="1215188"/>
          </a:xfrm>
          <a:prstGeom prst="rect">
            <a:avLst/>
          </a:prstGeom>
        </p:spPr>
      </p:pic>
      <p:pic>
        <p:nvPicPr>
          <p:cNvPr id="10" name="Picture 9">
            <a:extLst>
              <a:ext uri="{FF2B5EF4-FFF2-40B4-BE49-F238E27FC236}">
                <a16:creationId xmlns:a16="http://schemas.microsoft.com/office/drawing/2014/main" id="{811190D8-AA0E-E899-6330-2FCF2F12A130}"/>
              </a:ext>
            </a:extLst>
          </p:cNvPr>
          <p:cNvPicPr>
            <a:picLocks noChangeAspect="1"/>
          </p:cNvPicPr>
          <p:nvPr/>
        </p:nvPicPr>
        <p:blipFill>
          <a:blip r:embed="rId5"/>
          <a:stretch>
            <a:fillRect/>
          </a:stretch>
        </p:blipFill>
        <p:spPr>
          <a:xfrm>
            <a:off x="6991004" y="2388626"/>
            <a:ext cx="2034067" cy="1413090"/>
          </a:xfrm>
          <a:prstGeom prst="rect">
            <a:avLst/>
          </a:prstGeom>
        </p:spPr>
      </p:pic>
      <p:pic>
        <p:nvPicPr>
          <p:cNvPr id="12" name="Picture 11">
            <a:extLst>
              <a:ext uri="{FF2B5EF4-FFF2-40B4-BE49-F238E27FC236}">
                <a16:creationId xmlns:a16="http://schemas.microsoft.com/office/drawing/2014/main" id="{33470313-B0B5-79EA-8566-4239BA22C664}"/>
              </a:ext>
            </a:extLst>
          </p:cNvPr>
          <p:cNvPicPr>
            <a:picLocks noChangeAspect="1"/>
          </p:cNvPicPr>
          <p:nvPr/>
        </p:nvPicPr>
        <p:blipFill>
          <a:blip r:embed="rId6"/>
          <a:stretch>
            <a:fillRect/>
          </a:stretch>
        </p:blipFill>
        <p:spPr>
          <a:xfrm>
            <a:off x="7078470" y="3912626"/>
            <a:ext cx="1912898" cy="1413091"/>
          </a:xfrm>
          <a:prstGeom prst="rect">
            <a:avLst/>
          </a:prstGeom>
        </p:spPr>
      </p:pic>
      <p:sp>
        <p:nvSpPr>
          <p:cNvPr id="13" name="Rectangle 12">
            <a:extLst>
              <a:ext uri="{FF2B5EF4-FFF2-40B4-BE49-F238E27FC236}">
                <a16:creationId xmlns:a16="http://schemas.microsoft.com/office/drawing/2014/main" id="{319890A0-9D47-0070-797A-6AFCBE3585D5}"/>
              </a:ext>
            </a:extLst>
          </p:cNvPr>
          <p:cNvSpPr/>
          <p:nvPr/>
        </p:nvSpPr>
        <p:spPr>
          <a:xfrm>
            <a:off x="7802648" y="3538212"/>
            <a:ext cx="1274321" cy="338554"/>
          </a:xfrm>
          <a:prstGeom prst="rect">
            <a:avLst/>
          </a:prstGeom>
          <a:solidFill>
            <a:schemeClr val="tx1">
              <a:lumMod val="95000"/>
              <a:lumOff val="5000"/>
            </a:schemeClr>
          </a:solidFill>
        </p:spPr>
        <p:txBody>
          <a:bodyPr wrap="square">
            <a:spAutoFit/>
          </a:bodyPr>
          <a:lstStyle/>
          <a:p>
            <a:pPr marL="332832" indent="-332832" algn="ctr"/>
            <a:r>
              <a:rPr lang="en-US" sz="1600" b="1" dirty="0">
                <a:solidFill>
                  <a:schemeClr val="bg1"/>
                </a:solidFill>
                <a:latin typeface="Times New Roman" pitchFamily="18" charset="0"/>
                <a:cs typeface="Times New Roman" pitchFamily="18" charset="0"/>
              </a:rPr>
              <a:t>Basic</a:t>
            </a:r>
          </a:p>
        </p:txBody>
      </p:sp>
      <p:sp>
        <p:nvSpPr>
          <p:cNvPr id="14" name="Rectangle 13">
            <a:extLst>
              <a:ext uri="{FF2B5EF4-FFF2-40B4-BE49-F238E27FC236}">
                <a16:creationId xmlns:a16="http://schemas.microsoft.com/office/drawing/2014/main" id="{D777BF93-A3BA-396D-C99B-5ECF49B20285}"/>
              </a:ext>
            </a:extLst>
          </p:cNvPr>
          <p:cNvSpPr/>
          <p:nvPr/>
        </p:nvSpPr>
        <p:spPr>
          <a:xfrm>
            <a:off x="7842977" y="5105400"/>
            <a:ext cx="1274321" cy="338554"/>
          </a:xfrm>
          <a:prstGeom prst="rect">
            <a:avLst/>
          </a:prstGeom>
          <a:solidFill>
            <a:schemeClr val="tx1">
              <a:lumMod val="95000"/>
              <a:lumOff val="5000"/>
            </a:schemeClr>
          </a:solidFill>
        </p:spPr>
        <p:txBody>
          <a:bodyPr wrap="square">
            <a:spAutoFit/>
          </a:bodyPr>
          <a:lstStyle/>
          <a:p>
            <a:pPr marL="332832" indent="-332832" algn="ctr"/>
            <a:r>
              <a:rPr lang="en-US" sz="1600" b="1" dirty="0">
                <a:solidFill>
                  <a:schemeClr val="bg1"/>
                </a:solidFill>
                <a:latin typeface="Times New Roman" pitchFamily="18" charset="0"/>
                <a:cs typeface="Times New Roman" pitchFamily="18" charset="0"/>
              </a:rPr>
              <a:t>Advanced</a:t>
            </a:r>
          </a:p>
        </p:txBody>
      </p:sp>
      <p:cxnSp>
        <p:nvCxnSpPr>
          <p:cNvPr id="17" name="Straight Arrow Connector 16">
            <a:extLst>
              <a:ext uri="{FF2B5EF4-FFF2-40B4-BE49-F238E27FC236}">
                <a16:creationId xmlns:a16="http://schemas.microsoft.com/office/drawing/2014/main" id="{A4E38D11-D300-BD42-4233-0C94EDB1A88D}"/>
              </a:ext>
            </a:extLst>
          </p:cNvPr>
          <p:cNvCxnSpPr/>
          <p:nvPr/>
        </p:nvCxnSpPr>
        <p:spPr>
          <a:xfrm flipV="1">
            <a:off x="6678142" y="4495800"/>
            <a:ext cx="457200" cy="4101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21471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TextBox 211"/>
          <p:cNvSpPr txBox="1"/>
          <p:nvPr/>
        </p:nvSpPr>
        <p:spPr>
          <a:xfrm>
            <a:off x="134471" y="9003"/>
            <a:ext cx="8875059" cy="570284"/>
          </a:xfrm>
          <a:prstGeom prst="rect">
            <a:avLst/>
          </a:prstGeom>
          <a:solidFill>
            <a:schemeClr val="accent6">
              <a:lumMod val="75000"/>
            </a:schemeClr>
          </a:solidFill>
        </p:spPr>
        <p:txBody>
          <a:bodyPr wrap="square" rtlCol="0">
            <a:spAutoFit/>
          </a:bodyPr>
          <a:lstStyle/>
          <a:p>
            <a:r>
              <a:rPr lang="en-US" sz="3106" b="1" i="1" dirty="0">
                <a:solidFill>
                  <a:schemeClr val="bg1"/>
                </a:solidFill>
              </a:rPr>
              <a:t>Rock Box Notes </a:t>
            </a:r>
          </a:p>
        </p:txBody>
      </p:sp>
      <p:sp>
        <p:nvSpPr>
          <p:cNvPr id="37" name="TextBox 36"/>
          <p:cNvSpPr txBox="1"/>
          <p:nvPr/>
        </p:nvSpPr>
        <p:spPr>
          <a:xfrm>
            <a:off x="319368" y="681040"/>
            <a:ext cx="8505265" cy="2210157"/>
          </a:xfrm>
          <a:prstGeom prst="rect">
            <a:avLst/>
          </a:prstGeom>
          <a:noFill/>
        </p:spPr>
        <p:txBody>
          <a:bodyPr wrap="square" rtlCol="0">
            <a:spAutoFit/>
          </a:bodyPr>
          <a:lstStyle/>
          <a:p>
            <a:pPr>
              <a:lnSpc>
                <a:spcPct val="150000"/>
              </a:lnSpc>
            </a:pPr>
            <a:r>
              <a:rPr lang="en-US" sz="2824" b="1" dirty="0"/>
              <a:t>MINERALS</a:t>
            </a:r>
            <a:r>
              <a:rPr lang="en-US" sz="2330" b="1" dirty="0"/>
              <a:t> </a:t>
            </a:r>
            <a:endParaRPr lang="en-US" sz="1019" dirty="0"/>
          </a:p>
          <a:p>
            <a:r>
              <a:rPr lang="en-US" sz="2330" dirty="0">
                <a:sym typeface="Wingdings" pitchFamily="2" charset="2"/>
              </a:rPr>
              <a:t></a:t>
            </a:r>
            <a:r>
              <a:rPr lang="en-US" sz="2330" dirty="0"/>
              <a:t>____________ occurring, __________</a:t>
            </a:r>
            <a:br>
              <a:rPr lang="en-US" sz="2330" dirty="0"/>
            </a:br>
            <a:r>
              <a:rPr lang="en-US" sz="2330" dirty="0"/>
              <a:t>    chemical compounds</a:t>
            </a:r>
          </a:p>
          <a:p>
            <a:pPr>
              <a:lnSpc>
                <a:spcPct val="150000"/>
              </a:lnSpc>
            </a:pPr>
            <a:r>
              <a:rPr lang="en-US" sz="2330" dirty="0">
                <a:sym typeface="Wingdings" pitchFamily="2" charset="2"/>
              </a:rPr>
              <a:t> </a:t>
            </a:r>
            <a:r>
              <a:rPr lang="en-US" sz="2330" dirty="0"/>
              <a:t>Building blocks of ___________</a:t>
            </a:r>
          </a:p>
          <a:p>
            <a:pPr>
              <a:lnSpc>
                <a:spcPct val="150000"/>
              </a:lnSpc>
            </a:pPr>
            <a:endParaRPr lang="en-US" sz="1019" dirty="0"/>
          </a:p>
        </p:txBody>
      </p:sp>
      <p:sp>
        <p:nvSpPr>
          <p:cNvPr id="4" name="TextBox 3"/>
          <p:cNvSpPr txBox="1"/>
          <p:nvPr/>
        </p:nvSpPr>
        <p:spPr>
          <a:xfrm>
            <a:off x="2951629" y="2129472"/>
            <a:ext cx="1479176" cy="450893"/>
          </a:xfrm>
          <a:prstGeom prst="rect">
            <a:avLst/>
          </a:prstGeom>
          <a:noFill/>
        </p:spPr>
        <p:txBody>
          <a:bodyPr wrap="square" rtlCol="0">
            <a:spAutoFit/>
          </a:bodyPr>
          <a:lstStyle/>
          <a:p>
            <a:pPr algn="ctr"/>
            <a:r>
              <a:rPr lang="en-US" sz="2330" b="1" dirty="0">
                <a:solidFill>
                  <a:srgbClr val="FF0000"/>
                </a:solidFill>
              </a:rPr>
              <a:t>ROCKS</a:t>
            </a:r>
            <a:endParaRPr lang="en-US" sz="1553" b="1" dirty="0">
              <a:solidFill>
                <a:srgbClr val="FF0000"/>
              </a:solidFill>
            </a:endParaRPr>
          </a:p>
        </p:txBody>
      </p:sp>
      <p:sp>
        <p:nvSpPr>
          <p:cNvPr id="5" name="TextBox 4"/>
          <p:cNvSpPr txBox="1"/>
          <p:nvPr/>
        </p:nvSpPr>
        <p:spPr>
          <a:xfrm>
            <a:off x="662193" y="1297724"/>
            <a:ext cx="1922929" cy="450893"/>
          </a:xfrm>
          <a:prstGeom prst="rect">
            <a:avLst/>
          </a:prstGeom>
          <a:noFill/>
        </p:spPr>
        <p:txBody>
          <a:bodyPr wrap="square" rtlCol="0">
            <a:spAutoFit/>
          </a:bodyPr>
          <a:lstStyle/>
          <a:p>
            <a:pPr algn="ctr"/>
            <a:r>
              <a:rPr lang="en-US" sz="2330" b="1" dirty="0">
                <a:solidFill>
                  <a:srgbClr val="FF0000"/>
                </a:solidFill>
              </a:rPr>
              <a:t>NATURALLY</a:t>
            </a:r>
            <a:endParaRPr lang="en-US" sz="1553" b="1" dirty="0">
              <a:solidFill>
                <a:srgbClr val="FF0000"/>
              </a:solidFill>
            </a:endParaRPr>
          </a:p>
        </p:txBody>
      </p:sp>
      <p:sp>
        <p:nvSpPr>
          <p:cNvPr id="6" name="TextBox 5"/>
          <p:cNvSpPr txBox="1"/>
          <p:nvPr/>
        </p:nvSpPr>
        <p:spPr>
          <a:xfrm>
            <a:off x="3590365" y="1334662"/>
            <a:ext cx="1697691" cy="450893"/>
          </a:xfrm>
          <a:prstGeom prst="rect">
            <a:avLst/>
          </a:prstGeom>
          <a:noFill/>
        </p:spPr>
        <p:txBody>
          <a:bodyPr wrap="square" rtlCol="0">
            <a:spAutoFit/>
          </a:bodyPr>
          <a:lstStyle/>
          <a:p>
            <a:pPr algn="ctr"/>
            <a:r>
              <a:rPr lang="en-US" sz="2330" b="1" dirty="0">
                <a:solidFill>
                  <a:srgbClr val="FF0000"/>
                </a:solidFill>
              </a:rPr>
              <a:t>INORGANIC</a:t>
            </a:r>
            <a:endParaRPr lang="en-US" sz="1553" b="1" dirty="0">
              <a:solidFill>
                <a:srgbClr val="FF0000"/>
              </a:solidFill>
            </a:endParaRPr>
          </a:p>
        </p:txBody>
      </p:sp>
      <p:pic>
        <p:nvPicPr>
          <p:cNvPr id="19" name="Picture 18">
            <a:hlinkClick r:id="rId3"/>
            <a:extLst>
              <a:ext uri="{FF2B5EF4-FFF2-40B4-BE49-F238E27FC236}">
                <a16:creationId xmlns:a16="http://schemas.microsoft.com/office/drawing/2014/main" id="{D92D043F-C658-460A-AF2F-919E34B559EC}"/>
              </a:ext>
            </a:extLst>
          </p:cNvPr>
          <p:cNvPicPr>
            <a:picLocks noChangeAspect="1"/>
          </p:cNvPicPr>
          <p:nvPr/>
        </p:nvPicPr>
        <p:blipFill>
          <a:blip r:embed="rId4" cstate="print"/>
          <a:stretch>
            <a:fillRect/>
          </a:stretch>
        </p:blipFill>
        <p:spPr>
          <a:xfrm>
            <a:off x="5436048" y="75827"/>
            <a:ext cx="3514647" cy="2547808"/>
          </a:xfrm>
          <a:prstGeom prst="rect">
            <a:avLst/>
          </a:prstGeom>
        </p:spPr>
      </p:pic>
      <p:sp>
        <p:nvSpPr>
          <p:cNvPr id="8" name="TextBox 7">
            <a:extLst>
              <a:ext uri="{FF2B5EF4-FFF2-40B4-BE49-F238E27FC236}">
                <a16:creationId xmlns:a16="http://schemas.microsoft.com/office/drawing/2014/main" id="{19676C0A-A0F2-8975-FC25-AC9ABFC8FF05}"/>
              </a:ext>
            </a:extLst>
          </p:cNvPr>
          <p:cNvSpPr txBox="1"/>
          <p:nvPr/>
        </p:nvSpPr>
        <p:spPr>
          <a:xfrm>
            <a:off x="265855" y="3016770"/>
            <a:ext cx="8505265" cy="1112420"/>
          </a:xfrm>
          <a:prstGeom prst="rect">
            <a:avLst/>
          </a:prstGeom>
          <a:noFill/>
        </p:spPr>
        <p:txBody>
          <a:bodyPr wrap="square" rtlCol="0">
            <a:spAutoFit/>
          </a:bodyPr>
          <a:lstStyle/>
          <a:p>
            <a:pPr>
              <a:lnSpc>
                <a:spcPct val="150000"/>
              </a:lnSpc>
            </a:pPr>
            <a:r>
              <a:rPr lang="en-US" sz="2330" dirty="0">
                <a:sym typeface="Wingdings" pitchFamily="2" charset="2"/>
              </a:rPr>
              <a:t> </a:t>
            </a:r>
            <a:r>
              <a:rPr lang="en-US" sz="2330" dirty="0"/>
              <a:t>Can be classified by many characteristics, such as crystal _______, __________ composition, ___________, _________ &amp; _________.</a:t>
            </a:r>
            <a:endParaRPr lang="en-US" sz="2330" b="1" dirty="0"/>
          </a:p>
        </p:txBody>
      </p:sp>
      <p:grpSp>
        <p:nvGrpSpPr>
          <p:cNvPr id="9" name="Group 8">
            <a:extLst>
              <a:ext uri="{FF2B5EF4-FFF2-40B4-BE49-F238E27FC236}">
                <a16:creationId xmlns:a16="http://schemas.microsoft.com/office/drawing/2014/main" id="{DD95CE05-514A-E640-83FE-5DC37D4093D8}"/>
              </a:ext>
            </a:extLst>
          </p:cNvPr>
          <p:cNvGrpSpPr/>
          <p:nvPr/>
        </p:nvGrpSpPr>
        <p:grpSpPr>
          <a:xfrm>
            <a:off x="14751" y="2743466"/>
            <a:ext cx="8887202" cy="1366319"/>
            <a:chOff x="-87834" y="556613"/>
            <a:chExt cx="8568688" cy="1407722"/>
          </a:xfrm>
        </p:grpSpPr>
        <p:sp>
          <p:nvSpPr>
            <p:cNvPr id="10" name="TextBox 9">
              <a:extLst>
                <a:ext uri="{FF2B5EF4-FFF2-40B4-BE49-F238E27FC236}">
                  <a16:creationId xmlns:a16="http://schemas.microsoft.com/office/drawing/2014/main" id="{9FBADB98-4698-5C47-EC73-504F443841EE}"/>
                </a:ext>
              </a:extLst>
            </p:cNvPr>
            <p:cNvSpPr txBox="1"/>
            <p:nvPr/>
          </p:nvSpPr>
          <p:spPr>
            <a:xfrm>
              <a:off x="6641432" y="556613"/>
              <a:ext cx="1839422" cy="833980"/>
            </a:xfrm>
            <a:prstGeom prst="rect">
              <a:avLst/>
            </a:prstGeom>
            <a:noFill/>
          </p:spPr>
          <p:txBody>
            <a:bodyPr wrap="square" rtlCol="0">
              <a:spAutoFit/>
            </a:bodyPr>
            <a:lstStyle/>
            <a:p>
              <a:pPr algn="ctr"/>
              <a:r>
                <a:rPr lang="en-US" sz="2330" b="1" dirty="0">
                  <a:solidFill>
                    <a:srgbClr val="FF0000"/>
                  </a:solidFill>
                </a:rPr>
                <a:t>SHAPE/</a:t>
              </a:r>
              <a:br>
                <a:rPr lang="en-US" sz="2330" b="1" dirty="0">
                  <a:solidFill>
                    <a:srgbClr val="FF0000"/>
                  </a:solidFill>
                </a:rPr>
              </a:br>
              <a:r>
                <a:rPr lang="en-US" sz="2330" b="1" dirty="0">
                  <a:solidFill>
                    <a:srgbClr val="FF0000"/>
                  </a:solidFill>
                </a:rPr>
                <a:t>COLOR</a:t>
              </a:r>
              <a:endParaRPr lang="en-US" sz="1553" b="1" dirty="0">
                <a:solidFill>
                  <a:srgbClr val="FF0000"/>
                </a:solidFill>
              </a:endParaRPr>
            </a:p>
          </p:txBody>
        </p:sp>
        <p:sp>
          <p:nvSpPr>
            <p:cNvPr id="11" name="TextBox 10">
              <a:extLst>
                <a:ext uri="{FF2B5EF4-FFF2-40B4-BE49-F238E27FC236}">
                  <a16:creationId xmlns:a16="http://schemas.microsoft.com/office/drawing/2014/main" id="{B4C7BD8D-FD3F-061D-6A5C-9597F94BFC19}"/>
                </a:ext>
              </a:extLst>
            </p:cNvPr>
            <p:cNvSpPr txBox="1"/>
            <p:nvPr/>
          </p:nvSpPr>
          <p:spPr>
            <a:xfrm>
              <a:off x="3064674" y="1481295"/>
              <a:ext cx="1981200" cy="464556"/>
            </a:xfrm>
            <a:prstGeom prst="rect">
              <a:avLst/>
            </a:prstGeom>
            <a:noFill/>
          </p:spPr>
          <p:txBody>
            <a:bodyPr wrap="square" rtlCol="0">
              <a:spAutoFit/>
            </a:bodyPr>
            <a:lstStyle/>
            <a:p>
              <a:pPr algn="ctr"/>
              <a:r>
                <a:rPr lang="en-US" sz="2330" b="1" dirty="0">
                  <a:solidFill>
                    <a:srgbClr val="FF0000"/>
                  </a:solidFill>
                </a:rPr>
                <a:t>HARDNESS</a:t>
              </a:r>
              <a:endParaRPr lang="en-US" sz="1553" b="1" dirty="0">
                <a:solidFill>
                  <a:srgbClr val="FF0000"/>
                </a:solidFill>
              </a:endParaRPr>
            </a:p>
          </p:txBody>
        </p:sp>
        <p:sp>
          <p:nvSpPr>
            <p:cNvPr id="12" name="TextBox 11">
              <a:extLst>
                <a:ext uri="{FF2B5EF4-FFF2-40B4-BE49-F238E27FC236}">
                  <a16:creationId xmlns:a16="http://schemas.microsoft.com/office/drawing/2014/main" id="{7D3F4AA5-16CF-AFF2-14AA-25B34C5A5FCF}"/>
                </a:ext>
              </a:extLst>
            </p:cNvPr>
            <p:cNvSpPr txBox="1"/>
            <p:nvPr/>
          </p:nvSpPr>
          <p:spPr>
            <a:xfrm>
              <a:off x="-87834" y="1474626"/>
              <a:ext cx="1981200" cy="464556"/>
            </a:xfrm>
            <a:prstGeom prst="rect">
              <a:avLst/>
            </a:prstGeom>
            <a:noFill/>
          </p:spPr>
          <p:txBody>
            <a:bodyPr wrap="square" rtlCol="0">
              <a:spAutoFit/>
            </a:bodyPr>
            <a:lstStyle/>
            <a:p>
              <a:pPr algn="ctr"/>
              <a:r>
                <a:rPr lang="en-US" sz="2330" b="1" dirty="0">
                  <a:solidFill>
                    <a:srgbClr val="FF0000"/>
                  </a:solidFill>
                </a:rPr>
                <a:t>CHEMICAL</a:t>
              </a:r>
              <a:endParaRPr lang="en-US" sz="1553" b="1" dirty="0">
                <a:solidFill>
                  <a:srgbClr val="FF0000"/>
                </a:solidFill>
              </a:endParaRPr>
            </a:p>
          </p:txBody>
        </p:sp>
        <p:sp>
          <p:nvSpPr>
            <p:cNvPr id="13" name="TextBox 12">
              <a:extLst>
                <a:ext uri="{FF2B5EF4-FFF2-40B4-BE49-F238E27FC236}">
                  <a16:creationId xmlns:a16="http://schemas.microsoft.com/office/drawing/2014/main" id="{4B658340-F5C8-6AC7-F273-D6F96BDF0DF2}"/>
                </a:ext>
              </a:extLst>
            </p:cNvPr>
            <p:cNvSpPr txBox="1"/>
            <p:nvPr/>
          </p:nvSpPr>
          <p:spPr>
            <a:xfrm>
              <a:off x="4838278" y="1470421"/>
              <a:ext cx="1431400" cy="464556"/>
            </a:xfrm>
            <a:prstGeom prst="rect">
              <a:avLst/>
            </a:prstGeom>
            <a:noFill/>
          </p:spPr>
          <p:txBody>
            <a:bodyPr wrap="square" rtlCol="0">
              <a:spAutoFit/>
            </a:bodyPr>
            <a:lstStyle/>
            <a:p>
              <a:pPr algn="ctr"/>
              <a:r>
                <a:rPr lang="en-US" sz="2330" b="1" dirty="0">
                  <a:solidFill>
                    <a:srgbClr val="FF0000"/>
                  </a:solidFill>
                </a:rPr>
                <a:t>LUSTER</a:t>
              </a:r>
              <a:endParaRPr lang="en-US" sz="1553" b="1" dirty="0">
                <a:solidFill>
                  <a:srgbClr val="FF0000"/>
                </a:solidFill>
              </a:endParaRPr>
            </a:p>
          </p:txBody>
        </p:sp>
        <p:sp>
          <p:nvSpPr>
            <p:cNvPr id="14" name="TextBox 13">
              <a:extLst>
                <a:ext uri="{FF2B5EF4-FFF2-40B4-BE49-F238E27FC236}">
                  <a16:creationId xmlns:a16="http://schemas.microsoft.com/office/drawing/2014/main" id="{1C625E7B-D59C-E848-9DE1-AFF892882469}"/>
                </a:ext>
              </a:extLst>
            </p:cNvPr>
            <p:cNvSpPr txBox="1"/>
            <p:nvPr/>
          </p:nvSpPr>
          <p:spPr>
            <a:xfrm>
              <a:off x="6641432" y="1499779"/>
              <a:ext cx="1219200" cy="464556"/>
            </a:xfrm>
            <a:prstGeom prst="rect">
              <a:avLst/>
            </a:prstGeom>
            <a:noFill/>
          </p:spPr>
          <p:txBody>
            <a:bodyPr wrap="square" rtlCol="0">
              <a:spAutoFit/>
            </a:bodyPr>
            <a:lstStyle/>
            <a:p>
              <a:pPr algn="ctr"/>
              <a:r>
                <a:rPr lang="en-US" sz="2330" b="1" dirty="0">
                  <a:solidFill>
                    <a:srgbClr val="FF0000"/>
                  </a:solidFill>
                </a:rPr>
                <a:t>STREAK</a:t>
              </a:r>
              <a:endParaRPr lang="en-US" sz="1553" b="1" dirty="0">
                <a:solidFill>
                  <a:srgbClr val="FF0000"/>
                </a:solidFill>
              </a:endParaRPr>
            </a:p>
          </p:txBody>
        </p:sp>
      </p:grpSp>
      <p:grpSp>
        <p:nvGrpSpPr>
          <p:cNvPr id="2" name="Group 1">
            <a:extLst>
              <a:ext uri="{FF2B5EF4-FFF2-40B4-BE49-F238E27FC236}">
                <a16:creationId xmlns:a16="http://schemas.microsoft.com/office/drawing/2014/main" id="{F71F3289-9486-6DB5-E6C2-19F6CA638663}"/>
              </a:ext>
            </a:extLst>
          </p:cNvPr>
          <p:cNvGrpSpPr/>
          <p:nvPr/>
        </p:nvGrpSpPr>
        <p:grpSpPr>
          <a:xfrm>
            <a:off x="319368" y="4381255"/>
            <a:ext cx="8124304" cy="2284165"/>
            <a:chOff x="209549" y="4965422"/>
            <a:chExt cx="9207545" cy="2588720"/>
          </a:xfrm>
        </p:grpSpPr>
        <p:sp>
          <p:nvSpPr>
            <p:cNvPr id="15" name="TextBox 14">
              <a:extLst>
                <a:ext uri="{FF2B5EF4-FFF2-40B4-BE49-F238E27FC236}">
                  <a16:creationId xmlns:a16="http://schemas.microsoft.com/office/drawing/2014/main" id="{EB5C58A5-7694-8677-062A-CB55ED951643}"/>
                </a:ext>
              </a:extLst>
            </p:cNvPr>
            <p:cNvSpPr txBox="1"/>
            <p:nvPr/>
          </p:nvSpPr>
          <p:spPr>
            <a:xfrm>
              <a:off x="209549" y="5228205"/>
              <a:ext cx="4508294" cy="917379"/>
            </a:xfrm>
            <a:prstGeom prst="rect">
              <a:avLst/>
            </a:prstGeom>
            <a:noFill/>
          </p:spPr>
          <p:txBody>
            <a:bodyPr wrap="square" rtlCol="0">
              <a:spAutoFit/>
            </a:bodyPr>
            <a:lstStyle/>
            <a:p>
              <a:r>
                <a:rPr lang="en-US" sz="2330" b="1" i="1" dirty="0">
                  <a:solidFill>
                    <a:srgbClr val="FF0000"/>
                  </a:solidFill>
                </a:rPr>
                <a:t>What mineral is the hardest? Softest? </a:t>
              </a:r>
              <a:endParaRPr lang="en-US" sz="1553" b="1" i="1" dirty="0">
                <a:solidFill>
                  <a:srgbClr val="FF0000"/>
                </a:solidFill>
              </a:endParaRPr>
            </a:p>
          </p:txBody>
        </p:sp>
        <p:pic>
          <p:nvPicPr>
            <p:cNvPr id="16" name="Picture 15">
              <a:hlinkClick r:id="rId5"/>
              <a:extLst>
                <a:ext uri="{FF2B5EF4-FFF2-40B4-BE49-F238E27FC236}">
                  <a16:creationId xmlns:a16="http://schemas.microsoft.com/office/drawing/2014/main" id="{DDDB3B85-E582-39A8-519A-AB45591D64D0}"/>
                </a:ext>
              </a:extLst>
            </p:cNvPr>
            <p:cNvPicPr>
              <a:picLocks noChangeAspect="1"/>
            </p:cNvPicPr>
            <p:nvPr/>
          </p:nvPicPr>
          <p:blipFill>
            <a:blip r:embed="rId6" cstate="print"/>
            <a:stretch>
              <a:fillRect/>
            </a:stretch>
          </p:blipFill>
          <p:spPr>
            <a:xfrm>
              <a:off x="4908801" y="4965422"/>
              <a:ext cx="4508293" cy="2588720"/>
            </a:xfrm>
            <a:prstGeom prst="rect">
              <a:avLst/>
            </a:prstGeom>
          </p:spPr>
        </p:pic>
      </p:grpSp>
    </p:spTree>
    <p:extLst>
      <p:ext uri="{BB962C8B-B14F-4D97-AF65-F5344CB8AC3E}">
        <p14:creationId xmlns:p14="http://schemas.microsoft.com/office/powerpoint/2010/main" val="180923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p:cNvSpPr txBox="1"/>
          <p:nvPr/>
        </p:nvSpPr>
        <p:spPr>
          <a:xfrm>
            <a:off x="282388" y="-191620"/>
            <a:ext cx="8505265" cy="3036857"/>
          </a:xfrm>
          <a:prstGeom prst="rect">
            <a:avLst/>
          </a:prstGeom>
          <a:noFill/>
        </p:spPr>
        <p:txBody>
          <a:bodyPr wrap="square" rtlCol="0">
            <a:spAutoFit/>
          </a:bodyPr>
          <a:lstStyle/>
          <a:p>
            <a:r>
              <a:rPr lang="en-US" sz="2330" b="1" dirty="0"/>
              <a:t> </a:t>
            </a:r>
            <a:endParaRPr lang="en-US" sz="2330" dirty="0"/>
          </a:p>
          <a:p>
            <a:r>
              <a:rPr lang="en-US" sz="2824" b="1" dirty="0">
                <a:latin typeface="Times New Roman" panose="02020603050405020304" pitchFamily="18" charset="0"/>
                <a:cs typeface="Times New Roman" panose="02020603050405020304" pitchFamily="18" charset="0"/>
              </a:rPr>
              <a:t>IGNEOUS - Rocks formed from molten rock</a:t>
            </a:r>
          </a:p>
          <a:p>
            <a:pPr lvl="0"/>
            <a:endParaRPr lang="en-US" sz="2330" dirty="0">
              <a:sym typeface="Wingdings" pitchFamily="2" charset="2"/>
            </a:endParaRPr>
          </a:p>
          <a:p>
            <a:pPr lvl="0"/>
            <a:r>
              <a:rPr lang="en-US" sz="2330" dirty="0">
                <a:sym typeface="Wingdings" pitchFamily="2" charset="2"/>
              </a:rPr>
              <a:t></a:t>
            </a:r>
            <a:r>
              <a:rPr lang="en-US" sz="2330" dirty="0"/>
              <a:t>____________ rocks form from ____________that cools ________ underground (larger crystals).</a:t>
            </a:r>
          </a:p>
          <a:p>
            <a:pPr lvl="0"/>
            <a:endParaRPr lang="en-US" sz="2330" dirty="0">
              <a:sym typeface="Wingdings" pitchFamily="2" charset="2"/>
            </a:endParaRPr>
          </a:p>
          <a:p>
            <a:pPr lvl="0"/>
            <a:r>
              <a:rPr lang="en-US" sz="2330" dirty="0">
                <a:sym typeface="Wingdings" pitchFamily="2" charset="2"/>
              </a:rPr>
              <a:t></a:t>
            </a:r>
            <a:r>
              <a:rPr lang="en-US" sz="2330" dirty="0"/>
              <a:t>_____________ rocks form from _________ that cools _________ above ground (smaller crystals.)</a:t>
            </a:r>
          </a:p>
        </p:txBody>
      </p:sp>
      <p:grpSp>
        <p:nvGrpSpPr>
          <p:cNvPr id="2" name="Group 1">
            <a:extLst>
              <a:ext uri="{FF2B5EF4-FFF2-40B4-BE49-F238E27FC236}">
                <a16:creationId xmlns:a16="http://schemas.microsoft.com/office/drawing/2014/main" id="{A8069389-66DE-4A99-ACBF-FEFA4893A5EA}"/>
              </a:ext>
            </a:extLst>
          </p:cNvPr>
          <p:cNvGrpSpPr/>
          <p:nvPr/>
        </p:nvGrpSpPr>
        <p:grpSpPr>
          <a:xfrm>
            <a:off x="578224" y="839470"/>
            <a:ext cx="5694829" cy="455227"/>
            <a:chOff x="457200" y="1062335"/>
            <a:chExt cx="5867400" cy="469022"/>
          </a:xfrm>
        </p:grpSpPr>
        <p:sp>
          <p:nvSpPr>
            <p:cNvPr id="5" name="TextBox 4"/>
            <p:cNvSpPr txBox="1"/>
            <p:nvPr/>
          </p:nvSpPr>
          <p:spPr>
            <a:xfrm>
              <a:off x="457200" y="1062335"/>
              <a:ext cx="1981200" cy="464557"/>
            </a:xfrm>
            <a:prstGeom prst="rect">
              <a:avLst/>
            </a:prstGeom>
            <a:noFill/>
          </p:spPr>
          <p:txBody>
            <a:bodyPr wrap="square" rtlCol="0">
              <a:spAutoFit/>
            </a:bodyPr>
            <a:lstStyle/>
            <a:p>
              <a:pPr algn="ctr"/>
              <a:r>
                <a:rPr lang="en-US" sz="2330" b="1" dirty="0">
                  <a:solidFill>
                    <a:srgbClr val="FF0000"/>
                  </a:solidFill>
                </a:rPr>
                <a:t>INTRUSIVE</a:t>
              </a:r>
              <a:endParaRPr lang="en-US" sz="1553" b="1" dirty="0">
                <a:solidFill>
                  <a:srgbClr val="FF0000"/>
                </a:solidFill>
              </a:endParaRPr>
            </a:p>
          </p:txBody>
        </p:sp>
        <p:sp>
          <p:nvSpPr>
            <p:cNvPr id="6" name="TextBox 5"/>
            <p:cNvSpPr txBox="1"/>
            <p:nvPr/>
          </p:nvSpPr>
          <p:spPr>
            <a:xfrm>
              <a:off x="4343400" y="1066800"/>
              <a:ext cx="1981200" cy="464557"/>
            </a:xfrm>
            <a:prstGeom prst="rect">
              <a:avLst/>
            </a:prstGeom>
            <a:noFill/>
          </p:spPr>
          <p:txBody>
            <a:bodyPr wrap="square" rtlCol="0">
              <a:spAutoFit/>
            </a:bodyPr>
            <a:lstStyle/>
            <a:p>
              <a:pPr algn="ctr"/>
              <a:r>
                <a:rPr lang="en-US" sz="2330" b="1" dirty="0">
                  <a:solidFill>
                    <a:srgbClr val="FF0000"/>
                  </a:solidFill>
                </a:rPr>
                <a:t>MAGMA</a:t>
              </a:r>
              <a:endParaRPr lang="en-US" sz="1553" b="1" dirty="0">
                <a:solidFill>
                  <a:srgbClr val="FF0000"/>
                </a:solidFill>
              </a:endParaRPr>
            </a:p>
          </p:txBody>
        </p:sp>
      </p:grpSp>
      <p:grpSp>
        <p:nvGrpSpPr>
          <p:cNvPr id="3" name="Group 2">
            <a:extLst>
              <a:ext uri="{FF2B5EF4-FFF2-40B4-BE49-F238E27FC236}">
                <a16:creationId xmlns:a16="http://schemas.microsoft.com/office/drawing/2014/main" id="{E0B58455-C558-4D03-97D2-529DF8229B3E}"/>
              </a:ext>
            </a:extLst>
          </p:cNvPr>
          <p:cNvGrpSpPr/>
          <p:nvPr/>
        </p:nvGrpSpPr>
        <p:grpSpPr>
          <a:xfrm>
            <a:off x="504265" y="1933653"/>
            <a:ext cx="5694829" cy="450893"/>
            <a:chOff x="457200" y="2514600"/>
            <a:chExt cx="5867400" cy="464556"/>
          </a:xfrm>
        </p:grpSpPr>
        <p:sp>
          <p:nvSpPr>
            <p:cNvPr id="9" name="TextBox 8"/>
            <p:cNvSpPr txBox="1"/>
            <p:nvPr/>
          </p:nvSpPr>
          <p:spPr>
            <a:xfrm>
              <a:off x="457200" y="2514600"/>
              <a:ext cx="1981200" cy="464556"/>
            </a:xfrm>
            <a:prstGeom prst="rect">
              <a:avLst/>
            </a:prstGeom>
            <a:noFill/>
          </p:spPr>
          <p:txBody>
            <a:bodyPr wrap="square" rtlCol="0">
              <a:spAutoFit/>
            </a:bodyPr>
            <a:lstStyle/>
            <a:p>
              <a:pPr algn="ctr"/>
              <a:r>
                <a:rPr lang="en-US" sz="2330" b="1" dirty="0">
                  <a:solidFill>
                    <a:srgbClr val="FF0000"/>
                  </a:solidFill>
                </a:rPr>
                <a:t>EXTRUSIVE</a:t>
              </a:r>
              <a:endParaRPr lang="en-US" sz="1553" b="1" dirty="0">
                <a:solidFill>
                  <a:srgbClr val="FF0000"/>
                </a:solidFill>
              </a:endParaRPr>
            </a:p>
          </p:txBody>
        </p:sp>
        <p:sp>
          <p:nvSpPr>
            <p:cNvPr id="10" name="TextBox 9"/>
            <p:cNvSpPr txBox="1"/>
            <p:nvPr/>
          </p:nvSpPr>
          <p:spPr>
            <a:xfrm>
              <a:off x="4343400" y="2514600"/>
              <a:ext cx="1981200" cy="464556"/>
            </a:xfrm>
            <a:prstGeom prst="rect">
              <a:avLst/>
            </a:prstGeom>
            <a:noFill/>
          </p:spPr>
          <p:txBody>
            <a:bodyPr wrap="square" rtlCol="0">
              <a:spAutoFit/>
            </a:bodyPr>
            <a:lstStyle/>
            <a:p>
              <a:pPr algn="ctr"/>
              <a:r>
                <a:rPr lang="en-US" sz="2330" b="1" dirty="0">
                  <a:solidFill>
                    <a:srgbClr val="FF0000"/>
                  </a:solidFill>
                </a:rPr>
                <a:t>LAVA</a:t>
              </a:r>
              <a:endParaRPr lang="en-US" sz="1553" b="1" dirty="0">
                <a:solidFill>
                  <a:srgbClr val="FF0000"/>
                </a:solidFill>
              </a:endParaRPr>
            </a:p>
          </p:txBody>
        </p:sp>
      </p:grpSp>
      <p:grpSp>
        <p:nvGrpSpPr>
          <p:cNvPr id="16" name="Group 15">
            <a:extLst>
              <a:ext uri="{FF2B5EF4-FFF2-40B4-BE49-F238E27FC236}">
                <a16:creationId xmlns:a16="http://schemas.microsoft.com/office/drawing/2014/main" id="{DA111466-15C4-4201-8FF4-71CAB1CB4F7D}"/>
              </a:ext>
            </a:extLst>
          </p:cNvPr>
          <p:cNvGrpSpPr/>
          <p:nvPr/>
        </p:nvGrpSpPr>
        <p:grpSpPr>
          <a:xfrm>
            <a:off x="1181624" y="3712355"/>
            <a:ext cx="6848961" cy="2720100"/>
            <a:chOff x="1192494" y="3531480"/>
            <a:chExt cx="7056504" cy="2802526"/>
          </a:xfrm>
        </p:grpSpPr>
        <p:pic>
          <p:nvPicPr>
            <p:cNvPr id="13" name="Picture 12" descr="Granite.jpg">
              <a:extLst>
                <a:ext uri="{FF2B5EF4-FFF2-40B4-BE49-F238E27FC236}">
                  <a16:creationId xmlns:a16="http://schemas.microsoft.com/office/drawing/2014/main" id="{31FC13E4-661F-4F9D-9407-B715A6608D37}"/>
                </a:ext>
              </a:extLst>
            </p:cNvPr>
            <p:cNvPicPr>
              <a:picLocks noChangeAspect="1"/>
            </p:cNvPicPr>
            <p:nvPr/>
          </p:nvPicPr>
          <p:blipFill>
            <a:blip r:embed="rId3" cstate="print"/>
            <a:stretch>
              <a:fillRect/>
            </a:stretch>
          </p:blipFill>
          <p:spPr>
            <a:xfrm>
              <a:off x="1192494" y="3531480"/>
              <a:ext cx="2590800" cy="2590800"/>
            </a:xfrm>
            <a:prstGeom prst="rect">
              <a:avLst/>
            </a:prstGeom>
          </p:spPr>
        </p:pic>
        <p:pic>
          <p:nvPicPr>
            <p:cNvPr id="14" name="Picture 13" descr="Rhyolite.jpg">
              <a:extLst>
                <a:ext uri="{FF2B5EF4-FFF2-40B4-BE49-F238E27FC236}">
                  <a16:creationId xmlns:a16="http://schemas.microsoft.com/office/drawing/2014/main" id="{5894330B-B865-4920-A8B2-CD9498125630}"/>
                </a:ext>
              </a:extLst>
            </p:cNvPr>
            <p:cNvPicPr>
              <a:picLocks noChangeAspect="1"/>
            </p:cNvPicPr>
            <p:nvPr/>
          </p:nvPicPr>
          <p:blipFill>
            <a:blip r:embed="rId4" cstate="print"/>
            <a:stretch>
              <a:fillRect/>
            </a:stretch>
          </p:blipFill>
          <p:spPr>
            <a:xfrm>
              <a:off x="5658198" y="3555805"/>
              <a:ext cx="2590800" cy="2590800"/>
            </a:xfrm>
            <a:prstGeom prst="rect">
              <a:avLst/>
            </a:prstGeom>
          </p:spPr>
        </p:pic>
        <p:sp>
          <p:nvSpPr>
            <p:cNvPr id="19" name="Rectangle 18">
              <a:extLst>
                <a:ext uri="{FF2B5EF4-FFF2-40B4-BE49-F238E27FC236}">
                  <a16:creationId xmlns:a16="http://schemas.microsoft.com/office/drawing/2014/main" id="{5447D1A9-EBB9-45A3-82E2-BEB541DDCB0C}"/>
                </a:ext>
              </a:extLst>
            </p:cNvPr>
            <p:cNvSpPr/>
            <p:nvPr/>
          </p:nvSpPr>
          <p:spPr>
            <a:xfrm>
              <a:off x="2259177" y="5903076"/>
              <a:ext cx="4937760" cy="430930"/>
            </a:xfrm>
            <a:prstGeom prst="rect">
              <a:avLst/>
            </a:prstGeom>
            <a:solidFill>
              <a:srgbClr val="FFFF00"/>
            </a:solidFill>
          </p:spPr>
          <p:txBody>
            <a:bodyPr wrap="square">
              <a:spAutoFit/>
            </a:bodyPr>
            <a:lstStyle/>
            <a:p>
              <a:pPr algn="ctr"/>
              <a:r>
                <a:rPr lang="en-US" sz="2118" b="1" dirty="0">
                  <a:latin typeface="Arial Black" pitchFamily="34" charset="0"/>
                </a:rPr>
                <a:t>“Chemical Cousins”</a:t>
              </a:r>
            </a:p>
          </p:txBody>
        </p:sp>
      </p:grpSp>
      <p:grpSp>
        <p:nvGrpSpPr>
          <p:cNvPr id="15" name="Group 14">
            <a:extLst>
              <a:ext uri="{FF2B5EF4-FFF2-40B4-BE49-F238E27FC236}">
                <a16:creationId xmlns:a16="http://schemas.microsoft.com/office/drawing/2014/main" id="{A3615B4D-1F81-4954-B8C6-97034D626D7D}"/>
              </a:ext>
            </a:extLst>
          </p:cNvPr>
          <p:cNvGrpSpPr/>
          <p:nvPr/>
        </p:nvGrpSpPr>
        <p:grpSpPr>
          <a:xfrm>
            <a:off x="307265" y="3119408"/>
            <a:ext cx="8559727" cy="669993"/>
            <a:chOff x="178031" y="3110030"/>
            <a:chExt cx="8819113" cy="690296"/>
          </a:xfrm>
        </p:grpSpPr>
        <p:sp>
          <p:nvSpPr>
            <p:cNvPr id="17" name="Rectangle 16">
              <a:extLst>
                <a:ext uri="{FF2B5EF4-FFF2-40B4-BE49-F238E27FC236}">
                  <a16:creationId xmlns:a16="http://schemas.microsoft.com/office/drawing/2014/main" id="{71264EC0-FB35-404C-9328-34482383A96B}"/>
                </a:ext>
              </a:extLst>
            </p:cNvPr>
            <p:cNvSpPr/>
            <p:nvPr/>
          </p:nvSpPr>
          <p:spPr>
            <a:xfrm>
              <a:off x="4682839" y="3110030"/>
              <a:ext cx="4314305" cy="649136"/>
            </a:xfrm>
            <a:prstGeom prst="rect">
              <a:avLst/>
            </a:prstGeom>
            <a:solidFill>
              <a:srgbClr val="FFFF00"/>
            </a:solidFill>
          </p:spPr>
          <p:txBody>
            <a:bodyPr wrap="square">
              <a:spAutoFit/>
            </a:bodyPr>
            <a:lstStyle/>
            <a:p>
              <a:pPr algn="ctr"/>
              <a:r>
                <a:rPr lang="en-US" sz="1747" b="1" dirty="0">
                  <a:latin typeface="Arial Black" pitchFamily="34" charset="0"/>
                </a:rPr>
                <a:t>RHYOLITE</a:t>
              </a:r>
            </a:p>
            <a:p>
              <a:pPr algn="ctr"/>
              <a:r>
                <a:rPr lang="en-US" sz="1747" b="1" dirty="0">
                  <a:latin typeface="Arial Black" pitchFamily="34" charset="0"/>
                </a:rPr>
                <a:t>Cools quickly = Small Crystals</a:t>
              </a:r>
            </a:p>
          </p:txBody>
        </p:sp>
        <p:sp>
          <p:nvSpPr>
            <p:cNvPr id="18" name="Rectangle 17">
              <a:extLst>
                <a:ext uri="{FF2B5EF4-FFF2-40B4-BE49-F238E27FC236}">
                  <a16:creationId xmlns:a16="http://schemas.microsoft.com/office/drawing/2014/main" id="{87B8D1B5-C732-4D32-A513-5C9923CFD445}"/>
                </a:ext>
              </a:extLst>
            </p:cNvPr>
            <p:cNvSpPr/>
            <p:nvPr/>
          </p:nvSpPr>
          <p:spPr>
            <a:xfrm>
              <a:off x="178031" y="3151190"/>
              <a:ext cx="4363489" cy="649136"/>
            </a:xfrm>
            <a:prstGeom prst="rect">
              <a:avLst/>
            </a:prstGeom>
            <a:solidFill>
              <a:srgbClr val="FFFF00"/>
            </a:solidFill>
          </p:spPr>
          <p:txBody>
            <a:bodyPr wrap="square">
              <a:spAutoFit/>
            </a:bodyPr>
            <a:lstStyle/>
            <a:p>
              <a:pPr algn="ctr"/>
              <a:r>
                <a:rPr lang="en-US" sz="1747" b="1" dirty="0">
                  <a:latin typeface="Arial Black" pitchFamily="34" charset="0"/>
                </a:rPr>
                <a:t>GRANITE</a:t>
              </a:r>
              <a:br>
                <a:rPr lang="en-US" sz="1747" b="1" dirty="0">
                  <a:latin typeface="Arial Black" pitchFamily="34" charset="0"/>
                </a:rPr>
              </a:br>
              <a:r>
                <a:rPr lang="en-US" sz="1747" b="1" dirty="0">
                  <a:latin typeface="Arial Black" pitchFamily="34" charset="0"/>
                </a:rPr>
                <a:t>Cools slowly = Large crystals</a:t>
              </a:r>
            </a:p>
          </p:txBody>
        </p:sp>
      </p:grpSp>
      <p:sp>
        <p:nvSpPr>
          <p:cNvPr id="20" name="TextBox 19">
            <a:extLst>
              <a:ext uri="{FF2B5EF4-FFF2-40B4-BE49-F238E27FC236}">
                <a16:creationId xmlns:a16="http://schemas.microsoft.com/office/drawing/2014/main" id="{E5D46320-07BA-48AC-9BD0-597033C56B34}"/>
              </a:ext>
            </a:extLst>
          </p:cNvPr>
          <p:cNvSpPr txBox="1"/>
          <p:nvPr/>
        </p:nvSpPr>
        <p:spPr>
          <a:xfrm>
            <a:off x="7443094" y="914701"/>
            <a:ext cx="1203365" cy="450893"/>
          </a:xfrm>
          <a:prstGeom prst="rect">
            <a:avLst/>
          </a:prstGeom>
          <a:noFill/>
        </p:spPr>
        <p:txBody>
          <a:bodyPr wrap="square" rtlCol="0">
            <a:spAutoFit/>
          </a:bodyPr>
          <a:lstStyle/>
          <a:p>
            <a:pPr algn="ctr"/>
            <a:r>
              <a:rPr lang="en-US" sz="2330" b="1" dirty="0">
                <a:solidFill>
                  <a:srgbClr val="FF0000"/>
                </a:solidFill>
              </a:rPr>
              <a:t>SLOWLY</a:t>
            </a:r>
            <a:endParaRPr lang="en-US" sz="1553" b="1" dirty="0">
              <a:solidFill>
                <a:srgbClr val="FF0000"/>
              </a:solidFill>
            </a:endParaRPr>
          </a:p>
        </p:txBody>
      </p:sp>
      <p:sp>
        <p:nvSpPr>
          <p:cNvPr id="21" name="TextBox 20">
            <a:extLst>
              <a:ext uri="{FF2B5EF4-FFF2-40B4-BE49-F238E27FC236}">
                <a16:creationId xmlns:a16="http://schemas.microsoft.com/office/drawing/2014/main" id="{17FBA9FB-BADA-4084-8928-279268F847CE}"/>
              </a:ext>
            </a:extLst>
          </p:cNvPr>
          <p:cNvSpPr txBox="1"/>
          <p:nvPr/>
        </p:nvSpPr>
        <p:spPr>
          <a:xfrm>
            <a:off x="6938683" y="1933652"/>
            <a:ext cx="1922929" cy="450893"/>
          </a:xfrm>
          <a:prstGeom prst="rect">
            <a:avLst/>
          </a:prstGeom>
          <a:noFill/>
        </p:spPr>
        <p:txBody>
          <a:bodyPr wrap="square" rtlCol="0">
            <a:spAutoFit/>
          </a:bodyPr>
          <a:lstStyle/>
          <a:p>
            <a:pPr algn="ctr"/>
            <a:r>
              <a:rPr lang="en-US" sz="2330" b="1" dirty="0">
                <a:solidFill>
                  <a:srgbClr val="FF0000"/>
                </a:solidFill>
              </a:rPr>
              <a:t>QUICKLY</a:t>
            </a:r>
            <a:endParaRPr lang="en-US" sz="1553" b="1" dirty="0">
              <a:solidFill>
                <a:srgbClr val="FF0000"/>
              </a:solidFill>
            </a:endParaRPr>
          </a:p>
        </p:txBody>
      </p:sp>
    </p:spTree>
    <p:extLst>
      <p:ext uri="{BB962C8B-B14F-4D97-AF65-F5344CB8AC3E}">
        <p14:creationId xmlns:p14="http://schemas.microsoft.com/office/powerpoint/2010/main" val="18578904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p:cNvSpPr txBox="1"/>
          <p:nvPr/>
        </p:nvSpPr>
        <p:spPr>
          <a:xfrm>
            <a:off x="282388" y="161227"/>
            <a:ext cx="6434418" cy="4875694"/>
          </a:xfrm>
          <a:prstGeom prst="rect">
            <a:avLst/>
          </a:prstGeom>
          <a:noFill/>
        </p:spPr>
        <p:txBody>
          <a:bodyPr wrap="square" rtlCol="0">
            <a:spAutoFit/>
          </a:bodyPr>
          <a:lstStyle/>
          <a:p>
            <a:r>
              <a:rPr lang="en-US" sz="2824" b="1" dirty="0">
                <a:latin typeface="Times New Roman" panose="02020603050405020304" pitchFamily="18" charset="0"/>
                <a:cs typeface="Times New Roman" panose="02020603050405020304" pitchFamily="18" charset="0"/>
              </a:rPr>
              <a:t>SEDIMENTARY - Rocks formed from sediments or other compounds</a:t>
            </a:r>
          </a:p>
          <a:p>
            <a:endParaRPr lang="en-US" sz="1359" dirty="0"/>
          </a:p>
          <a:p>
            <a:pPr lvl="0"/>
            <a:r>
              <a:rPr lang="en-US" sz="2330" dirty="0">
                <a:sym typeface="Wingdings" pitchFamily="2" charset="2"/>
              </a:rPr>
              <a:t> </a:t>
            </a:r>
            <a:r>
              <a:rPr lang="en-US" sz="2330" dirty="0"/>
              <a:t>_________ rocks form from sediments that have been cemented/compacted together; may find fossils between the layers</a:t>
            </a:r>
          </a:p>
          <a:p>
            <a:pPr lvl="0"/>
            <a:endParaRPr lang="en-US" sz="1553" dirty="0"/>
          </a:p>
          <a:p>
            <a:pPr lvl="0"/>
            <a:r>
              <a:rPr lang="en-US" sz="2330" dirty="0">
                <a:sym typeface="Wingdings" pitchFamily="2" charset="2"/>
              </a:rPr>
              <a:t> </a:t>
            </a:r>
            <a:r>
              <a:rPr lang="en-US" sz="2330" dirty="0"/>
              <a:t>__________ rocks form as dissolved minerals in a solution crystallize to form rock or form from chemical reactions.</a:t>
            </a:r>
          </a:p>
          <a:p>
            <a:pPr lvl="0"/>
            <a:endParaRPr lang="en-US" sz="1553" dirty="0"/>
          </a:p>
          <a:p>
            <a:pPr lvl="0"/>
            <a:r>
              <a:rPr lang="en-US" sz="2330" dirty="0">
                <a:sym typeface="Wingdings" pitchFamily="2" charset="2"/>
              </a:rPr>
              <a:t> </a:t>
            </a:r>
            <a:r>
              <a:rPr lang="en-US" sz="2330" dirty="0"/>
              <a:t>____________ rocks form from the remains of living things (compacted or cemented together)</a:t>
            </a:r>
          </a:p>
          <a:p>
            <a:r>
              <a:rPr lang="en-US" sz="2330" b="1" dirty="0"/>
              <a:t> </a:t>
            </a:r>
            <a:endParaRPr lang="en-US" sz="2330" dirty="0"/>
          </a:p>
        </p:txBody>
      </p:sp>
      <p:sp>
        <p:nvSpPr>
          <p:cNvPr id="5" name="TextBox 4"/>
          <p:cNvSpPr txBox="1"/>
          <p:nvPr/>
        </p:nvSpPr>
        <p:spPr>
          <a:xfrm>
            <a:off x="401285" y="1210236"/>
            <a:ext cx="2218765" cy="450893"/>
          </a:xfrm>
          <a:prstGeom prst="rect">
            <a:avLst/>
          </a:prstGeom>
          <a:noFill/>
        </p:spPr>
        <p:txBody>
          <a:bodyPr wrap="square" rtlCol="0">
            <a:spAutoFit/>
          </a:bodyPr>
          <a:lstStyle/>
          <a:p>
            <a:pPr algn="ctr"/>
            <a:r>
              <a:rPr lang="en-US" sz="2330" b="1" dirty="0">
                <a:solidFill>
                  <a:srgbClr val="FF0000"/>
                </a:solidFill>
              </a:rPr>
              <a:t>CLASTIC</a:t>
            </a:r>
            <a:endParaRPr lang="en-US" sz="1553" b="1" dirty="0">
              <a:solidFill>
                <a:srgbClr val="FF0000"/>
              </a:solidFill>
            </a:endParaRPr>
          </a:p>
        </p:txBody>
      </p:sp>
      <p:sp>
        <p:nvSpPr>
          <p:cNvPr id="9" name="TextBox 8"/>
          <p:cNvSpPr txBox="1"/>
          <p:nvPr/>
        </p:nvSpPr>
        <p:spPr>
          <a:xfrm>
            <a:off x="652182" y="2541496"/>
            <a:ext cx="1479177" cy="450893"/>
          </a:xfrm>
          <a:prstGeom prst="rect">
            <a:avLst/>
          </a:prstGeom>
          <a:noFill/>
        </p:spPr>
        <p:txBody>
          <a:bodyPr wrap="square" rtlCol="0">
            <a:spAutoFit/>
          </a:bodyPr>
          <a:lstStyle/>
          <a:p>
            <a:pPr algn="ctr"/>
            <a:r>
              <a:rPr lang="en-US" sz="2330" b="1" dirty="0">
                <a:solidFill>
                  <a:srgbClr val="FF0000"/>
                </a:solidFill>
              </a:rPr>
              <a:t>CHEMICAL</a:t>
            </a:r>
            <a:endParaRPr lang="en-US" sz="1553" b="1" dirty="0">
              <a:solidFill>
                <a:srgbClr val="FF0000"/>
              </a:solidFill>
            </a:endParaRPr>
          </a:p>
        </p:txBody>
      </p:sp>
      <p:sp>
        <p:nvSpPr>
          <p:cNvPr id="11" name="TextBox 10"/>
          <p:cNvSpPr txBox="1"/>
          <p:nvPr/>
        </p:nvSpPr>
        <p:spPr>
          <a:xfrm>
            <a:off x="707651" y="3798795"/>
            <a:ext cx="1627094" cy="450893"/>
          </a:xfrm>
          <a:prstGeom prst="rect">
            <a:avLst/>
          </a:prstGeom>
          <a:noFill/>
        </p:spPr>
        <p:txBody>
          <a:bodyPr wrap="square" rtlCol="0">
            <a:spAutoFit/>
          </a:bodyPr>
          <a:lstStyle/>
          <a:p>
            <a:pPr algn="ctr"/>
            <a:r>
              <a:rPr lang="en-US" sz="2330" b="1" dirty="0">
                <a:solidFill>
                  <a:srgbClr val="FF0000"/>
                </a:solidFill>
              </a:rPr>
              <a:t>ORGANIC</a:t>
            </a:r>
            <a:endParaRPr lang="en-US" sz="1553" b="1" dirty="0">
              <a:solidFill>
                <a:srgbClr val="FF0000"/>
              </a:solidFill>
            </a:endParaRPr>
          </a:p>
        </p:txBody>
      </p:sp>
      <p:grpSp>
        <p:nvGrpSpPr>
          <p:cNvPr id="14" name="Group 13">
            <a:extLst>
              <a:ext uri="{FF2B5EF4-FFF2-40B4-BE49-F238E27FC236}">
                <a16:creationId xmlns:a16="http://schemas.microsoft.com/office/drawing/2014/main" id="{E591D111-E357-4FB0-B5AC-0A10C98D0790}"/>
              </a:ext>
            </a:extLst>
          </p:cNvPr>
          <p:cNvGrpSpPr/>
          <p:nvPr/>
        </p:nvGrpSpPr>
        <p:grpSpPr>
          <a:xfrm>
            <a:off x="6802085" y="156063"/>
            <a:ext cx="2144806" cy="3501612"/>
            <a:chOff x="6934200" y="304800"/>
            <a:chExt cx="2209800" cy="3607720"/>
          </a:xfrm>
        </p:grpSpPr>
        <p:pic>
          <p:nvPicPr>
            <p:cNvPr id="12" name="Picture 11">
              <a:hlinkClick r:id="rId3"/>
              <a:extLst>
                <a:ext uri="{FF2B5EF4-FFF2-40B4-BE49-F238E27FC236}">
                  <a16:creationId xmlns:a16="http://schemas.microsoft.com/office/drawing/2014/main" id="{440FC1AF-17AA-40A3-96C0-861AEAD71322}"/>
                </a:ext>
              </a:extLst>
            </p:cNvPr>
            <p:cNvPicPr>
              <a:picLocks noChangeAspect="1"/>
            </p:cNvPicPr>
            <p:nvPr/>
          </p:nvPicPr>
          <p:blipFill>
            <a:blip r:embed="rId4" cstate="print"/>
            <a:stretch>
              <a:fillRect/>
            </a:stretch>
          </p:blipFill>
          <p:spPr>
            <a:xfrm>
              <a:off x="7330199" y="323043"/>
              <a:ext cx="1661401" cy="1463922"/>
            </a:xfrm>
            <a:prstGeom prst="rect">
              <a:avLst/>
            </a:prstGeom>
          </p:spPr>
        </p:pic>
        <p:pic>
          <p:nvPicPr>
            <p:cNvPr id="13" name="Picture 12">
              <a:extLst>
                <a:ext uri="{FF2B5EF4-FFF2-40B4-BE49-F238E27FC236}">
                  <a16:creationId xmlns:a16="http://schemas.microsoft.com/office/drawing/2014/main" id="{0E1A74C9-44AA-4FCF-97C0-7D3FEDED53AA}"/>
                </a:ext>
              </a:extLst>
            </p:cNvPr>
            <p:cNvPicPr>
              <a:picLocks noChangeAspect="1"/>
            </p:cNvPicPr>
            <p:nvPr/>
          </p:nvPicPr>
          <p:blipFill>
            <a:blip r:embed="rId5" cstate="print"/>
            <a:stretch>
              <a:fillRect/>
            </a:stretch>
          </p:blipFill>
          <p:spPr>
            <a:xfrm>
              <a:off x="7127122" y="1829530"/>
              <a:ext cx="1747755" cy="1618520"/>
            </a:xfrm>
            <a:prstGeom prst="rect">
              <a:avLst/>
            </a:prstGeom>
          </p:spPr>
        </p:pic>
        <p:sp>
          <p:nvSpPr>
            <p:cNvPr id="16" name="Rectangle 15">
              <a:extLst>
                <a:ext uri="{FF2B5EF4-FFF2-40B4-BE49-F238E27FC236}">
                  <a16:creationId xmlns:a16="http://schemas.microsoft.com/office/drawing/2014/main" id="{401D1BEF-8FA7-40A9-9947-40623D16A760}"/>
                </a:ext>
              </a:extLst>
            </p:cNvPr>
            <p:cNvSpPr/>
            <p:nvPr/>
          </p:nvSpPr>
          <p:spPr>
            <a:xfrm>
              <a:off x="6995401" y="304800"/>
              <a:ext cx="2148599" cy="372134"/>
            </a:xfrm>
            <a:prstGeom prst="rect">
              <a:avLst/>
            </a:prstGeom>
            <a:solidFill>
              <a:srgbClr val="FFFF00"/>
            </a:solidFill>
          </p:spPr>
          <p:txBody>
            <a:bodyPr wrap="square">
              <a:spAutoFit/>
            </a:bodyPr>
            <a:lstStyle/>
            <a:p>
              <a:pPr algn="ctr"/>
              <a:r>
                <a:rPr lang="en-US" sz="1747" b="1" dirty="0">
                  <a:latin typeface="Arial Black" pitchFamily="34" charset="0"/>
                </a:rPr>
                <a:t>SANDSTONE</a:t>
              </a:r>
            </a:p>
          </p:txBody>
        </p:sp>
        <p:sp>
          <p:nvSpPr>
            <p:cNvPr id="17" name="Rectangle 16">
              <a:extLst>
                <a:ext uri="{FF2B5EF4-FFF2-40B4-BE49-F238E27FC236}">
                  <a16:creationId xmlns:a16="http://schemas.microsoft.com/office/drawing/2014/main" id="{5BDB2A65-C702-4A73-B13A-F1DEE874375F}"/>
                </a:ext>
              </a:extLst>
            </p:cNvPr>
            <p:cNvSpPr/>
            <p:nvPr/>
          </p:nvSpPr>
          <p:spPr>
            <a:xfrm>
              <a:off x="6934200" y="3263384"/>
              <a:ext cx="2148599" cy="649136"/>
            </a:xfrm>
            <a:prstGeom prst="rect">
              <a:avLst/>
            </a:prstGeom>
            <a:solidFill>
              <a:srgbClr val="FFFF00"/>
            </a:solidFill>
          </p:spPr>
          <p:txBody>
            <a:bodyPr wrap="square">
              <a:spAutoFit/>
            </a:bodyPr>
            <a:lstStyle/>
            <a:p>
              <a:pPr algn="ctr"/>
              <a:r>
                <a:rPr lang="en-US" sz="1747" b="1" dirty="0">
                  <a:latin typeface="Arial Black" pitchFamily="34" charset="0"/>
                </a:rPr>
                <a:t>SHALE (MUDSTONE)</a:t>
              </a:r>
            </a:p>
          </p:txBody>
        </p:sp>
      </p:grpSp>
      <p:grpSp>
        <p:nvGrpSpPr>
          <p:cNvPr id="21" name="Group 20">
            <a:extLst>
              <a:ext uri="{FF2B5EF4-FFF2-40B4-BE49-F238E27FC236}">
                <a16:creationId xmlns:a16="http://schemas.microsoft.com/office/drawing/2014/main" id="{746D5648-7BCD-4561-BC3D-1D07B7430F4B}"/>
              </a:ext>
            </a:extLst>
          </p:cNvPr>
          <p:cNvGrpSpPr/>
          <p:nvPr/>
        </p:nvGrpSpPr>
        <p:grpSpPr>
          <a:xfrm>
            <a:off x="5452021" y="4100093"/>
            <a:ext cx="3686930" cy="2474668"/>
            <a:chOff x="5496115" y="4136781"/>
            <a:chExt cx="3798656" cy="2549657"/>
          </a:xfrm>
        </p:grpSpPr>
        <p:pic>
          <p:nvPicPr>
            <p:cNvPr id="20" name="Picture 19">
              <a:hlinkClick r:id="rId6"/>
              <a:extLst>
                <a:ext uri="{FF2B5EF4-FFF2-40B4-BE49-F238E27FC236}">
                  <a16:creationId xmlns:a16="http://schemas.microsoft.com/office/drawing/2014/main" id="{49EE6AD8-4283-4B77-A483-020659D38583}"/>
                </a:ext>
              </a:extLst>
            </p:cNvPr>
            <p:cNvPicPr>
              <a:picLocks noChangeAspect="1"/>
            </p:cNvPicPr>
            <p:nvPr/>
          </p:nvPicPr>
          <p:blipFill>
            <a:blip r:embed="rId7" cstate="print"/>
            <a:stretch>
              <a:fillRect/>
            </a:stretch>
          </p:blipFill>
          <p:spPr>
            <a:xfrm>
              <a:off x="5496115" y="5179606"/>
              <a:ext cx="1886213" cy="1495634"/>
            </a:xfrm>
            <a:prstGeom prst="rect">
              <a:avLst/>
            </a:prstGeom>
          </p:spPr>
        </p:pic>
        <p:pic>
          <p:nvPicPr>
            <p:cNvPr id="15" name="Picture 14">
              <a:hlinkClick r:id="rId6"/>
              <a:extLst>
                <a:ext uri="{FF2B5EF4-FFF2-40B4-BE49-F238E27FC236}">
                  <a16:creationId xmlns:a16="http://schemas.microsoft.com/office/drawing/2014/main" id="{16FF53C1-AFF5-4B50-90BA-EE3B99BFA588}"/>
                </a:ext>
              </a:extLst>
            </p:cNvPr>
            <p:cNvPicPr>
              <a:picLocks noChangeAspect="1"/>
            </p:cNvPicPr>
            <p:nvPr/>
          </p:nvPicPr>
          <p:blipFill>
            <a:blip r:embed="rId8" cstate="print"/>
            <a:stretch>
              <a:fillRect/>
            </a:stretch>
          </p:blipFill>
          <p:spPr>
            <a:xfrm>
              <a:off x="7220206" y="4376217"/>
              <a:ext cx="2000529" cy="1352739"/>
            </a:xfrm>
            <a:prstGeom prst="rect">
              <a:avLst/>
            </a:prstGeom>
          </p:spPr>
        </p:pic>
        <p:sp>
          <p:nvSpPr>
            <p:cNvPr id="23" name="Rectangle 22">
              <a:extLst>
                <a:ext uri="{FF2B5EF4-FFF2-40B4-BE49-F238E27FC236}">
                  <a16:creationId xmlns:a16="http://schemas.microsoft.com/office/drawing/2014/main" id="{15867E5F-005C-4504-8ECD-62BBC1C290F1}"/>
                </a:ext>
              </a:extLst>
            </p:cNvPr>
            <p:cNvSpPr/>
            <p:nvPr/>
          </p:nvSpPr>
          <p:spPr>
            <a:xfrm>
              <a:off x="7146172" y="4136781"/>
              <a:ext cx="2148599" cy="372134"/>
            </a:xfrm>
            <a:prstGeom prst="rect">
              <a:avLst/>
            </a:prstGeom>
            <a:solidFill>
              <a:srgbClr val="FFFF00"/>
            </a:solidFill>
          </p:spPr>
          <p:txBody>
            <a:bodyPr wrap="square">
              <a:spAutoFit/>
            </a:bodyPr>
            <a:lstStyle/>
            <a:p>
              <a:pPr algn="ctr"/>
              <a:r>
                <a:rPr lang="en-US" sz="1747" b="1" dirty="0">
                  <a:latin typeface="Arial Black" pitchFamily="34" charset="0"/>
                </a:rPr>
                <a:t>ROCK SALT </a:t>
              </a:r>
            </a:p>
          </p:txBody>
        </p:sp>
        <p:sp>
          <p:nvSpPr>
            <p:cNvPr id="24" name="Rectangle 23">
              <a:extLst>
                <a:ext uri="{FF2B5EF4-FFF2-40B4-BE49-F238E27FC236}">
                  <a16:creationId xmlns:a16="http://schemas.microsoft.com/office/drawing/2014/main" id="{C2F9F6A6-B4F8-4AF0-B1BA-B58E8A1FE097}"/>
                </a:ext>
              </a:extLst>
            </p:cNvPr>
            <p:cNvSpPr/>
            <p:nvPr/>
          </p:nvSpPr>
          <p:spPr>
            <a:xfrm>
              <a:off x="7408290" y="6037302"/>
              <a:ext cx="1466587" cy="649136"/>
            </a:xfrm>
            <a:prstGeom prst="rect">
              <a:avLst/>
            </a:prstGeom>
            <a:solidFill>
              <a:srgbClr val="FFFF00"/>
            </a:solidFill>
          </p:spPr>
          <p:txBody>
            <a:bodyPr wrap="square">
              <a:spAutoFit/>
            </a:bodyPr>
            <a:lstStyle/>
            <a:p>
              <a:pPr algn="ctr"/>
              <a:r>
                <a:rPr lang="en-US" sz="1747" b="1" dirty="0">
                  <a:latin typeface="Arial Black" pitchFamily="34" charset="0"/>
                </a:rPr>
                <a:t>AGATE (QUARTZ)</a:t>
              </a:r>
            </a:p>
          </p:txBody>
        </p:sp>
      </p:grpSp>
      <p:grpSp>
        <p:nvGrpSpPr>
          <p:cNvPr id="22" name="Group 21">
            <a:extLst>
              <a:ext uri="{FF2B5EF4-FFF2-40B4-BE49-F238E27FC236}">
                <a16:creationId xmlns:a16="http://schemas.microsoft.com/office/drawing/2014/main" id="{FDD59CC8-7831-4F67-A8D8-52FA9CED443E}"/>
              </a:ext>
            </a:extLst>
          </p:cNvPr>
          <p:cNvGrpSpPr/>
          <p:nvPr/>
        </p:nvGrpSpPr>
        <p:grpSpPr>
          <a:xfrm>
            <a:off x="407057" y="5015285"/>
            <a:ext cx="4090984" cy="1600053"/>
            <a:chOff x="280846" y="5063352"/>
            <a:chExt cx="4214954" cy="1648539"/>
          </a:xfrm>
        </p:grpSpPr>
        <p:pic>
          <p:nvPicPr>
            <p:cNvPr id="18" name="Picture 17">
              <a:hlinkClick r:id="rId6"/>
              <a:extLst>
                <a:ext uri="{FF2B5EF4-FFF2-40B4-BE49-F238E27FC236}">
                  <a16:creationId xmlns:a16="http://schemas.microsoft.com/office/drawing/2014/main" id="{2CFC172D-F846-4AF2-8750-645CF972890B}"/>
                </a:ext>
              </a:extLst>
            </p:cNvPr>
            <p:cNvPicPr>
              <a:picLocks noChangeAspect="1"/>
            </p:cNvPicPr>
            <p:nvPr/>
          </p:nvPicPr>
          <p:blipFill>
            <a:blip r:embed="rId9" cstate="print"/>
            <a:stretch>
              <a:fillRect/>
            </a:stretch>
          </p:blipFill>
          <p:spPr>
            <a:xfrm>
              <a:off x="280846" y="5181398"/>
              <a:ext cx="2029108" cy="1448002"/>
            </a:xfrm>
            <a:prstGeom prst="rect">
              <a:avLst/>
            </a:prstGeom>
          </p:spPr>
        </p:pic>
        <p:pic>
          <p:nvPicPr>
            <p:cNvPr id="19" name="Picture 18">
              <a:hlinkClick r:id="rId6"/>
              <a:extLst>
                <a:ext uri="{FF2B5EF4-FFF2-40B4-BE49-F238E27FC236}">
                  <a16:creationId xmlns:a16="http://schemas.microsoft.com/office/drawing/2014/main" id="{5B115C94-C8DB-431F-9695-AA012EA382ED}"/>
                </a:ext>
              </a:extLst>
            </p:cNvPr>
            <p:cNvPicPr>
              <a:picLocks noChangeAspect="1"/>
            </p:cNvPicPr>
            <p:nvPr/>
          </p:nvPicPr>
          <p:blipFill>
            <a:blip r:embed="rId10" cstate="print"/>
            <a:stretch>
              <a:fillRect/>
            </a:stretch>
          </p:blipFill>
          <p:spPr>
            <a:xfrm>
              <a:off x="2374205" y="5063352"/>
              <a:ext cx="2121595" cy="1608306"/>
            </a:xfrm>
            <a:prstGeom prst="rect">
              <a:avLst/>
            </a:prstGeom>
          </p:spPr>
        </p:pic>
        <p:sp>
          <p:nvSpPr>
            <p:cNvPr id="26" name="Rectangle 25">
              <a:extLst>
                <a:ext uri="{FF2B5EF4-FFF2-40B4-BE49-F238E27FC236}">
                  <a16:creationId xmlns:a16="http://schemas.microsoft.com/office/drawing/2014/main" id="{2613ECA9-F43D-4B6B-B17F-CD69674CC0A7}"/>
                </a:ext>
              </a:extLst>
            </p:cNvPr>
            <p:cNvSpPr/>
            <p:nvPr/>
          </p:nvSpPr>
          <p:spPr>
            <a:xfrm>
              <a:off x="2905520" y="6320198"/>
              <a:ext cx="1466587" cy="372134"/>
            </a:xfrm>
            <a:prstGeom prst="rect">
              <a:avLst/>
            </a:prstGeom>
            <a:solidFill>
              <a:srgbClr val="FFFF00"/>
            </a:solidFill>
          </p:spPr>
          <p:txBody>
            <a:bodyPr wrap="square">
              <a:spAutoFit/>
            </a:bodyPr>
            <a:lstStyle/>
            <a:p>
              <a:pPr algn="ctr"/>
              <a:r>
                <a:rPr lang="en-US" sz="1747" b="1" dirty="0">
                  <a:latin typeface="Arial Black" pitchFamily="34" charset="0"/>
                </a:rPr>
                <a:t>COQUINA</a:t>
              </a:r>
            </a:p>
          </p:txBody>
        </p:sp>
        <p:sp>
          <p:nvSpPr>
            <p:cNvPr id="27" name="Rectangle 26">
              <a:extLst>
                <a:ext uri="{FF2B5EF4-FFF2-40B4-BE49-F238E27FC236}">
                  <a16:creationId xmlns:a16="http://schemas.microsoft.com/office/drawing/2014/main" id="{28933763-8CC8-4603-B424-D7B5A0D4A80D}"/>
                </a:ext>
              </a:extLst>
            </p:cNvPr>
            <p:cNvSpPr/>
            <p:nvPr/>
          </p:nvSpPr>
          <p:spPr>
            <a:xfrm>
              <a:off x="336118" y="6339757"/>
              <a:ext cx="1466587" cy="372134"/>
            </a:xfrm>
            <a:prstGeom prst="rect">
              <a:avLst/>
            </a:prstGeom>
            <a:solidFill>
              <a:srgbClr val="FFFF00"/>
            </a:solidFill>
          </p:spPr>
          <p:txBody>
            <a:bodyPr wrap="square">
              <a:spAutoFit/>
            </a:bodyPr>
            <a:lstStyle/>
            <a:p>
              <a:pPr algn="ctr"/>
              <a:r>
                <a:rPr lang="en-US" sz="1747" b="1" dirty="0">
                  <a:latin typeface="Arial Black" pitchFamily="34" charset="0"/>
                </a:rPr>
                <a:t>COAL</a:t>
              </a:r>
            </a:p>
          </p:txBody>
        </p:sp>
      </p:grpSp>
      <p:sp>
        <p:nvSpPr>
          <p:cNvPr id="3" name="Arrow: Right 2">
            <a:extLst>
              <a:ext uri="{FF2B5EF4-FFF2-40B4-BE49-F238E27FC236}">
                <a16:creationId xmlns:a16="http://schemas.microsoft.com/office/drawing/2014/main" id="{982A1B82-7BEC-1003-7DD4-3A2012F0830B}"/>
              </a:ext>
            </a:extLst>
          </p:cNvPr>
          <p:cNvSpPr/>
          <p:nvPr/>
        </p:nvSpPr>
        <p:spPr>
          <a:xfrm>
            <a:off x="6620488" y="1299781"/>
            <a:ext cx="662268" cy="4399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5" name="Arrow: Right 24">
            <a:extLst>
              <a:ext uri="{FF2B5EF4-FFF2-40B4-BE49-F238E27FC236}">
                <a16:creationId xmlns:a16="http://schemas.microsoft.com/office/drawing/2014/main" id="{89E61C33-DA86-C695-6319-6B4FD171D687}"/>
              </a:ext>
            </a:extLst>
          </p:cNvPr>
          <p:cNvSpPr/>
          <p:nvPr/>
        </p:nvSpPr>
        <p:spPr>
          <a:xfrm rot="2834051">
            <a:off x="5791948" y="3535557"/>
            <a:ext cx="1456866" cy="4399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8" name="Arrow: Right 27">
            <a:extLst>
              <a:ext uri="{FF2B5EF4-FFF2-40B4-BE49-F238E27FC236}">
                <a16:creationId xmlns:a16="http://schemas.microsoft.com/office/drawing/2014/main" id="{0A4D83DE-5A3D-58B0-44CB-A435B751445F}"/>
              </a:ext>
            </a:extLst>
          </p:cNvPr>
          <p:cNvSpPr/>
          <p:nvPr/>
        </p:nvSpPr>
        <p:spPr>
          <a:xfrm rot="5400000">
            <a:off x="1538568" y="4795315"/>
            <a:ext cx="645352" cy="4399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Tree>
    <p:extLst>
      <p:ext uri="{BB962C8B-B14F-4D97-AF65-F5344CB8AC3E}">
        <p14:creationId xmlns:p14="http://schemas.microsoft.com/office/powerpoint/2010/main" val="163630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3" grpId="0" animBg="1"/>
      <p:bldP spid="25" grpId="0" animBg="1"/>
      <p:bldP spid="2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p:cNvSpPr txBox="1"/>
          <p:nvPr/>
        </p:nvSpPr>
        <p:spPr>
          <a:xfrm>
            <a:off x="282388" y="104214"/>
            <a:ext cx="8640180" cy="2754344"/>
          </a:xfrm>
          <a:prstGeom prst="rect">
            <a:avLst/>
          </a:prstGeom>
          <a:noFill/>
        </p:spPr>
        <p:txBody>
          <a:bodyPr wrap="square" rtlCol="0">
            <a:spAutoFit/>
          </a:bodyPr>
          <a:lstStyle/>
          <a:p>
            <a:r>
              <a:rPr lang="en-US" sz="2824" b="1" dirty="0">
                <a:latin typeface="Times New Roman" panose="02020603050405020304" pitchFamily="18" charset="0"/>
                <a:cs typeface="Times New Roman" panose="02020603050405020304" pitchFamily="18" charset="0"/>
              </a:rPr>
              <a:t>METAMORPHIC - Rocks changed by great heat and pressure or chemical reactions.</a:t>
            </a:r>
          </a:p>
          <a:p>
            <a:endParaRPr lang="en-US" sz="2330" dirty="0"/>
          </a:p>
          <a:p>
            <a:pPr lvl="0">
              <a:buFont typeface="Wingdings"/>
              <a:buChar char="à"/>
            </a:pPr>
            <a:r>
              <a:rPr lang="en-US" sz="2330" dirty="0"/>
              <a:t>___________ rocks have visible bands or layers (form from sedimentary rocks with bedding)</a:t>
            </a:r>
          </a:p>
          <a:p>
            <a:pPr lvl="0">
              <a:buFont typeface="Wingdings"/>
              <a:buChar char="à"/>
            </a:pPr>
            <a:endParaRPr lang="en-US" sz="2330" dirty="0"/>
          </a:p>
          <a:p>
            <a:pPr lvl="0"/>
            <a:r>
              <a:rPr lang="en-US" sz="2330" dirty="0">
                <a:sym typeface="Wingdings" pitchFamily="2" charset="2"/>
              </a:rPr>
              <a:t> </a:t>
            </a:r>
            <a:r>
              <a:rPr lang="en-US" sz="2330" dirty="0"/>
              <a:t>______________ rocks do not have visible bands or layers</a:t>
            </a:r>
          </a:p>
        </p:txBody>
      </p:sp>
      <p:sp>
        <p:nvSpPr>
          <p:cNvPr id="7" name="TextBox 6"/>
          <p:cNvSpPr txBox="1"/>
          <p:nvPr/>
        </p:nvSpPr>
        <p:spPr>
          <a:xfrm>
            <a:off x="568857" y="1220321"/>
            <a:ext cx="1775012" cy="450893"/>
          </a:xfrm>
          <a:prstGeom prst="rect">
            <a:avLst/>
          </a:prstGeom>
          <a:noFill/>
        </p:spPr>
        <p:txBody>
          <a:bodyPr wrap="square" rtlCol="0">
            <a:spAutoFit/>
          </a:bodyPr>
          <a:lstStyle/>
          <a:p>
            <a:pPr algn="ctr"/>
            <a:r>
              <a:rPr lang="en-US" sz="2330" b="1" dirty="0">
                <a:solidFill>
                  <a:srgbClr val="FF0000"/>
                </a:solidFill>
              </a:rPr>
              <a:t>FOLIATED</a:t>
            </a:r>
            <a:endParaRPr lang="en-US" sz="1553" b="1" dirty="0">
              <a:solidFill>
                <a:srgbClr val="FF0000"/>
              </a:solidFill>
            </a:endParaRPr>
          </a:p>
        </p:txBody>
      </p:sp>
      <p:sp>
        <p:nvSpPr>
          <p:cNvPr id="9" name="TextBox 8"/>
          <p:cNvSpPr txBox="1"/>
          <p:nvPr/>
        </p:nvSpPr>
        <p:spPr>
          <a:xfrm>
            <a:off x="611927" y="2307234"/>
            <a:ext cx="2144806" cy="450893"/>
          </a:xfrm>
          <a:prstGeom prst="rect">
            <a:avLst/>
          </a:prstGeom>
          <a:noFill/>
        </p:spPr>
        <p:txBody>
          <a:bodyPr wrap="square" rtlCol="0">
            <a:spAutoFit/>
          </a:bodyPr>
          <a:lstStyle/>
          <a:p>
            <a:pPr algn="ctr"/>
            <a:r>
              <a:rPr lang="en-US" sz="2330" b="1" dirty="0">
                <a:solidFill>
                  <a:srgbClr val="FF0000"/>
                </a:solidFill>
              </a:rPr>
              <a:t>NONFOLIATED</a:t>
            </a:r>
            <a:endParaRPr lang="en-US" sz="1553" b="1" dirty="0">
              <a:solidFill>
                <a:srgbClr val="FF0000"/>
              </a:solidFill>
            </a:endParaRPr>
          </a:p>
        </p:txBody>
      </p:sp>
      <p:grpSp>
        <p:nvGrpSpPr>
          <p:cNvPr id="24" name="Group 23">
            <a:extLst>
              <a:ext uri="{FF2B5EF4-FFF2-40B4-BE49-F238E27FC236}">
                <a16:creationId xmlns:a16="http://schemas.microsoft.com/office/drawing/2014/main" id="{E72B8051-B5A5-4144-877A-D8042C1BEEF8}"/>
              </a:ext>
            </a:extLst>
          </p:cNvPr>
          <p:cNvGrpSpPr/>
          <p:nvPr/>
        </p:nvGrpSpPr>
        <p:grpSpPr>
          <a:xfrm>
            <a:off x="351704" y="3057731"/>
            <a:ext cx="8570864" cy="3718463"/>
            <a:chOff x="223816" y="3293345"/>
            <a:chExt cx="8830588" cy="3831143"/>
          </a:xfrm>
        </p:grpSpPr>
        <p:pic>
          <p:nvPicPr>
            <p:cNvPr id="3" name="Picture 2">
              <a:extLst>
                <a:ext uri="{FF2B5EF4-FFF2-40B4-BE49-F238E27FC236}">
                  <a16:creationId xmlns:a16="http://schemas.microsoft.com/office/drawing/2014/main" id="{FFD8B194-9ECF-4626-92DA-9418BDB200AD}"/>
                </a:ext>
              </a:extLst>
            </p:cNvPr>
            <p:cNvPicPr>
              <a:picLocks noChangeAspect="1"/>
            </p:cNvPicPr>
            <p:nvPr/>
          </p:nvPicPr>
          <p:blipFill rotWithShape="1">
            <a:blip r:embed="rId3" cstate="print"/>
            <a:srcRect t="11239" b="12761"/>
            <a:stretch/>
          </p:blipFill>
          <p:spPr>
            <a:xfrm>
              <a:off x="1337308" y="5501296"/>
              <a:ext cx="2476089" cy="1623192"/>
            </a:xfrm>
            <a:prstGeom prst="rect">
              <a:avLst/>
            </a:prstGeom>
          </p:spPr>
        </p:pic>
        <p:pic>
          <p:nvPicPr>
            <p:cNvPr id="10" name="Picture 9">
              <a:extLst>
                <a:ext uri="{FF2B5EF4-FFF2-40B4-BE49-F238E27FC236}">
                  <a16:creationId xmlns:a16="http://schemas.microsoft.com/office/drawing/2014/main" id="{F97BFF80-6CDC-48E1-9F52-AE69BA775638}"/>
                </a:ext>
              </a:extLst>
            </p:cNvPr>
            <p:cNvPicPr>
              <a:picLocks noChangeAspect="1"/>
            </p:cNvPicPr>
            <p:nvPr/>
          </p:nvPicPr>
          <p:blipFill>
            <a:blip r:embed="rId4" cstate="print"/>
            <a:stretch>
              <a:fillRect/>
            </a:stretch>
          </p:blipFill>
          <p:spPr>
            <a:xfrm>
              <a:off x="5942406" y="3293345"/>
              <a:ext cx="2019582" cy="1905266"/>
            </a:xfrm>
            <a:prstGeom prst="rect">
              <a:avLst/>
            </a:prstGeom>
          </p:spPr>
        </p:pic>
        <p:pic>
          <p:nvPicPr>
            <p:cNvPr id="14" name="Picture 13">
              <a:extLst>
                <a:ext uri="{FF2B5EF4-FFF2-40B4-BE49-F238E27FC236}">
                  <a16:creationId xmlns:a16="http://schemas.microsoft.com/office/drawing/2014/main" id="{8EB86C51-D40E-42FE-AC94-A9464C3D8D60}"/>
                </a:ext>
              </a:extLst>
            </p:cNvPr>
            <p:cNvPicPr>
              <a:picLocks noChangeAspect="1"/>
            </p:cNvPicPr>
            <p:nvPr/>
          </p:nvPicPr>
          <p:blipFill rotWithShape="1">
            <a:blip r:embed="rId5" cstate="print"/>
            <a:srcRect t="7240" b="9279"/>
            <a:stretch/>
          </p:blipFill>
          <p:spPr>
            <a:xfrm>
              <a:off x="3123693" y="3955812"/>
              <a:ext cx="2048879" cy="1590535"/>
            </a:xfrm>
            <a:prstGeom prst="rect">
              <a:avLst/>
            </a:prstGeom>
          </p:spPr>
        </p:pic>
        <p:pic>
          <p:nvPicPr>
            <p:cNvPr id="15" name="Picture 14">
              <a:extLst>
                <a:ext uri="{FF2B5EF4-FFF2-40B4-BE49-F238E27FC236}">
                  <a16:creationId xmlns:a16="http://schemas.microsoft.com/office/drawing/2014/main" id="{C3F06775-F854-4976-9705-387177479C4C}"/>
                </a:ext>
              </a:extLst>
            </p:cNvPr>
            <p:cNvPicPr>
              <a:picLocks noChangeAspect="1"/>
            </p:cNvPicPr>
            <p:nvPr/>
          </p:nvPicPr>
          <p:blipFill>
            <a:blip r:embed="rId6" cstate="print"/>
            <a:stretch>
              <a:fillRect/>
            </a:stretch>
          </p:blipFill>
          <p:spPr>
            <a:xfrm>
              <a:off x="6120759" y="5137676"/>
              <a:ext cx="2314144" cy="1659882"/>
            </a:xfrm>
            <a:prstGeom prst="rect">
              <a:avLst/>
            </a:prstGeom>
          </p:spPr>
        </p:pic>
        <p:pic>
          <p:nvPicPr>
            <p:cNvPr id="16" name="Picture 15">
              <a:extLst>
                <a:ext uri="{FF2B5EF4-FFF2-40B4-BE49-F238E27FC236}">
                  <a16:creationId xmlns:a16="http://schemas.microsoft.com/office/drawing/2014/main" id="{9CC99E47-865F-4711-ADF9-444BB0031E27}"/>
                </a:ext>
              </a:extLst>
            </p:cNvPr>
            <p:cNvPicPr>
              <a:picLocks noChangeAspect="1"/>
            </p:cNvPicPr>
            <p:nvPr/>
          </p:nvPicPr>
          <p:blipFill>
            <a:blip r:embed="rId7" cstate="print"/>
            <a:stretch>
              <a:fillRect/>
            </a:stretch>
          </p:blipFill>
          <p:spPr>
            <a:xfrm>
              <a:off x="253812" y="3316726"/>
              <a:ext cx="2245711" cy="1899230"/>
            </a:xfrm>
            <a:prstGeom prst="rect">
              <a:avLst/>
            </a:prstGeom>
          </p:spPr>
        </p:pic>
        <p:sp>
          <p:nvSpPr>
            <p:cNvPr id="19" name="Rectangle 18">
              <a:extLst>
                <a:ext uri="{FF2B5EF4-FFF2-40B4-BE49-F238E27FC236}">
                  <a16:creationId xmlns:a16="http://schemas.microsoft.com/office/drawing/2014/main" id="{6F2233DE-50A9-4914-8180-DCABD0849B01}"/>
                </a:ext>
              </a:extLst>
            </p:cNvPr>
            <p:cNvSpPr/>
            <p:nvPr/>
          </p:nvSpPr>
          <p:spPr>
            <a:xfrm>
              <a:off x="223816" y="5027084"/>
              <a:ext cx="2378125" cy="649136"/>
            </a:xfrm>
            <a:prstGeom prst="rect">
              <a:avLst/>
            </a:prstGeom>
            <a:solidFill>
              <a:srgbClr val="FFFF00"/>
            </a:solidFill>
          </p:spPr>
          <p:txBody>
            <a:bodyPr wrap="square">
              <a:spAutoFit/>
            </a:bodyPr>
            <a:lstStyle/>
            <a:p>
              <a:pPr algn="ctr"/>
              <a:r>
                <a:rPr lang="en-US" sz="1747" b="1" dirty="0">
                  <a:latin typeface="Arial Black" pitchFamily="34" charset="0"/>
                </a:rPr>
                <a:t>MARBLE</a:t>
              </a:r>
            </a:p>
            <a:p>
              <a:pPr algn="ctr"/>
              <a:r>
                <a:rPr lang="en-US" sz="1747" b="1" dirty="0">
                  <a:latin typeface="Arial Black" pitchFamily="34" charset="0"/>
                </a:rPr>
                <a:t>(from limestone)</a:t>
              </a:r>
            </a:p>
          </p:txBody>
        </p:sp>
        <p:sp>
          <p:nvSpPr>
            <p:cNvPr id="20" name="Rectangle 19">
              <a:extLst>
                <a:ext uri="{FF2B5EF4-FFF2-40B4-BE49-F238E27FC236}">
                  <a16:creationId xmlns:a16="http://schemas.microsoft.com/office/drawing/2014/main" id="{847B1AA9-26E8-4A8D-8F80-FF3E9947BBDD}"/>
                </a:ext>
              </a:extLst>
            </p:cNvPr>
            <p:cNvSpPr/>
            <p:nvPr/>
          </p:nvSpPr>
          <p:spPr>
            <a:xfrm>
              <a:off x="3244095" y="6205526"/>
              <a:ext cx="2048879" cy="649136"/>
            </a:xfrm>
            <a:prstGeom prst="rect">
              <a:avLst/>
            </a:prstGeom>
            <a:solidFill>
              <a:srgbClr val="FFFF00"/>
            </a:solidFill>
          </p:spPr>
          <p:txBody>
            <a:bodyPr wrap="square">
              <a:spAutoFit/>
            </a:bodyPr>
            <a:lstStyle/>
            <a:p>
              <a:pPr algn="ctr"/>
              <a:r>
                <a:rPr lang="en-US" sz="1747" b="1" dirty="0">
                  <a:latin typeface="Arial Black" pitchFamily="34" charset="0"/>
                </a:rPr>
                <a:t>SLATE</a:t>
              </a:r>
            </a:p>
            <a:p>
              <a:pPr algn="ctr"/>
              <a:r>
                <a:rPr lang="en-US" sz="1747" b="1" dirty="0">
                  <a:latin typeface="Arial Black" pitchFamily="34" charset="0"/>
                </a:rPr>
                <a:t>(from shale)</a:t>
              </a:r>
            </a:p>
          </p:txBody>
        </p:sp>
        <p:sp>
          <p:nvSpPr>
            <p:cNvPr id="21" name="Rectangle 20">
              <a:extLst>
                <a:ext uri="{FF2B5EF4-FFF2-40B4-BE49-F238E27FC236}">
                  <a16:creationId xmlns:a16="http://schemas.microsoft.com/office/drawing/2014/main" id="{4F672373-0B35-405B-813C-2F2C215D5511}"/>
                </a:ext>
              </a:extLst>
            </p:cNvPr>
            <p:cNvSpPr/>
            <p:nvPr/>
          </p:nvSpPr>
          <p:spPr>
            <a:xfrm>
              <a:off x="2833805" y="3697847"/>
              <a:ext cx="2586849" cy="649136"/>
            </a:xfrm>
            <a:prstGeom prst="rect">
              <a:avLst/>
            </a:prstGeom>
            <a:solidFill>
              <a:srgbClr val="FFFF00"/>
            </a:solidFill>
          </p:spPr>
          <p:txBody>
            <a:bodyPr wrap="square">
              <a:spAutoFit/>
            </a:bodyPr>
            <a:lstStyle/>
            <a:p>
              <a:pPr algn="ctr"/>
              <a:r>
                <a:rPr lang="en-US" sz="1747" b="1" dirty="0">
                  <a:latin typeface="Arial Black" pitchFamily="34" charset="0"/>
                </a:rPr>
                <a:t>QUARTZITE</a:t>
              </a:r>
            </a:p>
            <a:p>
              <a:pPr algn="ctr"/>
              <a:r>
                <a:rPr lang="en-US" sz="1747" b="1" dirty="0">
                  <a:latin typeface="Arial Black" pitchFamily="34" charset="0"/>
                </a:rPr>
                <a:t>(from sandstone)</a:t>
              </a:r>
            </a:p>
          </p:txBody>
        </p:sp>
        <p:sp>
          <p:nvSpPr>
            <p:cNvPr id="22" name="Rectangle 21">
              <a:extLst>
                <a:ext uri="{FF2B5EF4-FFF2-40B4-BE49-F238E27FC236}">
                  <a16:creationId xmlns:a16="http://schemas.microsoft.com/office/drawing/2014/main" id="{84FB7CC2-8CE4-4179-A747-ACDBA0B83556}"/>
                </a:ext>
              </a:extLst>
            </p:cNvPr>
            <p:cNvSpPr/>
            <p:nvPr/>
          </p:nvSpPr>
          <p:spPr>
            <a:xfrm>
              <a:off x="7499924" y="6617089"/>
              <a:ext cx="1554480" cy="372134"/>
            </a:xfrm>
            <a:prstGeom prst="rect">
              <a:avLst/>
            </a:prstGeom>
            <a:solidFill>
              <a:srgbClr val="FFFF00"/>
            </a:solidFill>
          </p:spPr>
          <p:txBody>
            <a:bodyPr wrap="square">
              <a:spAutoFit/>
            </a:bodyPr>
            <a:lstStyle/>
            <a:p>
              <a:pPr algn="ctr"/>
              <a:r>
                <a:rPr lang="en-US" sz="1747" b="1" dirty="0">
                  <a:latin typeface="Arial Black" pitchFamily="34" charset="0"/>
                </a:rPr>
                <a:t>SCHIST</a:t>
              </a:r>
            </a:p>
          </p:txBody>
        </p:sp>
        <p:sp>
          <p:nvSpPr>
            <p:cNvPr id="23" name="Rectangle 22">
              <a:extLst>
                <a:ext uri="{FF2B5EF4-FFF2-40B4-BE49-F238E27FC236}">
                  <a16:creationId xmlns:a16="http://schemas.microsoft.com/office/drawing/2014/main" id="{61A93EAE-BF81-4D13-AF92-EECF3CEC07A9}"/>
                </a:ext>
              </a:extLst>
            </p:cNvPr>
            <p:cNvSpPr/>
            <p:nvPr/>
          </p:nvSpPr>
          <p:spPr>
            <a:xfrm>
              <a:off x="7177341" y="3424577"/>
              <a:ext cx="1554480" cy="372134"/>
            </a:xfrm>
            <a:prstGeom prst="rect">
              <a:avLst/>
            </a:prstGeom>
            <a:solidFill>
              <a:srgbClr val="FFFF00"/>
            </a:solidFill>
          </p:spPr>
          <p:txBody>
            <a:bodyPr wrap="square">
              <a:spAutoFit/>
            </a:bodyPr>
            <a:lstStyle/>
            <a:p>
              <a:pPr algn="ctr"/>
              <a:r>
                <a:rPr lang="en-US" sz="1747" b="1" dirty="0">
                  <a:latin typeface="Arial Black" pitchFamily="34" charset="0"/>
                </a:rPr>
                <a:t>GNEISS</a:t>
              </a:r>
            </a:p>
          </p:txBody>
        </p:sp>
      </p:grpSp>
    </p:spTree>
    <p:extLst>
      <p:ext uri="{BB962C8B-B14F-4D97-AF65-F5344CB8AC3E}">
        <p14:creationId xmlns:p14="http://schemas.microsoft.com/office/powerpoint/2010/main" val="2014968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368" y="23308"/>
            <a:ext cx="8991600" cy="4026552"/>
          </a:xfrm>
          <a:prstGeom prst="rect">
            <a:avLst/>
          </a:prstGeom>
        </p:spPr>
        <p:txBody>
          <a:bodyPr wrap="square">
            <a:spAutoFit/>
          </a:bodyPr>
          <a:lstStyle/>
          <a:p>
            <a:pPr marR="0" lvl="0">
              <a:lnSpc>
                <a:spcPct val="107000"/>
              </a:lnSpc>
              <a:spcBef>
                <a:spcPts val="0"/>
              </a:spcBef>
              <a:spcAft>
                <a:spcPts val="0"/>
              </a:spcAft>
            </a:pPr>
            <a:r>
              <a:rPr lang="en-US" sz="2400" dirty="0">
                <a:ea typeface="Calibri"/>
                <a:cs typeface="Times New Roman"/>
              </a:rPr>
              <a:t>9. What can fit inside the large chamber of the Carlsbad Caverns?</a:t>
            </a:r>
            <a:br>
              <a:rPr lang="en-US" sz="2400" dirty="0">
                <a:ea typeface="Calibri"/>
                <a:cs typeface="Times New Roman"/>
              </a:rPr>
            </a:br>
            <a:r>
              <a:rPr lang="en-US" sz="2400" b="1" dirty="0">
                <a:solidFill>
                  <a:srgbClr val="FF0000"/>
                </a:solidFill>
                <a:ea typeface="Calibri"/>
                <a:cs typeface="Times New Roman"/>
              </a:rPr>
              <a:t>A jumbo jet</a:t>
            </a:r>
          </a:p>
          <a:p>
            <a:pPr marL="457200" marR="0" lvl="0" indent="-457200">
              <a:lnSpc>
                <a:spcPct val="107000"/>
              </a:lnSpc>
              <a:spcBef>
                <a:spcPts val="0"/>
              </a:spcBef>
              <a:spcAft>
                <a:spcPts val="0"/>
              </a:spcAft>
              <a:buFont typeface="+mj-lt"/>
              <a:buAutoNum type="arabicPeriod" startAt="6"/>
            </a:pPr>
            <a:endParaRPr lang="en-US" sz="2400" dirty="0">
              <a:ea typeface="Calibri"/>
              <a:cs typeface="Times New Roman"/>
            </a:endParaRPr>
          </a:p>
          <a:p>
            <a:pPr marR="0" lvl="0">
              <a:lnSpc>
                <a:spcPct val="107000"/>
              </a:lnSpc>
              <a:spcBef>
                <a:spcPts val="0"/>
              </a:spcBef>
              <a:spcAft>
                <a:spcPts val="0"/>
              </a:spcAft>
            </a:pPr>
            <a:r>
              <a:rPr lang="en-US" sz="2400" dirty="0">
                <a:ea typeface="Calibri"/>
                <a:cs typeface="Times New Roman"/>
              </a:rPr>
              <a:t>10. Stalactites grow </a:t>
            </a:r>
            <a:r>
              <a:rPr lang="en-US" sz="2400" b="1" dirty="0">
                <a:solidFill>
                  <a:srgbClr val="FF0000"/>
                </a:solidFill>
                <a:ea typeface="Calibri"/>
                <a:cs typeface="Times New Roman"/>
              </a:rPr>
              <a:t>downward</a:t>
            </a:r>
            <a:r>
              <a:rPr lang="en-US" sz="2400" dirty="0">
                <a:ea typeface="Calibri"/>
                <a:cs typeface="Times New Roman"/>
              </a:rPr>
              <a:t>, while stalagmites grow </a:t>
            </a:r>
            <a:r>
              <a:rPr lang="en-US" sz="2400" b="1" dirty="0">
                <a:solidFill>
                  <a:srgbClr val="FF0000"/>
                </a:solidFill>
                <a:ea typeface="Calibri"/>
                <a:cs typeface="Times New Roman"/>
              </a:rPr>
              <a:t>upward.</a:t>
            </a:r>
            <a:br>
              <a:rPr lang="en-US" sz="2400" b="1" dirty="0">
                <a:solidFill>
                  <a:srgbClr val="FF0000"/>
                </a:solidFill>
                <a:ea typeface="Calibri"/>
                <a:cs typeface="Times New Roman"/>
              </a:rPr>
            </a:br>
            <a:r>
              <a:rPr lang="en-US" sz="2400" b="1" dirty="0">
                <a:solidFill>
                  <a:srgbClr val="FF0000"/>
                </a:solidFill>
                <a:ea typeface="Calibri"/>
                <a:cs typeface="Times New Roman"/>
              </a:rPr>
              <a:t>   </a:t>
            </a:r>
            <a:r>
              <a:rPr lang="en-US" sz="2400" b="1" i="1" dirty="0">
                <a:solidFill>
                  <a:srgbClr val="FF0000"/>
                </a:solidFill>
                <a:ea typeface="Calibri"/>
                <a:cs typeface="Times New Roman"/>
              </a:rPr>
              <a:t>“hold tight to the top”                    “might reach the top”</a:t>
            </a:r>
            <a:endParaRPr lang="en-US" sz="2400" i="1" dirty="0">
              <a:ea typeface="Calibri"/>
              <a:cs typeface="Times New Roman"/>
            </a:endParaRPr>
          </a:p>
          <a:p>
            <a:pPr marL="457200" marR="0" lvl="0" indent="-457200">
              <a:lnSpc>
                <a:spcPct val="107000"/>
              </a:lnSpc>
              <a:spcBef>
                <a:spcPts val="0"/>
              </a:spcBef>
              <a:spcAft>
                <a:spcPts val="0"/>
              </a:spcAft>
              <a:buFont typeface="+mj-lt"/>
              <a:buAutoNum type="arabicPeriod" startAt="6"/>
            </a:pPr>
            <a:endParaRPr lang="en-US" sz="2400" dirty="0">
              <a:ea typeface="Calibri"/>
              <a:cs typeface="Times New Roman"/>
            </a:endParaRPr>
          </a:p>
          <a:p>
            <a:pPr marR="0" lvl="0">
              <a:lnSpc>
                <a:spcPct val="107000"/>
              </a:lnSpc>
              <a:spcBef>
                <a:spcPts val="0"/>
              </a:spcBef>
              <a:spcAft>
                <a:spcPts val="0"/>
              </a:spcAft>
            </a:pPr>
            <a:r>
              <a:rPr lang="en-US" sz="2400" dirty="0">
                <a:ea typeface="Calibri"/>
                <a:cs typeface="Times New Roman"/>
              </a:rPr>
              <a:t>11. What happens to the temperature </a:t>
            </a:r>
            <a:br>
              <a:rPr lang="en-US" sz="2400" dirty="0">
                <a:ea typeface="Calibri"/>
                <a:cs typeface="Times New Roman"/>
              </a:rPr>
            </a:br>
            <a:r>
              <a:rPr lang="en-US" sz="2400" dirty="0">
                <a:ea typeface="Calibri"/>
                <a:cs typeface="Times New Roman"/>
              </a:rPr>
              <a:t>as you go deeper beneath the earth’s </a:t>
            </a:r>
            <a:br>
              <a:rPr lang="en-US" sz="2400" dirty="0">
                <a:ea typeface="Calibri"/>
                <a:cs typeface="Times New Roman"/>
              </a:rPr>
            </a:br>
            <a:r>
              <a:rPr lang="en-US" sz="2400" dirty="0">
                <a:ea typeface="Calibri"/>
                <a:cs typeface="Times New Roman"/>
              </a:rPr>
              <a:t>surface? </a:t>
            </a:r>
            <a:br>
              <a:rPr lang="en-US" sz="2400" dirty="0">
                <a:ea typeface="Calibri"/>
                <a:cs typeface="Times New Roman"/>
              </a:rPr>
            </a:br>
            <a:r>
              <a:rPr lang="en-US" sz="2400" b="1" dirty="0">
                <a:solidFill>
                  <a:srgbClr val="FF0000"/>
                </a:solidFill>
                <a:ea typeface="Calibri"/>
                <a:cs typeface="Times New Roman"/>
              </a:rPr>
              <a:t>Increases  </a:t>
            </a:r>
            <a:r>
              <a:rPr lang="en-US" sz="2400" b="1" i="1" dirty="0">
                <a:solidFill>
                  <a:srgbClr val="FF0000"/>
                </a:solidFill>
                <a:ea typeface="Calibri"/>
                <a:cs typeface="Times New Roman"/>
              </a:rPr>
              <a:t>(and so does pressure)</a:t>
            </a:r>
            <a:endParaRPr lang="en-US" sz="2400" b="1" i="1" dirty="0">
              <a:ea typeface="Calibri"/>
              <a:cs typeface="Times New Roman"/>
            </a:endParaRPr>
          </a:p>
        </p:txBody>
      </p:sp>
      <p:pic>
        <p:nvPicPr>
          <p:cNvPr id="3" name="Picture 2" descr="A picture containing outdoor, cave, nature, standing&#10;&#10;Description automatically generated">
            <a:extLst>
              <a:ext uri="{FF2B5EF4-FFF2-40B4-BE49-F238E27FC236}">
                <a16:creationId xmlns:a16="http://schemas.microsoft.com/office/drawing/2014/main" id="{D3F1F30A-4FD9-4A43-8294-56E7C3D8078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31653"/>
          <a:stretch/>
        </p:blipFill>
        <p:spPr>
          <a:xfrm>
            <a:off x="5275729" y="2438400"/>
            <a:ext cx="3654493" cy="4010202"/>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BF9D939E-7FE1-4D3C-A7FD-1A35B32EE0F2}"/>
              </a:ext>
            </a:extLst>
          </p:cNvPr>
          <p:cNvSpPr txBox="1"/>
          <p:nvPr/>
        </p:nvSpPr>
        <p:spPr>
          <a:xfrm>
            <a:off x="5638800" y="6487649"/>
            <a:ext cx="4743450" cy="230832"/>
          </a:xfrm>
          <a:prstGeom prst="rect">
            <a:avLst/>
          </a:prstGeom>
          <a:noFill/>
        </p:spPr>
        <p:txBody>
          <a:bodyPr wrap="square" rtlCol="0">
            <a:spAutoFit/>
          </a:bodyPr>
          <a:lstStyle/>
          <a:p>
            <a:r>
              <a:rPr lang="en-US" sz="900" dirty="0">
                <a:hlinkClick r:id="rId3" tooltip="https://commons.wikimedia.org/wiki/File:Cave_Wall.jpg"/>
              </a:rPr>
              <a:t>This Photo</a:t>
            </a:r>
            <a:r>
              <a:rPr lang="en-US" sz="900" dirty="0"/>
              <a:t> by Unknown Author is licensed under </a:t>
            </a:r>
            <a:r>
              <a:rPr lang="en-US" sz="900" dirty="0">
                <a:hlinkClick r:id="rId4" tooltip="https://creativecommons.org/licenses/by-sa/3.0/"/>
              </a:rPr>
              <a:t>CC BY-SA</a:t>
            </a:r>
            <a:endParaRPr lang="en-US" sz="900" dirty="0"/>
          </a:p>
        </p:txBody>
      </p:sp>
      <p:sp>
        <p:nvSpPr>
          <p:cNvPr id="5" name="TextBox 4">
            <a:extLst>
              <a:ext uri="{FF2B5EF4-FFF2-40B4-BE49-F238E27FC236}">
                <a16:creationId xmlns:a16="http://schemas.microsoft.com/office/drawing/2014/main" id="{22FDBE08-618C-2A94-6749-06627F401E5D}"/>
              </a:ext>
            </a:extLst>
          </p:cNvPr>
          <p:cNvSpPr txBox="1"/>
          <p:nvPr/>
        </p:nvSpPr>
        <p:spPr>
          <a:xfrm>
            <a:off x="245154" y="5740716"/>
            <a:ext cx="4419600" cy="707886"/>
          </a:xfrm>
          <a:prstGeom prst="rect">
            <a:avLst/>
          </a:prstGeom>
          <a:noFill/>
        </p:spPr>
        <p:txBody>
          <a:bodyPr wrap="square" rtlCol="0">
            <a:spAutoFit/>
          </a:bodyPr>
          <a:lstStyle/>
          <a:p>
            <a:r>
              <a:rPr lang="en-US" sz="2000" dirty="0">
                <a:hlinkClick r:id="rId5"/>
              </a:rPr>
              <a:t>Explore it …</a:t>
            </a:r>
          </a:p>
          <a:p>
            <a:r>
              <a:rPr lang="en-US" sz="2000" dirty="0">
                <a:hlinkClick r:id="rId5"/>
              </a:rPr>
              <a:t>Virtual Tour – Carlsbad Caverns</a:t>
            </a:r>
            <a:endParaRPr lang="en-US" sz="2000" dirty="0"/>
          </a:p>
        </p:txBody>
      </p:sp>
    </p:spTree>
    <p:extLst>
      <p:ext uri="{BB962C8B-B14F-4D97-AF65-F5344CB8AC3E}">
        <p14:creationId xmlns:p14="http://schemas.microsoft.com/office/powerpoint/2010/main" val="244278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97C8ECC4-823C-4196-BE8C-E782868289B1}"/>
              </a:ext>
            </a:extLst>
          </p:cNvPr>
          <p:cNvSpPr txBox="1"/>
          <p:nvPr/>
        </p:nvSpPr>
        <p:spPr>
          <a:xfrm>
            <a:off x="134472" y="132483"/>
            <a:ext cx="8841110" cy="570284"/>
          </a:xfrm>
          <a:prstGeom prst="rect">
            <a:avLst/>
          </a:prstGeom>
          <a:solidFill>
            <a:srgbClr val="00B0F0"/>
          </a:solidFill>
        </p:spPr>
        <p:txBody>
          <a:bodyPr wrap="square" rtlCol="0">
            <a:spAutoFit/>
          </a:bodyPr>
          <a:lstStyle/>
          <a:p>
            <a:r>
              <a:rPr lang="en-US" sz="3106" b="1" i="1" dirty="0"/>
              <a:t>Rock Box Challenge </a:t>
            </a:r>
          </a:p>
        </p:txBody>
      </p:sp>
      <p:sp>
        <p:nvSpPr>
          <p:cNvPr id="6" name="TextBox 5">
            <a:extLst>
              <a:ext uri="{FF2B5EF4-FFF2-40B4-BE49-F238E27FC236}">
                <a16:creationId xmlns:a16="http://schemas.microsoft.com/office/drawing/2014/main" id="{1270C9B6-2F52-4E4E-A1AD-C2A5A48BB6B0}"/>
              </a:ext>
            </a:extLst>
          </p:cNvPr>
          <p:cNvSpPr txBox="1"/>
          <p:nvPr/>
        </p:nvSpPr>
        <p:spPr>
          <a:xfrm>
            <a:off x="196620" y="794211"/>
            <a:ext cx="8716812" cy="689676"/>
          </a:xfrm>
          <a:prstGeom prst="rect">
            <a:avLst/>
          </a:prstGeom>
          <a:solidFill>
            <a:srgbClr val="FFC000"/>
          </a:solidFill>
        </p:spPr>
        <p:txBody>
          <a:bodyPr wrap="square" rtlCol="0">
            <a:spAutoFit/>
          </a:bodyPr>
          <a:lstStyle/>
          <a:p>
            <a:r>
              <a:rPr lang="en-US" sz="1941" b="1" dirty="0">
                <a:sym typeface="Wingdings" pitchFamily="2" charset="2"/>
              </a:rPr>
              <a:t>Work with your tablemates to identify the rocks and minerals in </a:t>
            </a:r>
            <a:r>
              <a:rPr lang="en-US" sz="1941" b="1" dirty="0"/>
              <a:t>your rock box. You may use the classroom samples and online resources to help you. </a:t>
            </a:r>
          </a:p>
        </p:txBody>
      </p:sp>
      <p:sp>
        <p:nvSpPr>
          <p:cNvPr id="14" name="TextBox 13">
            <a:extLst>
              <a:ext uri="{FF2B5EF4-FFF2-40B4-BE49-F238E27FC236}">
                <a16:creationId xmlns:a16="http://schemas.microsoft.com/office/drawing/2014/main" id="{4124249F-5E89-079E-EE52-6BF079C1FE22}"/>
              </a:ext>
            </a:extLst>
          </p:cNvPr>
          <p:cNvSpPr txBox="1"/>
          <p:nvPr/>
        </p:nvSpPr>
        <p:spPr>
          <a:xfrm>
            <a:off x="426696" y="3084162"/>
            <a:ext cx="2570112" cy="689676"/>
          </a:xfrm>
          <a:prstGeom prst="rect">
            <a:avLst/>
          </a:prstGeom>
          <a:solidFill>
            <a:srgbClr val="FFFF00"/>
          </a:solidFill>
        </p:spPr>
        <p:txBody>
          <a:bodyPr wrap="square">
            <a:spAutoFit/>
          </a:bodyPr>
          <a:lstStyle/>
          <a:p>
            <a:pPr algn="ctr"/>
            <a:r>
              <a:rPr lang="en-US" sz="1941" b="1" dirty="0"/>
              <a:t>If it’s in a bag, it stays in the bag - closed!</a:t>
            </a:r>
          </a:p>
        </p:txBody>
      </p:sp>
      <p:pic>
        <p:nvPicPr>
          <p:cNvPr id="3" name="Picture 2">
            <a:extLst>
              <a:ext uri="{FF2B5EF4-FFF2-40B4-BE49-F238E27FC236}">
                <a16:creationId xmlns:a16="http://schemas.microsoft.com/office/drawing/2014/main" id="{FD77E763-B523-C2E7-0617-16A90FDE6C1E}"/>
              </a:ext>
            </a:extLst>
          </p:cNvPr>
          <p:cNvPicPr>
            <a:picLocks noChangeAspect="1"/>
          </p:cNvPicPr>
          <p:nvPr/>
        </p:nvPicPr>
        <p:blipFill>
          <a:blip r:embed="rId2"/>
          <a:stretch>
            <a:fillRect/>
          </a:stretch>
        </p:blipFill>
        <p:spPr>
          <a:xfrm>
            <a:off x="3459123" y="2018464"/>
            <a:ext cx="5290967" cy="4033431"/>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B5AFCF8B-D7A9-0707-9F09-0B4E8AEE51F1}"/>
              </a:ext>
            </a:extLst>
          </p:cNvPr>
          <p:cNvSpPr txBox="1"/>
          <p:nvPr/>
        </p:nvSpPr>
        <p:spPr>
          <a:xfrm>
            <a:off x="426696" y="1939396"/>
            <a:ext cx="2570112" cy="988347"/>
          </a:xfrm>
          <a:prstGeom prst="rect">
            <a:avLst/>
          </a:prstGeom>
          <a:solidFill>
            <a:srgbClr val="FFFF00"/>
          </a:solidFill>
        </p:spPr>
        <p:txBody>
          <a:bodyPr wrap="square">
            <a:spAutoFit/>
          </a:bodyPr>
          <a:lstStyle/>
          <a:p>
            <a:pPr algn="ctr"/>
            <a:r>
              <a:rPr lang="en-US" sz="1941" b="1" dirty="0"/>
              <a:t>Do not damage the samples in your box or on display in the room!</a:t>
            </a:r>
          </a:p>
        </p:txBody>
      </p:sp>
      <p:sp>
        <p:nvSpPr>
          <p:cNvPr id="12" name="TextBox 11">
            <a:extLst>
              <a:ext uri="{FF2B5EF4-FFF2-40B4-BE49-F238E27FC236}">
                <a16:creationId xmlns:a16="http://schemas.microsoft.com/office/drawing/2014/main" id="{F5CEA6AB-A988-E355-41D3-56B48CB8B608}"/>
              </a:ext>
            </a:extLst>
          </p:cNvPr>
          <p:cNvSpPr txBox="1"/>
          <p:nvPr/>
        </p:nvSpPr>
        <p:spPr>
          <a:xfrm>
            <a:off x="416612" y="3850935"/>
            <a:ext cx="2580198" cy="1287019"/>
          </a:xfrm>
          <a:prstGeom prst="rect">
            <a:avLst/>
          </a:prstGeom>
          <a:solidFill>
            <a:srgbClr val="FFFF00"/>
          </a:solidFill>
        </p:spPr>
        <p:txBody>
          <a:bodyPr wrap="square">
            <a:spAutoFit/>
          </a:bodyPr>
          <a:lstStyle/>
          <a:p>
            <a:pPr algn="ctr"/>
            <a:r>
              <a:rPr lang="en-US" sz="1941" b="1" dirty="0"/>
              <a:t>Do not taste any samples &amp; wash your hands at the end of class.</a:t>
            </a:r>
          </a:p>
        </p:txBody>
      </p:sp>
      <p:sp>
        <p:nvSpPr>
          <p:cNvPr id="15" name="TextBox 14">
            <a:extLst>
              <a:ext uri="{FF2B5EF4-FFF2-40B4-BE49-F238E27FC236}">
                <a16:creationId xmlns:a16="http://schemas.microsoft.com/office/drawing/2014/main" id="{0EFB3264-47F2-F617-264F-E6257220298C}"/>
              </a:ext>
            </a:extLst>
          </p:cNvPr>
          <p:cNvSpPr txBox="1"/>
          <p:nvPr/>
        </p:nvSpPr>
        <p:spPr>
          <a:xfrm>
            <a:off x="196620" y="6295518"/>
            <a:ext cx="8716812" cy="526939"/>
          </a:xfrm>
          <a:prstGeom prst="rect">
            <a:avLst/>
          </a:prstGeom>
          <a:noFill/>
        </p:spPr>
        <p:txBody>
          <a:bodyPr wrap="square" rtlCol="0">
            <a:spAutoFit/>
          </a:bodyPr>
          <a:lstStyle/>
          <a:p>
            <a:pPr algn="ctr"/>
            <a:r>
              <a:rPr lang="en-US" sz="2824" b="1" dirty="0">
                <a:sym typeface="Wingdings" pitchFamily="2" charset="2"/>
              </a:rPr>
              <a:t>You will have time to work on this activity tomorrow!</a:t>
            </a:r>
            <a:endParaRPr lang="en-US" sz="2824" b="1" dirty="0"/>
          </a:p>
        </p:txBody>
      </p:sp>
      <p:pic>
        <p:nvPicPr>
          <p:cNvPr id="8" name="Picture 7" descr="A picture containing plastic, rock&#10;&#10;Description automatically generated">
            <a:extLst>
              <a:ext uri="{FF2B5EF4-FFF2-40B4-BE49-F238E27FC236}">
                <a16:creationId xmlns:a16="http://schemas.microsoft.com/office/drawing/2014/main" id="{C7393B47-CE1D-706A-9399-52261E76A6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202393" y="1926464"/>
            <a:ext cx="2854893" cy="2141170"/>
          </a:xfrm>
          <a:prstGeom prst="rect">
            <a:avLst/>
          </a:prstGeom>
        </p:spPr>
      </p:pic>
      <p:sp>
        <p:nvSpPr>
          <p:cNvPr id="4" name="Rectangle 3">
            <a:extLst>
              <a:ext uri="{FF2B5EF4-FFF2-40B4-BE49-F238E27FC236}">
                <a16:creationId xmlns:a16="http://schemas.microsoft.com/office/drawing/2014/main" id="{E40D93A5-41D9-49D2-99AE-794D5E349AF8}"/>
              </a:ext>
            </a:extLst>
          </p:cNvPr>
          <p:cNvSpPr/>
          <p:nvPr/>
        </p:nvSpPr>
        <p:spPr>
          <a:xfrm rot="892304">
            <a:off x="7652935" y="2557297"/>
            <a:ext cx="885895" cy="1955381"/>
          </a:xfrm>
          <a:prstGeom prst="rect">
            <a:avLst/>
          </a:prstGeom>
          <a:noFill/>
        </p:spPr>
        <p:txBody>
          <a:bodyPr wrap="none" lIns="80682" tIns="40341" rIns="80682" bIns="40341">
            <a:spAutoFit/>
          </a:bodyPr>
          <a:lstStyle/>
          <a:p>
            <a:pPr algn="ctr"/>
            <a:r>
              <a:rPr lang="en-US" sz="12177" dirty="0">
                <a:ln w="0"/>
                <a:effectLst>
                  <a:outerShdw blurRad="38100" dist="19050" dir="2700000" algn="tl" rotWithShape="0">
                    <a:schemeClr val="dk1">
                      <a:alpha val="40000"/>
                    </a:schemeClr>
                  </a:outerShdw>
                </a:effectLst>
                <a:highlight>
                  <a:srgbClr val="FFFF00"/>
                </a:highlight>
              </a:rPr>
              <a:t>?</a:t>
            </a:r>
          </a:p>
        </p:txBody>
      </p:sp>
    </p:spTree>
    <p:extLst>
      <p:ext uri="{BB962C8B-B14F-4D97-AF65-F5344CB8AC3E}">
        <p14:creationId xmlns:p14="http://schemas.microsoft.com/office/powerpoint/2010/main" val="114699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P spid="1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TextBox 211"/>
          <p:cNvSpPr txBox="1"/>
          <p:nvPr/>
        </p:nvSpPr>
        <p:spPr>
          <a:xfrm>
            <a:off x="134471" y="-25224"/>
            <a:ext cx="8875059" cy="570284"/>
          </a:xfrm>
          <a:prstGeom prst="rect">
            <a:avLst/>
          </a:prstGeom>
          <a:solidFill>
            <a:schemeClr val="accent6">
              <a:lumMod val="75000"/>
            </a:schemeClr>
          </a:solidFill>
        </p:spPr>
        <p:txBody>
          <a:bodyPr wrap="square" rtlCol="0">
            <a:spAutoFit/>
          </a:bodyPr>
          <a:lstStyle/>
          <a:p>
            <a:r>
              <a:rPr lang="en-US" sz="3106" b="1" i="1" dirty="0">
                <a:solidFill>
                  <a:schemeClr val="bg1"/>
                </a:solidFill>
              </a:rPr>
              <a:t>Rock Box Challenge - Conclusion</a:t>
            </a:r>
          </a:p>
        </p:txBody>
      </p:sp>
      <p:sp>
        <p:nvSpPr>
          <p:cNvPr id="3" name="TextBox 2"/>
          <p:cNvSpPr txBox="1"/>
          <p:nvPr/>
        </p:nvSpPr>
        <p:spPr>
          <a:xfrm>
            <a:off x="282388" y="679076"/>
            <a:ext cx="8727141" cy="5078313"/>
          </a:xfrm>
          <a:prstGeom prst="rect">
            <a:avLst/>
          </a:prstGeom>
          <a:noFill/>
        </p:spPr>
        <p:txBody>
          <a:bodyPr wrap="square" rtlCol="0">
            <a:spAutoFit/>
          </a:bodyPr>
          <a:lstStyle/>
          <a:p>
            <a:r>
              <a:rPr lang="en-US" b="1" dirty="0"/>
              <a:t>Compare your results to those of another team by discussing these questions</a:t>
            </a:r>
            <a:r>
              <a:rPr lang="en-US" i="1" dirty="0"/>
              <a:t>:</a:t>
            </a:r>
            <a:br>
              <a:rPr lang="en-US" i="1" dirty="0"/>
            </a:br>
            <a:endParaRPr lang="en-US" i="1" dirty="0"/>
          </a:p>
          <a:p>
            <a:r>
              <a:rPr lang="en-US" b="1" i="1" dirty="0"/>
              <a:t>How many of each category did your team identify? </a:t>
            </a:r>
            <a:br>
              <a:rPr lang="en-US" b="1" i="1" dirty="0"/>
            </a:br>
            <a:endParaRPr lang="en-US" b="1" i="1" dirty="0"/>
          </a:p>
          <a:p>
            <a:r>
              <a:rPr lang="en-US" i="1" dirty="0"/>
              <a:t>Minerals = _____	   Igneous = _____      Sedimentary = _____    Metamorphic = _____</a:t>
            </a:r>
            <a:br>
              <a:rPr lang="en-US" i="1" dirty="0"/>
            </a:br>
            <a:endParaRPr lang="en-US" i="1" dirty="0"/>
          </a:p>
          <a:p>
            <a:endParaRPr lang="en-US" i="1" dirty="0"/>
          </a:p>
          <a:p>
            <a:r>
              <a:rPr lang="en-US" b="1" i="1" dirty="0"/>
              <a:t>Did your team have samples that could not be identified?  If yes, which ones? </a:t>
            </a:r>
          </a:p>
          <a:p>
            <a:endParaRPr lang="en-US" b="1" i="1" dirty="0"/>
          </a:p>
          <a:p>
            <a:endParaRPr lang="en-US" b="1" i="1" dirty="0"/>
          </a:p>
          <a:p>
            <a:r>
              <a:rPr lang="en-US" b="1" i="1" dirty="0"/>
              <a:t>Compare your results to those of </a:t>
            </a:r>
            <a:r>
              <a:rPr lang="en-US" b="1" i="1" u="sng" dirty="0"/>
              <a:t>another team.</a:t>
            </a:r>
            <a:r>
              <a:rPr lang="en-US" b="1" i="1" dirty="0"/>
              <a:t>   How do your results compare to the other group’s results? </a:t>
            </a:r>
            <a:endParaRPr lang="en-US" i="1" dirty="0"/>
          </a:p>
          <a:p>
            <a:endParaRPr lang="en-US" b="1" i="1" dirty="0"/>
          </a:p>
          <a:p>
            <a:endParaRPr lang="en-US" i="1" dirty="0"/>
          </a:p>
          <a:p>
            <a:endParaRPr lang="en-US" i="1" dirty="0"/>
          </a:p>
          <a:p>
            <a:endParaRPr lang="en-US" dirty="0"/>
          </a:p>
          <a:p>
            <a:endParaRPr lang="en-US" dirty="0"/>
          </a:p>
          <a:p>
            <a:endParaRPr lang="en-US" i="1" dirty="0"/>
          </a:p>
        </p:txBody>
      </p:sp>
      <p:sp>
        <p:nvSpPr>
          <p:cNvPr id="6" name="TextBox 5">
            <a:extLst>
              <a:ext uri="{FF2B5EF4-FFF2-40B4-BE49-F238E27FC236}">
                <a16:creationId xmlns:a16="http://schemas.microsoft.com/office/drawing/2014/main" id="{6004A07A-C954-149C-99C1-75B500CEB687}"/>
              </a:ext>
            </a:extLst>
          </p:cNvPr>
          <p:cNvSpPr txBox="1"/>
          <p:nvPr/>
        </p:nvSpPr>
        <p:spPr>
          <a:xfrm>
            <a:off x="2476500" y="5671092"/>
            <a:ext cx="4191000" cy="1015663"/>
          </a:xfrm>
          <a:prstGeom prst="rect">
            <a:avLst/>
          </a:prstGeom>
          <a:solidFill>
            <a:srgbClr val="FFFF00"/>
          </a:solidFill>
        </p:spPr>
        <p:txBody>
          <a:bodyPr wrap="square" rtlCol="0">
            <a:spAutoFit/>
          </a:bodyPr>
          <a:lstStyle/>
          <a:p>
            <a:pPr algn="ctr"/>
            <a:r>
              <a:rPr lang="en-US" sz="2000" b="1" dirty="0"/>
              <a:t>Time to review … </a:t>
            </a:r>
            <a:br>
              <a:rPr lang="en-US" sz="2000" b="1" dirty="0"/>
            </a:br>
            <a:r>
              <a:rPr lang="en-US" sz="2000" b="1" dirty="0">
                <a:hlinkClick r:id="rId2"/>
              </a:rPr>
              <a:t>Quizlet Vocabulary Challenge</a:t>
            </a:r>
            <a:r>
              <a:rPr lang="en-US" sz="2000" b="1" dirty="0"/>
              <a:t>!</a:t>
            </a:r>
          </a:p>
          <a:p>
            <a:pPr algn="ctr"/>
            <a:r>
              <a:rPr lang="en-US" sz="2000" b="1" dirty="0">
                <a:hlinkClick r:id="rId3"/>
              </a:rPr>
              <a:t>GimKit Inside Planet Earth Kit</a:t>
            </a:r>
            <a:endParaRPr lang="en-US" sz="2000" b="1" dirty="0"/>
          </a:p>
        </p:txBody>
      </p:sp>
    </p:spTree>
    <p:extLst>
      <p:ext uri="{BB962C8B-B14F-4D97-AF65-F5344CB8AC3E}">
        <p14:creationId xmlns:p14="http://schemas.microsoft.com/office/powerpoint/2010/main" val="39700215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97C8ECC4-823C-4196-BE8C-E782868289B1}"/>
              </a:ext>
            </a:extLst>
          </p:cNvPr>
          <p:cNvSpPr txBox="1"/>
          <p:nvPr/>
        </p:nvSpPr>
        <p:spPr>
          <a:xfrm>
            <a:off x="0" y="32589"/>
            <a:ext cx="9109023" cy="584775"/>
          </a:xfrm>
          <a:prstGeom prst="rect">
            <a:avLst/>
          </a:prstGeom>
          <a:solidFill>
            <a:srgbClr val="00B0F0"/>
          </a:solidFill>
        </p:spPr>
        <p:txBody>
          <a:bodyPr wrap="square" rtlCol="0">
            <a:spAutoFit/>
          </a:bodyPr>
          <a:lstStyle/>
          <a:p>
            <a:r>
              <a:rPr lang="en-US" sz="3200" b="1" i="1" dirty="0"/>
              <a:t>Rock Box Challenge (Advanced)</a:t>
            </a:r>
          </a:p>
        </p:txBody>
      </p:sp>
      <p:sp>
        <p:nvSpPr>
          <p:cNvPr id="6" name="TextBox 5">
            <a:extLst>
              <a:ext uri="{FF2B5EF4-FFF2-40B4-BE49-F238E27FC236}">
                <a16:creationId xmlns:a16="http://schemas.microsoft.com/office/drawing/2014/main" id="{1270C9B6-2F52-4E4E-A1AD-C2A5A48BB6B0}"/>
              </a:ext>
            </a:extLst>
          </p:cNvPr>
          <p:cNvSpPr txBox="1"/>
          <p:nvPr/>
        </p:nvSpPr>
        <p:spPr>
          <a:xfrm>
            <a:off x="-1" y="677979"/>
            <a:ext cx="9109023" cy="707886"/>
          </a:xfrm>
          <a:prstGeom prst="rect">
            <a:avLst/>
          </a:prstGeom>
          <a:solidFill>
            <a:srgbClr val="FFC000"/>
          </a:solidFill>
        </p:spPr>
        <p:txBody>
          <a:bodyPr wrap="square" rtlCol="0">
            <a:spAutoFit/>
          </a:bodyPr>
          <a:lstStyle/>
          <a:p>
            <a:r>
              <a:rPr lang="en-US" sz="2000" b="1" dirty="0">
                <a:sym typeface="Wingdings" pitchFamily="2" charset="2"/>
              </a:rPr>
              <a:t>Work with your tablemates to identify the rocks and minerals in </a:t>
            </a:r>
            <a:r>
              <a:rPr lang="en-US" sz="2000" b="1" dirty="0"/>
              <a:t>your rock box. You may use the ID guides, online resources, and the classroom samples to help you. </a:t>
            </a:r>
          </a:p>
        </p:txBody>
      </p:sp>
      <p:pic>
        <p:nvPicPr>
          <p:cNvPr id="10" name="Picture 9">
            <a:extLst>
              <a:ext uri="{FF2B5EF4-FFF2-40B4-BE49-F238E27FC236}">
                <a16:creationId xmlns:a16="http://schemas.microsoft.com/office/drawing/2014/main" id="{603B28A3-CBC0-0DDC-8D50-DA26B5B3E86B}"/>
              </a:ext>
            </a:extLst>
          </p:cNvPr>
          <p:cNvPicPr>
            <a:picLocks noChangeAspect="1"/>
          </p:cNvPicPr>
          <p:nvPr/>
        </p:nvPicPr>
        <p:blipFill rotWithShape="1">
          <a:blip r:embed="rId2"/>
          <a:srcRect l="25235"/>
          <a:stretch/>
        </p:blipFill>
        <p:spPr>
          <a:xfrm>
            <a:off x="2785421" y="1551067"/>
            <a:ext cx="5981165" cy="3788514"/>
          </a:xfrm>
          <a:prstGeom prst="rect">
            <a:avLst/>
          </a:prstGeom>
          <a:ln>
            <a:noFill/>
          </a:ln>
          <a:effectLst>
            <a:outerShdw blurRad="292100" dist="139700" dir="2700000" algn="tl" rotWithShape="0">
              <a:srgbClr val="333333">
                <a:alpha val="65000"/>
              </a:srgbClr>
            </a:outerShdw>
          </a:effectLst>
        </p:spPr>
      </p:pic>
      <p:sp>
        <p:nvSpPr>
          <p:cNvPr id="46" name="Rectangle 45">
            <a:extLst>
              <a:ext uri="{FF2B5EF4-FFF2-40B4-BE49-F238E27FC236}">
                <a16:creationId xmlns:a16="http://schemas.microsoft.com/office/drawing/2014/main" id="{A11D00D3-FCED-4D62-A408-E553B5854058}"/>
              </a:ext>
            </a:extLst>
          </p:cNvPr>
          <p:cNvSpPr/>
          <p:nvPr/>
        </p:nvSpPr>
        <p:spPr>
          <a:xfrm>
            <a:off x="387202" y="6394850"/>
            <a:ext cx="8334616" cy="400110"/>
          </a:xfrm>
          <a:prstGeom prst="rect">
            <a:avLst/>
          </a:prstGeom>
          <a:solidFill>
            <a:srgbClr val="FFC000"/>
          </a:solidFill>
        </p:spPr>
        <p:txBody>
          <a:bodyPr wrap="square">
            <a:spAutoFit/>
          </a:bodyPr>
          <a:lstStyle/>
          <a:p>
            <a:pPr algn="ctr"/>
            <a:r>
              <a:rPr lang="en-US" sz="2000" b="1" i="1" dirty="0"/>
              <a:t>YOUR BOX </a:t>
            </a:r>
            <a:r>
              <a:rPr lang="en-US" sz="2000" b="1" i="1" u="sng" dirty="0"/>
              <a:t>WILL NOT HAVE </a:t>
            </a:r>
            <a:r>
              <a:rPr lang="en-US" sz="2000" b="1" i="1" dirty="0"/>
              <a:t>ALL THE SAMPLES DISPLAYED IN THE ROOM.</a:t>
            </a:r>
          </a:p>
        </p:txBody>
      </p:sp>
      <p:cxnSp>
        <p:nvCxnSpPr>
          <p:cNvPr id="13" name="Straight Arrow Connector 12">
            <a:extLst>
              <a:ext uri="{FF2B5EF4-FFF2-40B4-BE49-F238E27FC236}">
                <a16:creationId xmlns:a16="http://schemas.microsoft.com/office/drawing/2014/main" id="{929F127C-2B7E-E00F-1569-065C0C62B601}"/>
              </a:ext>
            </a:extLst>
          </p:cNvPr>
          <p:cNvCxnSpPr>
            <a:cxnSpLocks/>
            <a:stCxn id="7" idx="0"/>
          </p:cNvCxnSpPr>
          <p:nvPr/>
        </p:nvCxnSpPr>
        <p:spPr>
          <a:xfrm flipV="1">
            <a:off x="8369065" y="1822261"/>
            <a:ext cx="165335" cy="43509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A0A4065-F61A-A5CA-4DDC-01835A113417}"/>
              </a:ext>
            </a:extLst>
          </p:cNvPr>
          <p:cNvSpPr/>
          <p:nvPr/>
        </p:nvSpPr>
        <p:spPr>
          <a:xfrm>
            <a:off x="7696199" y="2257358"/>
            <a:ext cx="1345731" cy="1200329"/>
          </a:xfrm>
          <a:prstGeom prst="rect">
            <a:avLst/>
          </a:prstGeom>
          <a:solidFill>
            <a:srgbClr val="FFC000"/>
          </a:solidFill>
        </p:spPr>
        <p:txBody>
          <a:bodyPr wrap="square">
            <a:spAutoFit/>
          </a:bodyPr>
          <a:lstStyle/>
          <a:p>
            <a:pPr algn="ctr"/>
            <a:r>
              <a:rPr lang="en-US" b="1" i="1" dirty="0"/>
              <a:t>Record the # from the rock box at your table.</a:t>
            </a:r>
          </a:p>
        </p:txBody>
      </p:sp>
      <p:sp>
        <p:nvSpPr>
          <p:cNvPr id="11" name="TextBox 10">
            <a:extLst>
              <a:ext uri="{FF2B5EF4-FFF2-40B4-BE49-F238E27FC236}">
                <a16:creationId xmlns:a16="http://schemas.microsoft.com/office/drawing/2014/main" id="{8B3C9C31-D3ED-0474-8F66-C28C8CAFD41A}"/>
              </a:ext>
            </a:extLst>
          </p:cNvPr>
          <p:cNvSpPr txBox="1"/>
          <p:nvPr/>
        </p:nvSpPr>
        <p:spPr>
          <a:xfrm>
            <a:off x="112153" y="2967027"/>
            <a:ext cx="2570112" cy="689676"/>
          </a:xfrm>
          <a:prstGeom prst="rect">
            <a:avLst/>
          </a:prstGeom>
          <a:solidFill>
            <a:srgbClr val="FFFF00"/>
          </a:solidFill>
        </p:spPr>
        <p:txBody>
          <a:bodyPr wrap="square">
            <a:spAutoFit/>
          </a:bodyPr>
          <a:lstStyle/>
          <a:p>
            <a:pPr algn="ctr"/>
            <a:r>
              <a:rPr lang="en-US" sz="1941" b="1" dirty="0"/>
              <a:t>If it’s in a bag, it stays in the bag - closed!</a:t>
            </a:r>
          </a:p>
        </p:txBody>
      </p:sp>
      <p:sp>
        <p:nvSpPr>
          <p:cNvPr id="12" name="TextBox 11">
            <a:extLst>
              <a:ext uri="{FF2B5EF4-FFF2-40B4-BE49-F238E27FC236}">
                <a16:creationId xmlns:a16="http://schemas.microsoft.com/office/drawing/2014/main" id="{3F0FE1A5-64F5-FBD0-C580-60D6E4AF57D6}"/>
              </a:ext>
            </a:extLst>
          </p:cNvPr>
          <p:cNvSpPr txBox="1"/>
          <p:nvPr/>
        </p:nvSpPr>
        <p:spPr>
          <a:xfrm>
            <a:off x="112153" y="1822261"/>
            <a:ext cx="2570112" cy="988347"/>
          </a:xfrm>
          <a:prstGeom prst="rect">
            <a:avLst/>
          </a:prstGeom>
          <a:solidFill>
            <a:srgbClr val="FFFF00"/>
          </a:solidFill>
        </p:spPr>
        <p:txBody>
          <a:bodyPr wrap="square">
            <a:spAutoFit/>
          </a:bodyPr>
          <a:lstStyle/>
          <a:p>
            <a:pPr algn="ctr"/>
            <a:r>
              <a:rPr lang="en-US" sz="1941" b="1" dirty="0"/>
              <a:t>Do not damage the samples in your box or on display in the room!</a:t>
            </a:r>
          </a:p>
        </p:txBody>
      </p:sp>
      <p:sp>
        <p:nvSpPr>
          <p:cNvPr id="15" name="TextBox 14">
            <a:extLst>
              <a:ext uri="{FF2B5EF4-FFF2-40B4-BE49-F238E27FC236}">
                <a16:creationId xmlns:a16="http://schemas.microsoft.com/office/drawing/2014/main" id="{8371812F-8199-7F8F-F1D4-0F9476584ABF}"/>
              </a:ext>
            </a:extLst>
          </p:cNvPr>
          <p:cNvSpPr txBox="1"/>
          <p:nvPr/>
        </p:nvSpPr>
        <p:spPr>
          <a:xfrm>
            <a:off x="102069" y="3733800"/>
            <a:ext cx="2580198" cy="1287019"/>
          </a:xfrm>
          <a:prstGeom prst="rect">
            <a:avLst/>
          </a:prstGeom>
          <a:solidFill>
            <a:srgbClr val="FFFF00"/>
          </a:solidFill>
        </p:spPr>
        <p:txBody>
          <a:bodyPr wrap="square">
            <a:spAutoFit/>
          </a:bodyPr>
          <a:lstStyle/>
          <a:p>
            <a:pPr algn="ctr"/>
            <a:r>
              <a:rPr lang="en-US" sz="1941" b="1" dirty="0"/>
              <a:t>Do not taste any samples &amp; wash your hands at the end of class.</a:t>
            </a:r>
          </a:p>
        </p:txBody>
      </p:sp>
    </p:spTree>
    <p:extLst>
      <p:ext uri="{BB962C8B-B14F-4D97-AF65-F5344CB8AC3E}">
        <p14:creationId xmlns:p14="http://schemas.microsoft.com/office/powerpoint/2010/main" val="296962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7" grpId="0" animBg="1"/>
      <p:bldP spid="11" grpId="0" animBg="1"/>
      <p:bldP spid="12" grpId="0" animBg="1"/>
      <p:bldP spid="1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A2E2193-BD45-019D-4EEE-C9E9A00A4BE8}"/>
              </a:ext>
            </a:extLst>
          </p:cNvPr>
          <p:cNvPicPr>
            <a:picLocks noChangeAspect="1"/>
          </p:cNvPicPr>
          <p:nvPr/>
        </p:nvPicPr>
        <p:blipFill>
          <a:blip r:embed="rId2"/>
          <a:stretch>
            <a:fillRect/>
          </a:stretch>
        </p:blipFill>
        <p:spPr>
          <a:xfrm>
            <a:off x="661147" y="711278"/>
            <a:ext cx="7974106" cy="6045041"/>
          </a:xfrm>
          <a:prstGeom prst="rect">
            <a:avLst/>
          </a:prstGeom>
          <a:ln>
            <a:noFill/>
          </a:ln>
          <a:effectLst>
            <a:outerShdw blurRad="292100" dist="139700" dir="2700000" algn="tl" rotWithShape="0">
              <a:srgbClr val="333333">
                <a:alpha val="65000"/>
              </a:srgbClr>
            </a:outerShdw>
          </a:effectLst>
        </p:spPr>
      </p:pic>
      <p:sp>
        <p:nvSpPr>
          <p:cNvPr id="18" name="TextBox 17"/>
          <p:cNvSpPr txBox="1"/>
          <p:nvPr/>
        </p:nvSpPr>
        <p:spPr>
          <a:xfrm>
            <a:off x="7268961" y="2206710"/>
            <a:ext cx="1383323" cy="646331"/>
          </a:xfrm>
          <a:prstGeom prst="rect">
            <a:avLst/>
          </a:prstGeom>
          <a:noFill/>
        </p:spPr>
        <p:txBody>
          <a:bodyPr wrap="square" rtlCol="0">
            <a:spAutoFit/>
          </a:bodyPr>
          <a:lstStyle/>
          <a:p>
            <a:br>
              <a:rPr lang="en-US" i="1" dirty="0"/>
            </a:br>
            <a:endParaRPr lang="en-US" i="1" dirty="0"/>
          </a:p>
        </p:txBody>
      </p:sp>
      <p:sp>
        <p:nvSpPr>
          <p:cNvPr id="13" name="TextBox 12"/>
          <p:cNvSpPr txBox="1"/>
          <p:nvPr/>
        </p:nvSpPr>
        <p:spPr>
          <a:xfrm>
            <a:off x="5897402" y="2172979"/>
            <a:ext cx="1437976" cy="1569660"/>
          </a:xfrm>
          <a:prstGeom prst="rect">
            <a:avLst/>
          </a:prstGeom>
          <a:noFill/>
        </p:spPr>
        <p:txBody>
          <a:bodyPr wrap="square" rtlCol="0">
            <a:spAutoFit/>
          </a:bodyPr>
          <a:lstStyle/>
          <a:p>
            <a:r>
              <a:rPr lang="en-US" sz="1600" i="1" dirty="0"/>
              <a:t>Agate*</a:t>
            </a:r>
          </a:p>
          <a:p>
            <a:r>
              <a:rPr lang="en-US" sz="1600" i="1" dirty="0"/>
              <a:t>Quartz*</a:t>
            </a:r>
          </a:p>
          <a:p>
            <a:r>
              <a:rPr lang="en-US" sz="1600" i="1" dirty="0"/>
              <a:t>Geode</a:t>
            </a:r>
          </a:p>
          <a:p>
            <a:r>
              <a:rPr lang="en-US" sz="1600" i="1" dirty="0"/>
              <a:t>Chert</a:t>
            </a:r>
          </a:p>
          <a:p>
            <a:r>
              <a:rPr lang="en-US" sz="1600" i="1" dirty="0"/>
              <a:t>Limestone*</a:t>
            </a:r>
          </a:p>
          <a:p>
            <a:r>
              <a:rPr lang="en-US" sz="1600" i="1" dirty="0"/>
              <a:t>Rock Salt*</a:t>
            </a:r>
          </a:p>
        </p:txBody>
      </p:sp>
      <p:sp>
        <p:nvSpPr>
          <p:cNvPr id="12" name="TextBox 11"/>
          <p:cNvSpPr txBox="1"/>
          <p:nvPr/>
        </p:nvSpPr>
        <p:spPr>
          <a:xfrm>
            <a:off x="7268960" y="2196406"/>
            <a:ext cx="1366293" cy="1077218"/>
          </a:xfrm>
          <a:prstGeom prst="rect">
            <a:avLst/>
          </a:prstGeom>
          <a:noFill/>
        </p:spPr>
        <p:txBody>
          <a:bodyPr wrap="square" rtlCol="0">
            <a:spAutoFit/>
          </a:bodyPr>
          <a:lstStyle/>
          <a:p>
            <a:r>
              <a:rPr lang="en-US" sz="1600" i="1" dirty="0"/>
              <a:t>Coal</a:t>
            </a:r>
          </a:p>
          <a:p>
            <a:r>
              <a:rPr lang="en-US" sz="1600" i="1" dirty="0"/>
              <a:t>Sulfur    </a:t>
            </a:r>
          </a:p>
          <a:p>
            <a:r>
              <a:rPr lang="en-US" sz="1600" i="1" dirty="0"/>
              <a:t>Quartz*</a:t>
            </a:r>
          </a:p>
          <a:p>
            <a:r>
              <a:rPr lang="en-US" sz="1600" i="1" dirty="0"/>
              <a:t>Limestone*</a:t>
            </a:r>
            <a:endParaRPr lang="en-US" sz="1600" i="1" dirty="0">
              <a:solidFill>
                <a:srgbClr val="FF0000"/>
              </a:solidFill>
            </a:endParaRPr>
          </a:p>
        </p:txBody>
      </p:sp>
      <p:sp>
        <p:nvSpPr>
          <p:cNvPr id="20" name="TextBox 19"/>
          <p:cNvSpPr txBox="1"/>
          <p:nvPr/>
        </p:nvSpPr>
        <p:spPr>
          <a:xfrm>
            <a:off x="5034873" y="4915906"/>
            <a:ext cx="2362200" cy="1354217"/>
          </a:xfrm>
          <a:prstGeom prst="rect">
            <a:avLst/>
          </a:prstGeom>
          <a:noFill/>
        </p:spPr>
        <p:txBody>
          <a:bodyPr wrap="square" rtlCol="0">
            <a:spAutoFit/>
          </a:bodyPr>
          <a:lstStyle/>
          <a:p>
            <a:r>
              <a:rPr lang="en-US" sz="1600" i="1" dirty="0"/>
              <a:t>Gneiss </a:t>
            </a:r>
          </a:p>
          <a:p>
            <a:r>
              <a:rPr lang="en-US" sz="1600" i="1" dirty="0"/>
              <a:t>Slate</a:t>
            </a:r>
          </a:p>
          <a:p>
            <a:r>
              <a:rPr lang="en-US" sz="1600" i="1" dirty="0"/>
              <a:t>Schist</a:t>
            </a:r>
          </a:p>
          <a:p>
            <a:endParaRPr lang="en-US" sz="1600" i="1" dirty="0"/>
          </a:p>
          <a:p>
            <a:endParaRPr lang="en-US" sz="1600" i="1" dirty="0"/>
          </a:p>
        </p:txBody>
      </p:sp>
      <p:sp>
        <p:nvSpPr>
          <p:cNvPr id="10" name="TextBox 9"/>
          <p:cNvSpPr txBox="1"/>
          <p:nvPr/>
        </p:nvSpPr>
        <p:spPr>
          <a:xfrm>
            <a:off x="1315876" y="2136338"/>
            <a:ext cx="1143000" cy="1077218"/>
          </a:xfrm>
          <a:prstGeom prst="rect">
            <a:avLst/>
          </a:prstGeom>
          <a:noFill/>
        </p:spPr>
        <p:txBody>
          <a:bodyPr wrap="square" rtlCol="0">
            <a:spAutoFit/>
          </a:bodyPr>
          <a:lstStyle/>
          <a:p>
            <a:r>
              <a:rPr lang="en-US" sz="1600" i="1" dirty="0"/>
              <a:t>Agate*</a:t>
            </a:r>
            <a:br>
              <a:rPr lang="en-US" sz="1600" i="1" dirty="0"/>
            </a:br>
            <a:r>
              <a:rPr lang="en-US" sz="1600" i="1" dirty="0"/>
              <a:t>Gypsum</a:t>
            </a:r>
          </a:p>
          <a:p>
            <a:r>
              <a:rPr lang="en-US" sz="1600" i="1" dirty="0"/>
              <a:t>Mica</a:t>
            </a:r>
          </a:p>
          <a:p>
            <a:r>
              <a:rPr lang="en-US" sz="1600" i="1" dirty="0"/>
              <a:t>Quartz</a:t>
            </a:r>
          </a:p>
        </p:txBody>
      </p:sp>
      <p:sp>
        <p:nvSpPr>
          <p:cNvPr id="21" name="TextBox 20"/>
          <p:cNvSpPr txBox="1"/>
          <p:nvPr/>
        </p:nvSpPr>
        <p:spPr>
          <a:xfrm>
            <a:off x="6858000" y="4916981"/>
            <a:ext cx="1295400" cy="584775"/>
          </a:xfrm>
          <a:prstGeom prst="rect">
            <a:avLst/>
          </a:prstGeom>
          <a:noFill/>
        </p:spPr>
        <p:txBody>
          <a:bodyPr wrap="square" rtlCol="0">
            <a:spAutoFit/>
          </a:bodyPr>
          <a:lstStyle/>
          <a:p>
            <a:r>
              <a:rPr lang="en-US" sz="1600" i="1" dirty="0"/>
              <a:t>Marble</a:t>
            </a:r>
          </a:p>
          <a:p>
            <a:r>
              <a:rPr lang="en-US" sz="1600" i="1" dirty="0"/>
              <a:t>Quartzite</a:t>
            </a:r>
          </a:p>
        </p:txBody>
      </p:sp>
      <p:sp>
        <p:nvSpPr>
          <p:cNvPr id="23" name="TextBox 22"/>
          <p:cNvSpPr txBox="1"/>
          <p:nvPr/>
        </p:nvSpPr>
        <p:spPr>
          <a:xfrm>
            <a:off x="4516919" y="2168528"/>
            <a:ext cx="1351863" cy="1077218"/>
          </a:xfrm>
          <a:prstGeom prst="rect">
            <a:avLst/>
          </a:prstGeom>
          <a:noFill/>
        </p:spPr>
        <p:txBody>
          <a:bodyPr wrap="square" rtlCol="0">
            <a:spAutoFit/>
          </a:bodyPr>
          <a:lstStyle/>
          <a:p>
            <a:r>
              <a:rPr lang="en-US" sz="1600" i="1" dirty="0"/>
              <a:t>Breccia</a:t>
            </a:r>
          </a:p>
          <a:p>
            <a:r>
              <a:rPr lang="en-US" sz="1600" i="1" spc="-100" dirty="0"/>
              <a:t>Conglomerate</a:t>
            </a:r>
          </a:p>
          <a:p>
            <a:r>
              <a:rPr lang="en-US" sz="1600" i="1" dirty="0"/>
              <a:t>Sandstone</a:t>
            </a:r>
          </a:p>
          <a:p>
            <a:r>
              <a:rPr lang="en-US" sz="1600" i="1" dirty="0"/>
              <a:t>Limestone *</a:t>
            </a:r>
          </a:p>
        </p:txBody>
      </p:sp>
      <p:sp>
        <p:nvSpPr>
          <p:cNvPr id="16" name="TextBox 15"/>
          <p:cNvSpPr txBox="1"/>
          <p:nvPr/>
        </p:nvSpPr>
        <p:spPr>
          <a:xfrm>
            <a:off x="1341843" y="4882019"/>
            <a:ext cx="1143000" cy="1077218"/>
          </a:xfrm>
          <a:prstGeom prst="rect">
            <a:avLst/>
          </a:prstGeom>
          <a:noFill/>
        </p:spPr>
        <p:txBody>
          <a:bodyPr wrap="square" rtlCol="0">
            <a:spAutoFit/>
          </a:bodyPr>
          <a:lstStyle/>
          <a:p>
            <a:r>
              <a:rPr lang="en-US" sz="1600" i="1" dirty="0"/>
              <a:t>Gabbro</a:t>
            </a:r>
          </a:p>
          <a:p>
            <a:r>
              <a:rPr lang="en-US" sz="1600" i="1" dirty="0"/>
              <a:t>Granite</a:t>
            </a:r>
          </a:p>
          <a:p>
            <a:r>
              <a:rPr lang="en-US" sz="1600" i="1" dirty="0"/>
              <a:t>Diorite</a:t>
            </a:r>
          </a:p>
          <a:p>
            <a:endParaRPr lang="en-US" sz="1600" i="1" dirty="0"/>
          </a:p>
        </p:txBody>
      </p:sp>
      <p:sp>
        <p:nvSpPr>
          <p:cNvPr id="17" name="TextBox 16"/>
          <p:cNvSpPr txBox="1"/>
          <p:nvPr/>
        </p:nvSpPr>
        <p:spPr>
          <a:xfrm>
            <a:off x="3221519" y="4898355"/>
            <a:ext cx="1295400" cy="1569660"/>
          </a:xfrm>
          <a:prstGeom prst="rect">
            <a:avLst/>
          </a:prstGeom>
          <a:noFill/>
        </p:spPr>
        <p:txBody>
          <a:bodyPr wrap="square" rtlCol="0">
            <a:spAutoFit/>
          </a:bodyPr>
          <a:lstStyle/>
          <a:p>
            <a:r>
              <a:rPr lang="en-US" sz="1600" i="1" dirty="0"/>
              <a:t>Andesite</a:t>
            </a:r>
          </a:p>
          <a:p>
            <a:r>
              <a:rPr lang="en-US" sz="1600" i="1" dirty="0"/>
              <a:t>Basalt</a:t>
            </a:r>
          </a:p>
          <a:p>
            <a:r>
              <a:rPr lang="en-US" sz="1600" i="1" dirty="0"/>
              <a:t>Rhyolite</a:t>
            </a:r>
          </a:p>
          <a:p>
            <a:r>
              <a:rPr lang="en-US" sz="1600" i="1" dirty="0"/>
              <a:t>Pumice</a:t>
            </a:r>
            <a:br>
              <a:rPr lang="en-US" sz="1600" i="1" dirty="0"/>
            </a:br>
            <a:r>
              <a:rPr lang="en-US" sz="1600" i="1" dirty="0"/>
              <a:t>Obsidian</a:t>
            </a:r>
          </a:p>
          <a:p>
            <a:r>
              <a:rPr lang="en-US" sz="1600" i="1" dirty="0"/>
              <a:t>Scoria</a:t>
            </a:r>
          </a:p>
        </p:txBody>
      </p:sp>
      <p:sp>
        <p:nvSpPr>
          <p:cNvPr id="25" name="Rectangle 24"/>
          <p:cNvSpPr/>
          <p:nvPr/>
        </p:nvSpPr>
        <p:spPr>
          <a:xfrm>
            <a:off x="0" y="86380"/>
            <a:ext cx="9144000" cy="523220"/>
          </a:xfrm>
          <a:prstGeom prst="rect">
            <a:avLst/>
          </a:prstGeom>
          <a:solidFill>
            <a:srgbClr val="FFFF00"/>
          </a:solidFill>
        </p:spPr>
        <p:txBody>
          <a:bodyPr wrap="square">
            <a:spAutoFit/>
          </a:bodyPr>
          <a:lstStyle/>
          <a:p>
            <a:r>
              <a:rPr lang="en-US" sz="2800" b="1" i="1" dirty="0">
                <a:solidFill>
                  <a:srgbClr val="FF0000"/>
                </a:solidFill>
              </a:rPr>
              <a:t>ANSWER KEY – If you are done!</a:t>
            </a:r>
            <a:endParaRPr lang="en-US" sz="2800" dirty="0"/>
          </a:p>
        </p:txBody>
      </p:sp>
      <p:sp>
        <p:nvSpPr>
          <p:cNvPr id="27" name="TextBox 26"/>
          <p:cNvSpPr txBox="1"/>
          <p:nvPr/>
        </p:nvSpPr>
        <p:spPr>
          <a:xfrm>
            <a:off x="5791200" y="32658"/>
            <a:ext cx="3048000" cy="646331"/>
          </a:xfrm>
          <a:prstGeom prst="rect">
            <a:avLst/>
          </a:prstGeom>
          <a:noFill/>
        </p:spPr>
        <p:txBody>
          <a:bodyPr wrap="square" rtlCol="0">
            <a:spAutoFit/>
          </a:bodyPr>
          <a:lstStyle/>
          <a:p>
            <a:pPr>
              <a:buFont typeface="Wingdings"/>
              <a:buChar char="«"/>
            </a:pPr>
            <a:r>
              <a:rPr lang="en-US" i="1" dirty="0">
                <a:solidFill>
                  <a:srgbClr val="FF0000"/>
                </a:solidFill>
                <a:sym typeface="Wingdings"/>
              </a:rPr>
              <a:t>= Extra – not on list</a:t>
            </a:r>
            <a:br>
              <a:rPr lang="en-US" i="1" dirty="0">
                <a:solidFill>
                  <a:srgbClr val="FF0000"/>
                </a:solidFill>
                <a:sym typeface="Wingdings"/>
              </a:rPr>
            </a:br>
            <a:r>
              <a:rPr lang="en-US" i="1" dirty="0">
                <a:solidFill>
                  <a:srgbClr val="FF0000"/>
                </a:solidFill>
                <a:sym typeface="Wingdings"/>
              </a:rPr>
              <a:t>* = Listed more than once!</a:t>
            </a:r>
            <a:endParaRPr lang="en-US" i="1" dirty="0"/>
          </a:p>
        </p:txBody>
      </p:sp>
      <p:sp>
        <p:nvSpPr>
          <p:cNvPr id="29" name="TextBox 28">
            <a:extLst>
              <a:ext uri="{FF2B5EF4-FFF2-40B4-BE49-F238E27FC236}">
                <a16:creationId xmlns:a16="http://schemas.microsoft.com/office/drawing/2014/main" id="{0D336EFA-ED14-4A4C-26F1-812797F1C5A6}"/>
              </a:ext>
            </a:extLst>
          </p:cNvPr>
          <p:cNvSpPr txBox="1"/>
          <p:nvPr/>
        </p:nvSpPr>
        <p:spPr>
          <a:xfrm>
            <a:off x="2909066" y="2161439"/>
            <a:ext cx="1579233" cy="1815882"/>
          </a:xfrm>
          <a:prstGeom prst="rect">
            <a:avLst/>
          </a:prstGeom>
          <a:noFill/>
        </p:spPr>
        <p:txBody>
          <a:bodyPr wrap="square" rtlCol="0">
            <a:spAutoFit/>
          </a:bodyPr>
          <a:lstStyle/>
          <a:p>
            <a:r>
              <a:rPr lang="en-US" sz="1400" i="1" dirty="0"/>
              <a:t>Calcite</a:t>
            </a:r>
            <a:br>
              <a:rPr lang="en-US" sz="1400" i="1" dirty="0"/>
            </a:br>
            <a:r>
              <a:rPr lang="en-US" sz="1400" i="1" dirty="0"/>
              <a:t>Fluorite</a:t>
            </a:r>
            <a:br>
              <a:rPr lang="en-US" sz="1400" i="1" dirty="0"/>
            </a:br>
            <a:r>
              <a:rPr lang="en-US" sz="1400" i="1" dirty="0"/>
              <a:t>Galena</a:t>
            </a:r>
            <a:br>
              <a:rPr lang="en-US" sz="1400" i="1" dirty="0"/>
            </a:br>
            <a:r>
              <a:rPr lang="en-US" sz="1400" i="1" dirty="0"/>
              <a:t>Graphite</a:t>
            </a:r>
            <a:br>
              <a:rPr lang="en-US" sz="1400" i="1" dirty="0"/>
            </a:br>
            <a:r>
              <a:rPr lang="en-US" sz="1400" i="1" dirty="0"/>
              <a:t>Gypsum</a:t>
            </a:r>
          </a:p>
          <a:p>
            <a:r>
              <a:rPr lang="en-US" sz="1400" i="1" dirty="0"/>
              <a:t>Hematite</a:t>
            </a:r>
          </a:p>
          <a:p>
            <a:r>
              <a:rPr lang="en-US" sz="1400" i="1" dirty="0"/>
              <a:t>Pyrite</a:t>
            </a:r>
          </a:p>
          <a:p>
            <a:r>
              <a:rPr lang="en-US" sz="1400" i="1" dirty="0"/>
              <a:t>Halite</a:t>
            </a:r>
          </a:p>
        </p:txBody>
      </p:sp>
    </p:spTree>
    <p:extLst>
      <p:ext uri="{BB962C8B-B14F-4D97-AF65-F5344CB8AC3E}">
        <p14:creationId xmlns:p14="http://schemas.microsoft.com/office/powerpoint/2010/main" val="189702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3" grpId="0"/>
      <p:bldP spid="20" grpId="0"/>
      <p:bldP spid="21" grpId="0"/>
      <p:bldP spid="2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TextBox 211"/>
          <p:cNvSpPr txBox="1"/>
          <p:nvPr/>
        </p:nvSpPr>
        <p:spPr>
          <a:xfrm>
            <a:off x="0" y="0"/>
            <a:ext cx="9144000" cy="584775"/>
          </a:xfrm>
          <a:prstGeom prst="rect">
            <a:avLst/>
          </a:prstGeom>
          <a:solidFill>
            <a:schemeClr val="accent6">
              <a:lumMod val="75000"/>
            </a:schemeClr>
          </a:solidFill>
        </p:spPr>
        <p:txBody>
          <a:bodyPr wrap="square" rtlCol="0">
            <a:spAutoFit/>
          </a:bodyPr>
          <a:lstStyle/>
          <a:p>
            <a:r>
              <a:rPr lang="en-US" sz="3200" b="1" i="1" dirty="0"/>
              <a:t>Rock Box Challenge (Advanced) - Conclusion</a:t>
            </a:r>
          </a:p>
        </p:txBody>
      </p:sp>
      <p:sp>
        <p:nvSpPr>
          <p:cNvPr id="3" name="TextBox 2"/>
          <p:cNvSpPr txBox="1"/>
          <p:nvPr/>
        </p:nvSpPr>
        <p:spPr>
          <a:xfrm>
            <a:off x="152400" y="762000"/>
            <a:ext cx="8991600" cy="3785652"/>
          </a:xfrm>
          <a:prstGeom prst="rect">
            <a:avLst/>
          </a:prstGeom>
          <a:noFill/>
        </p:spPr>
        <p:txBody>
          <a:bodyPr wrap="square" rtlCol="0">
            <a:spAutoFit/>
          </a:bodyPr>
          <a:lstStyle/>
          <a:p>
            <a:r>
              <a:rPr lang="en-US" sz="2000" b="1" i="1" dirty="0"/>
              <a:t>How many of each category was your group able to identify? </a:t>
            </a:r>
          </a:p>
          <a:p>
            <a:endParaRPr lang="en-US" sz="2000" i="1" dirty="0"/>
          </a:p>
          <a:p>
            <a:r>
              <a:rPr lang="en-US" sz="2000" i="1" dirty="0"/>
              <a:t>Minerals = ____	    Igneous = ____      Sedimentary = ____    Metamorphic = _____</a:t>
            </a:r>
            <a:br>
              <a:rPr lang="en-US" sz="2000" i="1" dirty="0"/>
            </a:br>
            <a:endParaRPr lang="en-US" sz="2000" i="1" dirty="0"/>
          </a:p>
          <a:p>
            <a:endParaRPr lang="en-US" sz="2000" i="1" dirty="0"/>
          </a:p>
          <a:p>
            <a:r>
              <a:rPr lang="en-US" sz="2000" b="1" i="1" dirty="0"/>
              <a:t>How many samples were not identified?  ______</a:t>
            </a:r>
          </a:p>
          <a:p>
            <a:endParaRPr lang="en-US" sz="2000" i="1" dirty="0"/>
          </a:p>
          <a:p>
            <a:endParaRPr lang="en-US" sz="2000" i="1" dirty="0"/>
          </a:p>
          <a:p>
            <a:r>
              <a:rPr lang="en-US" sz="2000" b="1" i="1" dirty="0"/>
              <a:t>Compare your results to those of </a:t>
            </a:r>
            <a:r>
              <a:rPr lang="en-US" sz="2000" b="1" i="1" u="sng" dirty="0"/>
              <a:t>another team.</a:t>
            </a:r>
            <a:r>
              <a:rPr lang="en-US" sz="2000" b="1" i="1" dirty="0"/>
              <a:t>   How do your results compare to the other group’s results? </a:t>
            </a:r>
            <a:endParaRPr lang="en-US" sz="2000" i="1" dirty="0"/>
          </a:p>
          <a:p>
            <a:endParaRPr lang="en-US" sz="2000" dirty="0"/>
          </a:p>
          <a:p>
            <a:endParaRPr lang="en-US" sz="2000" i="1" dirty="0"/>
          </a:p>
        </p:txBody>
      </p:sp>
      <p:sp>
        <p:nvSpPr>
          <p:cNvPr id="4" name="TextBox 3"/>
          <p:cNvSpPr txBox="1"/>
          <p:nvPr/>
        </p:nvSpPr>
        <p:spPr>
          <a:xfrm>
            <a:off x="2552700" y="5715000"/>
            <a:ext cx="4191000" cy="1015663"/>
          </a:xfrm>
          <a:prstGeom prst="rect">
            <a:avLst/>
          </a:prstGeom>
          <a:solidFill>
            <a:srgbClr val="FFFF00"/>
          </a:solidFill>
        </p:spPr>
        <p:txBody>
          <a:bodyPr wrap="square" rtlCol="0">
            <a:spAutoFit/>
          </a:bodyPr>
          <a:lstStyle/>
          <a:p>
            <a:pPr algn="ctr"/>
            <a:r>
              <a:rPr lang="en-US" sz="2000" b="1" dirty="0"/>
              <a:t>Time to review … </a:t>
            </a:r>
            <a:br>
              <a:rPr lang="en-US" sz="2000" b="1" dirty="0"/>
            </a:br>
            <a:r>
              <a:rPr lang="en-US" sz="2000" b="1" dirty="0">
                <a:hlinkClick r:id="rId2"/>
              </a:rPr>
              <a:t>Quizlet Vocabulary Challenge</a:t>
            </a:r>
            <a:r>
              <a:rPr lang="en-US" sz="2000" b="1" dirty="0"/>
              <a:t>!</a:t>
            </a:r>
          </a:p>
          <a:p>
            <a:pPr algn="ctr"/>
            <a:r>
              <a:rPr lang="en-US" sz="2000" b="1" dirty="0">
                <a:hlinkClick r:id="rId3"/>
              </a:rPr>
              <a:t>GimKit Inside Planet Earth Kit</a:t>
            </a:r>
            <a:endParaRPr lang="en-US" sz="2000" b="1" dirty="0"/>
          </a:p>
        </p:txBody>
      </p:sp>
    </p:spTree>
    <p:extLst>
      <p:ext uri="{BB962C8B-B14F-4D97-AF65-F5344CB8AC3E}">
        <p14:creationId xmlns:p14="http://schemas.microsoft.com/office/powerpoint/2010/main" val="170491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376" y="167921"/>
            <a:ext cx="9144000" cy="3849259"/>
          </a:xfrm>
          <a:prstGeom prst="rect">
            <a:avLst/>
          </a:prstGeom>
        </p:spPr>
        <p:txBody>
          <a:bodyPr wrap="square">
            <a:spAutoFit/>
          </a:bodyPr>
          <a:lstStyle/>
          <a:p>
            <a:pPr>
              <a:lnSpc>
                <a:spcPct val="107000"/>
              </a:lnSpc>
              <a:spcAft>
                <a:spcPts val="800"/>
              </a:spcAft>
            </a:pPr>
            <a:r>
              <a:rPr lang="en-US" sz="2400" dirty="0">
                <a:ea typeface="Calibri"/>
                <a:cs typeface="Times New Roman"/>
              </a:rPr>
              <a:t>12. How long are the crystals that formed here? </a:t>
            </a:r>
            <a:r>
              <a:rPr lang="en-US" sz="2400" b="1" dirty="0">
                <a:solidFill>
                  <a:srgbClr val="FF0000"/>
                </a:solidFill>
                <a:ea typeface="Calibri"/>
                <a:cs typeface="Times New Roman"/>
              </a:rPr>
              <a:t>40 feet long</a:t>
            </a:r>
          </a:p>
          <a:p>
            <a:pPr marL="342900" marR="0" lvl="0" indent="-342900">
              <a:lnSpc>
                <a:spcPct val="107000"/>
              </a:lnSpc>
              <a:spcBef>
                <a:spcPts val="0"/>
              </a:spcBef>
              <a:spcAft>
                <a:spcPts val="0"/>
              </a:spcAft>
              <a:buFont typeface="+mj-lt"/>
              <a:buAutoNum type="arabicPeriod"/>
            </a:pPr>
            <a:endParaRPr lang="en-US" sz="1100" dirty="0">
              <a:ea typeface="Calibri"/>
              <a:cs typeface="Times New Roman"/>
            </a:endParaRPr>
          </a:p>
          <a:p>
            <a:pPr marR="0" lvl="0">
              <a:lnSpc>
                <a:spcPct val="107000"/>
              </a:lnSpc>
              <a:spcBef>
                <a:spcPts val="0"/>
              </a:spcBef>
              <a:spcAft>
                <a:spcPts val="0"/>
              </a:spcAft>
            </a:pPr>
            <a:r>
              <a:rPr lang="en-US" sz="2400" dirty="0">
                <a:ea typeface="Calibri"/>
                <a:cs typeface="Times New Roman"/>
              </a:rPr>
              <a:t>13. How did these crystals form? </a:t>
            </a:r>
            <a:br>
              <a:rPr lang="en-US" sz="2400" dirty="0">
                <a:ea typeface="Calibri"/>
                <a:cs typeface="Times New Roman"/>
              </a:rPr>
            </a:br>
            <a:r>
              <a:rPr lang="en-US" sz="2400" b="1" dirty="0">
                <a:solidFill>
                  <a:srgbClr val="FF0000"/>
                </a:solidFill>
                <a:ea typeface="Calibri"/>
                <a:cs typeface="Times New Roman"/>
              </a:rPr>
              <a:t>The crystals grew in mineral-rich water in an underground lake that was boiled by magma. </a:t>
            </a:r>
          </a:p>
          <a:p>
            <a:pPr marR="0" lvl="0">
              <a:lnSpc>
                <a:spcPct val="107000"/>
              </a:lnSpc>
              <a:spcBef>
                <a:spcPts val="0"/>
              </a:spcBef>
              <a:spcAft>
                <a:spcPts val="0"/>
              </a:spcAft>
            </a:pPr>
            <a:endParaRPr lang="en-US" sz="1100" dirty="0">
              <a:ea typeface="Calibri"/>
              <a:cs typeface="Times New Roman"/>
            </a:endParaRPr>
          </a:p>
          <a:p>
            <a:pPr marR="0" lvl="0">
              <a:lnSpc>
                <a:spcPct val="107000"/>
              </a:lnSpc>
              <a:spcBef>
                <a:spcPts val="0"/>
              </a:spcBef>
              <a:spcAft>
                <a:spcPts val="0"/>
              </a:spcAft>
            </a:pPr>
            <a:r>
              <a:rPr lang="en-US" sz="2400" dirty="0">
                <a:ea typeface="Calibri"/>
                <a:cs typeface="Times New Roman"/>
              </a:rPr>
              <a:t>14. There are </a:t>
            </a:r>
            <a:r>
              <a:rPr lang="en-US" sz="2400" b="1" dirty="0">
                <a:solidFill>
                  <a:srgbClr val="FF0000"/>
                </a:solidFill>
                <a:ea typeface="Calibri"/>
                <a:cs typeface="Times New Roman"/>
              </a:rPr>
              <a:t>seven</a:t>
            </a:r>
            <a:r>
              <a:rPr lang="en-US" sz="2400" dirty="0">
                <a:solidFill>
                  <a:srgbClr val="FF0000"/>
                </a:solidFill>
                <a:ea typeface="Calibri"/>
                <a:cs typeface="Times New Roman"/>
              </a:rPr>
              <a:t> </a:t>
            </a:r>
            <a:r>
              <a:rPr lang="en-US" sz="2400" dirty="0">
                <a:ea typeface="Calibri"/>
                <a:cs typeface="Times New Roman"/>
              </a:rPr>
              <a:t>massive sections that make up the Earth’s crust.  These sections are known as </a:t>
            </a:r>
            <a:r>
              <a:rPr lang="en-US" sz="2400" b="1" dirty="0">
                <a:solidFill>
                  <a:srgbClr val="FF0000"/>
                </a:solidFill>
                <a:ea typeface="Calibri"/>
                <a:cs typeface="Times New Roman"/>
              </a:rPr>
              <a:t>plates</a:t>
            </a:r>
            <a:r>
              <a:rPr lang="en-US" sz="2400" dirty="0">
                <a:ea typeface="Calibri"/>
                <a:cs typeface="Times New Roman"/>
              </a:rPr>
              <a:t>.</a:t>
            </a:r>
          </a:p>
          <a:p>
            <a:pPr marL="342900" marR="0" lvl="0" indent="-342900">
              <a:lnSpc>
                <a:spcPct val="107000"/>
              </a:lnSpc>
              <a:spcBef>
                <a:spcPts val="0"/>
              </a:spcBef>
              <a:spcAft>
                <a:spcPts val="0"/>
              </a:spcAft>
              <a:buFont typeface="+mj-lt"/>
              <a:buAutoNum type="arabicPeriod"/>
            </a:pPr>
            <a:endParaRPr lang="en-US" sz="900" dirty="0">
              <a:ea typeface="Calibri"/>
              <a:cs typeface="Times New Roman"/>
            </a:endParaRPr>
          </a:p>
          <a:p>
            <a:pPr marR="0" lvl="0">
              <a:lnSpc>
                <a:spcPct val="107000"/>
              </a:lnSpc>
              <a:spcBef>
                <a:spcPts val="0"/>
              </a:spcBef>
              <a:spcAft>
                <a:spcPts val="0"/>
              </a:spcAft>
            </a:pPr>
            <a:r>
              <a:rPr lang="en-US" sz="2400" b="1" i="1" dirty="0">
                <a:solidFill>
                  <a:schemeClr val="accent1"/>
                </a:solidFill>
                <a:ea typeface="Calibri"/>
                <a:cs typeface="Times New Roman"/>
              </a:rPr>
              <a:t>        How many plates are there in total – major and minor?</a:t>
            </a:r>
          </a:p>
          <a:p>
            <a:pPr marL="342900" marR="0" lvl="0" indent="-342900">
              <a:lnSpc>
                <a:spcPct val="107000"/>
              </a:lnSpc>
              <a:spcBef>
                <a:spcPts val="0"/>
              </a:spcBef>
              <a:spcAft>
                <a:spcPts val="0"/>
              </a:spcAft>
              <a:buFont typeface="+mj-lt"/>
              <a:buAutoNum type="arabicPeriod"/>
            </a:pPr>
            <a:endParaRPr lang="en-US" sz="2400" dirty="0">
              <a:ea typeface="Calibri"/>
              <a:cs typeface="Times New Roman"/>
            </a:endParaRPr>
          </a:p>
        </p:txBody>
      </p:sp>
      <p:sp>
        <p:nvSpPr>
          <p:cNvPr id="4" name="TextBox 3">
            <a:extLst>
              <a:ext uri="{FF2B5EF4-FFF2-40B4-BE49-F238E27FC236}">
                <a16:creationId xmlns:a16="http://schemas.microsoft.com/office/drawing/2014/main" id="{1A5AB9FD-5A15-4595-8544-43C958A38559}"/>
              </a:ext>
            </a:extLst>
          </p:cNvPr>
          <p:cNvSpPr txBox="1"/>
          <p:nvPr/>
        </p:nvSpPr>
        <p:spPr>
          <a:xfrm>
            <a:off x="4419600" y="3492527"/>
            <a:ext cx="4038600" cy="461665"/>
          </a:xfrm>
          <a:prstGeom prst="rect">
            <a:avLst/>
          </a:prstGeom>
          <a:noFill/>
        </p:spPr>
        <p:txBody>
          <a:bodyPr wrap="square" rtlCol="0">
            <a:spAutoFit/>
          </a:bodyPr>
          <a:lstStyle/>
          <a:p>
            <a:r>
              <a:rPr lang="en-US" sz="2400" b="1" dirty="0">
                <a:solidFill>
                  <a:schemeClr val="accent1"/>
                </a:solidFill>
              </a:rPr>
              <a:t>7 major + 8 minor = 15 plates</a:t>
            </a:r>
          </a:p>
        </p:txBody>
      </p:sp>
      <p:pic>
        <p:nvPicPr>
          <p:cNvPr id="8" name="Picture 7" descr="A picture containing text, clipart&#10;&#10;Description automatically generated">
            <a:hlinkClick r:id="rId2"/>
            <a:extLst>
              <a:ext uri="{FF2B5EF4-FFF2-40B4-BE49-F238E27FC236}">
                <a16:creationId xmlns:a16="http://schemas.microsoft.com/office/drawing/2014/main" id="{BD9BA390-07A6-42F1-AE90-4EA65A49D2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44300" y="2808581"/>
            <a:ext cx="1690688" cy="1240838"/>
          </a:xfrm>
          <a:prstGeom prst="rect">
            <a:avLst/>
          </a:prstGeom>
        </p:spPr>
      </p:pic>
      <p:sp>
        <p:nvSpPr>
          <p:cNvPr id="9" name="Rectangle 8">
            <a:extLst>
              <a:ext uri="{FF2B5EF4-FFF2-40B4-BE49-F238E27FC236}">
                <a16:creationId xmlns:a16="http://schemas.microsoft.com/office/drawing/2014/main" id="{07A41CBB-9CA0-432E-B6DC-5FA38CF48F94}"/>
              </a:ext>
            </a:extLst>
          </p:cNvPr>
          <p:cNvSpPr/>
          <p:nvPr/>
        </p:nvSpPr>
        <p:spPr>
          <a:xfrm>
            <a:off x="0" y="4038600"/>
            <a:ext cx="9175376" cy="865173"/>
          </a:xfrm>
          <a:prstGeom prst="rect">
            <a:avLst/>
          </a:prstGeom>
        </p:spPr>
        <p:txBody>
          <a:bodyPr wrap="square">
            <a:spAutoFit/>
          </a:bodyPr>
          <a:lstStyle/>
          <a:p>
            <a:pPr>
              <a:lnSpc>
                <a:spcPct val="107000"/>
              </a:lnSpc>
              <a:spcAft>
                <a:spcPts val="800"/>
              </a:spcAft>
            </a:pPr>
            <a:r>
              <a:rPr lang="en-US" sz="2400" dirty="0"/>
              <a:t>15. The formation of </a:t>
            </a:r>
            <a:r>
              <a:rPr lang="en-US" sz="2400" b="1" dirty="0">
                <a:solidFill>
                  <a:srgbClr val="FF0000"/>
                </a:solidFill>
              </a:rPr>
              <a:t>mountains</a:t>
            </a:r>
            <a:r>
              <a:rPr lang="en-US" sz="2400" dirty="0"/>
              <a:t> at the Earth’s surface is evidence the crust is in motion.</a:t>
            </a:r>
          </a:p>
        </p:txBody>
      </p:sp>
      <p:pic>
        <p:nvPicPr>
          <p:cNvPr id="5" name="Picture 4" descr="A picture containing mountain, nature, surrounded&#10;&#10;Description automatically generated">
            <a:extLst>
              <a:ext uri="{FF2B5EF4-FFF2-40B4-BE49-F238E27FC236}">
                <a16:creationId xmlns:a16="http://schemas.microsoft.com/office/drawing/2014/main" id="{690D5EA7-A9A7-411C-B274-0FF0B010B16F}"/>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b="50000"/>
          <a:stretch/>
        </p:blipFill>
        <p:spPr>
          <a:xfrm>
            <a:off x="3581400" y="4955409"/>
            <a:ext cx="5204012" cy="1734670"/>
          </a:xfrm>
          <a:prstGeom prst="rect">
            <a:avLst/>
          </a:prstGeom>
        </p:spPr>
      </p:pic>
    </p:spTree>
    <p:extLst>
      <p:ext uri="{BB962C8B-B14F-4D97-AF65-F5344CB8AC3E}">
        <p14:creationId xmlns:p14="http://schemas.microsoft.com/office/powerpoint/2010/main" val="295353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73588CC-6A25-43FE-8E56-FBF64FE0E6FF}"/>
              </a:ext>
            </a:extLst>
          </p:cNvPr>
          <p:cNvSpPr/>
          <p:nvPr/>
        </p:nvSpPr>
        <p:spPr>
          <a:xfrm>
            <a:off x="-7382" y="-33900"/>
            <a:ext cx="5756427" cy="584775"/>
          </a:xfrm>
          <a:prstGeom prst="rect">
            <a:avLst/>
          </a:prstGeom>
          <a:solidFill>
            <a:schemeClr val="tx1"/>
          </a:solidFill>
        </p:spPr>
        <p:txBody>
          <a:bodyPr wrap="square">
            <a:spAutoFit/>
          </a:bodyPr>
          <a:lstStyle/>
          <a:p>
            <a:r>
              <a:rPr lang="en-US" sz="3200" b="1" i="1" dirty="0">
                <a:solidFill>
                  <a:schemeClr val="bg1"/>
                </a:solidFill>
                <a:latin typeface="Times New Roman" pitchFamily="18" charset="0"/>
              </a:rPr>
              <a:t>Gizmos - Pangaea</a:t>
            </a:r>
          </a:p>
        </p:txBody>
      </p:sp>
      <p:pic>
        <p:nvPicPr>
          <p:cNvPr id="11" name="Picture 10">
            <a:extLst>
              <a:ext uri="{FF2B5EF4-FFF2-40B4-BE49-F238E27FC236}">
                <a16:creationId xmlns:a16="http://schemas.microsoft.com/office/drawing/2014/main" id="{99AA9104-C2E0-434A-A717-7D9C4B2FD703}"/>
              </a:ext>
            </a:extLst>
          </p:cNvPr>
          <p:cNvPicPr>
            <a:picLocks noChangeAspect="1"/>
          </p:cNvPicPr>
          <p:nvPr/>
        </p:nvPicPr>
        <p:blipFill rotWithShape="1">
          <a:blip r:embed="rId2"/>
          <a:srcRect l="20392" t="19921" r="16010" b="32583"/>
          <a:stretch/>
        </p:blipFill>
        <p:spPr>
          <a:xfrm>
            <a:off x="6233287" y="2770042"/>
            <a:ext cx="2717546" cy="1880468"/>
          </a:xfrm>
          <a:prstGeom prst="rect">
            <a:avLst/>
          </a:prstGeom>
        </p:spPr>
      </p:pic>
      <p:sp>
        <p:nvSpPr>
          <p:cNvPr id="8" name="Text Box 4"/>
          <p:cNvSpPr txBox="1">
            <a:spLocks noChangeArrowheads="1"/>
          </p:cNvSpPr>
          <p:nvPr/>
        </p:nvSpPr>
        <p:spPr bwMode="auto">
          <a:xfrm>
            <a:off x="127809" y="707530"/>
            <a:ext cx="8888381" cy="707886"/>
          </a:xfrm>
          <a:prstGeom prst="rect">
            <a:avLst/>
          </a:prstGeom>
          <a:noFill/>
          <a:ln w="9525">
            <a:noFill/>
            <a:miter lim="800000"/>
            <a:headEnd/>
            <a:tailEnd/>
          </a:ln>
        </p:spPr>
        <p:txBody>
          <a:bodyPr wrap="square">
            <a:spAutoFit/>
          </a:bodyPr>
          <a:lstStyle/>
          <a:p>
            <a:pPr algn="just"/>
            <a:r>
              <a:rPr lang="en-US" sz="2000" b="1" dirty="0">
                <a:latin typeface="Times New Roman" pitchFamily="18" charset="0"/>
              </a:rPr>
              <a:t>Go to mrstomm.com </a:t>
            </a:r>
            <a:r>
              <a:rPr lang="en-US" sz="2000" b="1" dirty="0">
                <a:latin typeface="Times New Roman" pitchFamily="18" charset="0"/>
                <a:sym typeface="Wingdings" panose="05000000000000000000" pitchFamily="2" charset="2"/>
              </a:rPr>
              <a:t> Click the Gizmos logo on the homepage. Follow these directions to login.</a:t>
            </a:r>
            <a:endParaRPr lang="en-US" sz="2000" dirty="0">
              <a:latin typeface="Times New Roman" pitchFamily="18" charset="0"/>
            </a:endParaRPr>
          </a:p>
        </p:txBody>
      </p:sp>
      <p:grpSp>
        <p:nvGrpSpPr>
          <p:cNvPr id="24" name="Group 23">
            <a:extLst>
              <a:ext uri="{FF2B5EF4-FFF2-40B4-BE49-F238E27FC236}">
                <a16:creationId xmlns:a16="http://schemas.microsoft.com/office/drawing/2014/main" id="{92FA9DCD-ECBA-46C8-A4C3-86CB6CE2E3EF}"/>
              </a:ext>
            </a:extLst>
          </p:cNvPr>
          <p:cNvGrpSpPr/>
          <p:nvPr/>
        </p:nvGrpSpPr>
        <p:grpSpPr>
          <a:xfrm>
            <a:off x="5428447" y="1313357"/>
            <a:ext cx="2662272" cy="1059056"/>
            <a:chOff x="5014052" y="3595304"/>
            <a:chExt cx="2662272" cy="1059056"/>
          </a:xfrm>
        </p:grpSpPr>
        <p:sp>
          <p:nvSpPr>
            <p:cNvPr id="14" name="Arrow: Right 13">
              <a:extLst>
                <a:ext uri="{FF2B5EF4-FFF2-40B4-BE49-F238E27FC236}">
                  <a16:creationId xmlns:a16="http://schemas.microsoft.com/office/drawing/2014/main" id="{2A7221BD-9764-418B-B623-CD493D376E08}"/>
                </a:ext>
              </a:extLst>
            </p:cNvPr>
            <p:cNvSpPr/>
            <p:nvPr/>
          </p:nvSpPr>
          <p:spPr>
            <a:xfrm>
              <a:off x="5014052" y="4163168"/>
              <a:ext cx="838009" cy="4911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B16FD303-6312-455D-B921-05164D70A0B4}"/>
                </a:ext>
              </a:extLst>
            </p:cNvPr>
            <p:cNvSpPr txBox="1"/>
            <p:nvPr/>
          </p:nvSpPr>
          <p:spPr>
            <a:xfrm>
              <a:off x="5652892" y="3595304"/>
              <a:ext cx="2023432" cy="400110"/>
            </a:xfrm>
            <a:prstGeom prst="rect">
              <a:avLst/>
            </a:prstGeom>
            <a:solidFill>
              <a:srgbClr val="FFFF00"/>
            </a:solidFill>
          </p:spPr>
          <p:txBody>
            <a:bodyPr wrap="square">
              <a:spAutoFit/>
            </a:bodyPr>
            <a:lstStyle/>
            <a:p>
              <a:pPr algn="ctr"/>
              <a:r>
                <a:rPr lang="en-US" sz="2000" b="1" dirty="0">
                  <a:latin typeface="Times New Roman" pitchFamily="18" charset="0"/>
                </a:rPr>
                <a:t>Click your name</a:t>
              </a:r>
            </a:p>
          </p:txBody>
        </p:sp>
        <p:pic>
          <p:nvPicPr>
            <p:cNvPr id="9" name="Picture 8">
              <a:extLst>
                <a:ext uri="{FF2B5EF4-FFF2-40B4-BE49-F238E27FC236}">
                  <a16:creationId xmlns:a16="http://schemas.microsoft.com/office/drawing/2014/main" id="{319F7B90-B755-4353-8862-83A0D2E98941}"/>
                </a:ext>
              </a:extLst>
            </p:cNvPr>
            <p:cNvPicPr>
              <a:picLocks noChangeAspect="1"/>
            </p:cNvPicPr>
            <p:nvPr/>
          </p:nvPicPr>
          <p:blipFill>
            <a:blip r:embed="rId3"/>
            <a:stretch>
              <a:fillRect/>
            </a:stretch>
          </p:blipFill>
          <p:spPr>
            <a:xfrm>
              <a:off x="5919195" y="4031078"/>
              <a:ext cx="1308465" cy="555106"/>
            </a:xfrm>
            <a:prstGeom prst="rect">
              <a:avLst/>
            </a:prstGeom>
          </p:spPr>
        </p:pic>
      </p:grpSp>
      <p:grpSp>
        <p:nvGrpSpPr>
          <p:cNvPr id="25" name="Group 24">
            <a:extLst>
              <a:ext uri="{FF2B5EF4-FFF2-40B4-BE49-F238E27FC236}">
                <a16:creationId xmlns:a16="http://schemas.microsoft.com/office/drawing/2014/main" id="{EAE1095A-BA9C-477F-9D95-2C39472E0602}"/>
              </a:ext>
            </a:extLst>
          </p:cNvPr>
          <p:cNvGrpSpPr/>
          <p:nvPr/>
        </p:nvGrpSpPr>
        <p:grpSpPr>
          <a:xfrm>
            <a:off x="6987822" y="2266528"/>
            <a:ext cx="1840062" cy="941022"/>
            <a:chOff x="9380307" y="-2891082"/>
            <a:chExt cx="1840062" cy="941022"/>
          </a:xfrm>
        </p:grpSpPr>
        <p:sp>
          <p:nvSpPr>
            <p:cNvPr id="15" name="Arrow: Right 14">
              <a:extLst>
                <a:ext uri="{FF2B5EF4-FFF2-40B4-BE49-F238E27FC236}">
                  <a16:creationId xmlns:a16="http://schemas.microsoft.com/office/drawing/2014/main" id="{F71AF5A1-B851-41E4-9E53-A7A43C73CD65}"/>
                </a:ext>
              </a:extLst>
            </p:cNvPr>
            <p:cNvSpPr/>
            <p:nvPr/>
          </p:nvSpPr>
          <p:spPr>
            <a:xfrm rot="5400000">
              <a:off x="9777188" y="-2473210"/>
              <a:ext cx="555108" cy="4911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C03FB9A5-A956-4EB7-B8F9-48A84E749366}"/>
                </a:ext>
              </a:extLst>
            </p:cNvPr>
            <p:cNvSpPr txBox="1"/>
            <p:nvPr/>
          </p:nvSpPr>
          <p:spPr>
            <a:xfrm>
              <a:off x="9380307" y="-2891082"/>
              <a:ext cx="1840062" cy="400110"/>
            </a:xfrm>
            <a:prstGeom prst="rect">
              <a:avLst/>
            </a:prstGeom>
            <a:solidFill>
              <a:srgbClr val="FFFF00"/>
            </a:solidFill>
          </p:spPr>
          <p:txBody>
            <a:bodyPr wrap="square">
              <a:spAutoFit/>
            </a:bodyPr>
            <a:lstStyle/>
            <a:p>
              <a:pPr algn="ctr"/>
              <a:r>
                <a:rPr lang="en-US" sz="2000" b="1" dirty="0">
                  <a:latin typeface="Times New Roman" pitchFamily="18" charset="0"/>
                </a:rPr>
                <a:t>Click the G</a:t>
              </a:r>
              <a:endParaRPr lang="en-US" sz="2000" dirty="0"/>
            </a:p>
          </p:txBody>
        </p:sp>
      </p:grpSp>
      <p:grpSp>
        <p:nvGrpSpPr>
          <p:cNvPr id="33" name="Group 32">
            <a:extLst>
              <a:ext uri="{FF2B5EF4-FFF2-40B4-BE49-F238E27FC236}">
                <a16:creationId xmlns:a16="http://schemas.microsoft.com/office/drawing/2014/main" id="{54A1E03C-9A87-4D3F-8098-CA5B99616442}"/>
              </a:ext>
            </a:extLst>
          </p:cNvPr>
          <p:cNvGrpSpPr/>
          <p:nvPr/>
        </p:nvGrpSpPr>
        <p:grpSpPr>
          <a:xfrm>
            <a:off x="272317" y="1492101"/>
            <a:ext cx="3116927" cy="3318293"/>
            <a:chOff x="136332" y="2105134"/>
            <a:chExt cx="3116927" cy="3318293"/>
          </a:xfrm>
        </p:grpSpPr>
        <p:grpSp>
          <p:nvGrpSpPr>
            <p:cNvPr id="10" name="Group 9">
              <a:extLst>
                <a:ext uri="{FF2B5EF4-FFF2-40B4-BE49-F238E27FC236}">
                  <a16:creationId xmlns:a16="http://schemas.microsoft.com/office/drawing/2014/main" id="{99DE7A15-5B14-4D3B-BB5A-61DBFA3C0EE1}"/>
                </a:ext>
              </a:extLst>
            </p:cNvPr>
            <p:cNvGrpSpPr/>
            <p:nvPr/>
          </p:nvGrpSpPr>
          <p:grpSpPr>
            <a:xfrm>
              <a:off x="136332" y="2105134"/>
              <a:ext cx="3116927" cy="2163867"/>
              <a:chOff x="136332" y="2105134"/>
              <a:chExt cx="3116927" cy="2163867"/>
            </a:xfrm>
          </p:grpSpPr>
          <p:pic>
            <p:nvPicPr>
              <p:cNvPr id="3" name="Picture 2">
                <a:extLst>
                  <a:ext uri="{FF2B5EF4-FFF2-40B4-BE49-F238E27FC236}">
                    <a16:creationId xmlns:a16="http://schemas.microsoft.com/office/drawing/2014/main" id="{71E365C4-55A0-4A07-A364-119485A0E662}"/>
                  </a:ext>
                </a:extLst>
              </p:cNvPr>
              <p:cNvPicPr>
                <a:picLocks noChangeAspect="1"/>
              </p:cNvPicPr>
              <p:nvPr/>
            </p:nvPicPr>
            <p:blipFill>
              <a:blip r:embed="rId4"/>
              <a:stretch>
                <a:fillRect/>
              </a:stretch>
            </p:blipFill>
            <p:spPr>
              <a:xfrm>
                <a:off x="136332" y="2105134"/>
                <a:ext cx="3116927" cy="2163867"/>
              </a:xfrm>
              <a:prstGeom prst="rect">
                <a:avLst/>
              </a:prstGeom>
            </p:spPr>
          </p:pic>
          <p:sp>
            <p:nvSpPr>
              <p:cNvPr id="13" name="Rectangle 12">
                <a:extLst>
                  <a:ext uri="{FF2B5EF4-FFF2-40B4-BE49-F238E27FC236}">
                    <a16:creationId xmlns:a16="http://schemas.microsoft.com/office/drawing/2014/main" id="{F9F7EC33-5C9B-4BCF-B8F7-38786884AEC7}"/>
                  </a:ext>
                </a:extLst>
              </p:cNvPr>
              <p:cNvSpPr/>
              <p:nvPr/>
            </p:nvSpPr>
            <p:spPr>
              <a:xfrm>
                <a:off x="755822" y="4000155"/>
                <a:ext cx="658991" cy="161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1D5E0EB-EDFA-4A52-8B19-0AC7BFCB5D92}"/>
                  </a:ext>
                </a:extLst>
              </p:cNvPr>
              <p:cNvSpPr/>
              <p:nvPr/>
            </p:nvSpPr>
            <p:spPr>
              <a:xfrm>
                <a:off x="526341" y="3553615"/>
                <a:ext cx="1893460" cy="584775"/>
              </a:xfrm>
              <a:prstGeom prst="rect">
                <a:avLst/>
              </a:prstGeom>
              <a:noFill/>
            </p:spPr>
            <p:txBody>
              <a:bodyPr wrap="square">
                <a:spAutoFit/>
              </a:bodyPr>
              <a:lstStyle/>
              <a:p>
                <a:pPr algn="ctr"/>
                <a:r>
                  <a:rPr lang="en-US" sz="3200" b="1" dirty="0">
                    <a:latin typeface="Times New Roman" pitchFamily="18" charset="0"/>
                  </a:rPr>
                  <a:t>mrstomm</a:t>
                </a:r>
              </a:p>
            </p:txBody>
          </p:sp>
        </p:grpSp>
        <p:sp>
          <p:nvSpPr>
            <p:cNvPr id="20" name="TextBox 19">
              <a:extLst>
                <a:ext uri="{FF2B5EF4-FFF2-40B4-BE49-F238E27FC236}">
                  <a16:creationId xmlns:a16="http://schemas.microsoft.com/office/drawing/2014/main" id="{7BAD582C-C617-4325-BC99-AF7B78EBBCD2}"/>
                </a:ext>
              </a:extLst>
            </p:cNvPr>
            <p:cNvSpPr txBox="1"/>
            <p:nvPr/>
          </p:nvSpPr>
          <p:spPr>
            <a:xfrm>
              <a:off x="166001" y="4715541"/>
              <a:ext cx="2331748" cy="707886"/>
            </a:xfrm>
            <a:prstGeom prst="rect">
              <a:avLst/>
            </a:prstGeom>
            <a:solidFill>
              <a:srgbClr val="FFFF00"/>
            </a:solidFill>
          </p:spPr>
          <p:txBody>
            <a:bodyPr wrap="square">
              <a:spAutoFit/>
            </a:bodyPr>
            <a:lstStyle/>
            <a:p>
              <a:pPr algn="ctr"/>
              <a:r>
                <a:rPr lang="en-US" sz="2000" b="1" dirty="0">
                  <a:latin typeface="Times New Roman" pitchFamily="18" charset="0"/>
                </a:rPr>
                <a:t>Use mrstomm as the username</a:t>
              </a:r>
              <a:endParaRPr lang="en-US" sz="2000" dirty="0"/>
            </a:p>
          </p:txBody>
        </p:sp>
        <p:sp>
          <p:nvSpPr>
            <p:cNvPr id="16" name="Arrow: Right 15">
              <a:extLst>
                <a:ext uri="{FF2B5EF4-FFF2-40B4-BE49-F238E27FC236}">
                  <a16:creationId xmlns:a16="http://schemas.microsoft.com/office/drawing/2014/main" id="{A0BCF097-F884-4FCF-8DA0-6134473EBF53}"/>
                </a:ext>
              </a:extLst>
            </p:cNvPr>
            <p:cNvSpPr/>
            <p:nvPr/>
          </p:nvSpPr>
          <p:spPr>
            <a:xfrm rot="16200000">
              <a:off x="921937" y="4269002"/>
              <a:ext cx="491193" cy="4911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C4C73FEC-541D-4FC3-B477-0DE6729A735B}"/>
              </a:ext>
            </a:extLst>
          </p:cNvPr>
          <p:cNvGrpSpPr/>
          <p:nvPr/>
        </p:nvGrpSpPr>
        <p:grpSpPr>
          <a:xfrm>
            <a:off x="3361090" y="1313357"/>
            <a:ext cx="2041532" cy="3254450"/>
            <a:chOff x="3211605" y="2007835"/>
            <a:chExt cx="2935264" cy="3949175"/>
          </a:xfrm>
        </p:grpSpPr>
        <p:sp>
          <p:nvSpPr>
            <p:cNvPr id="12" name="Arrow: Right 11">
              <a:extLst>
                <a:ext uri="{FF2B5EF4-FFF2-40B4-BE49-F238E27FC236}">
                  <a16:creationId xmlns:a16="http://schemas.microsoft.com/office/drawing/2014/main" id="{26237AA0-9772-4E3F-95A7-EFFF1E9D48CE}"/>
                </a:ext>
              </a:extLst>
            </p:cNvPr>
            <p:cNvSpPr/>
            <p:nvPr/>
          </p:nvSpPr>
          <p:spPr>
            <a:xfrm>
              <a:off x="3438734" y="3092888"/>
              <a:ext cx="677934" cy="4911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4A0DC63D-CAC8-4E2C-A21F-B9B2CF8EFCFC}"/>
                </a:ext>
              </a:extLst>
            </p:cNvPr>
            <p:cNvPicPr>
              <a:picLocks noChangeAspect="1"/>
            </p:cNvPicPr>
            <p:nvPr/>
          </p:nvPicPr>
          <p:blipFill>
            <a:blip r:embed="rId5"/>
            <a:stretch>
              <a:fillRect/>
            </a:stretch>
          </p:blipFill>
          <p:spPr>
            <a:xfrm>
              <a:off x="4249000" y="2007835"/>
              <a:ext cx="1802668" cy="3621009"/>
            </a:xfrm>
            <a:prstGeom prst="rect">
              <a:avLst/>
            </a:prstGeom>
          </p:spPr>
        </p:pic>
        <p:sp>
          <p:nvSpPr>
            <p:cNvPr id="21" name="TextBox 20">
              <a:extLst>
                <a:ext uri="{FF2B5EF4-FFF2-40B4-BE49-F238E27FC236}">
                  <a16:creationId xmlns:a16="http://schemas.microsoft.com/office/drawing/2014/main" id="{4E597C28-A6AD-48D2-9CE1-84666B37A66D}"/>
                </a:ext>
              </a:extLst>
            </p:cNvPr>
            <p:cNvSpPr txBox="1"/>
            <p:nvPr/>
          </p:nvSpPr>
          <p:spPr>
            <a:xfrm>
              <a:off x="3211605" y="5471489"/>
              <a:ext cx="2935264" cy="485521"/>
            </a:xfrm>
            <a:prstGeom prst="rect">
              <a:avLst/>
            </a:prstGeom>
            <a:solidFill>
              <a:srgbClr val="FFFF00"/>
            </a:solidFill>
          </p:spPr>
          <p:txBody>
            <a:bodyPr wrap="square">
              <a:spAutoFit/>
            </a:bodyPr>
            <a:lstStyle/>
            <a:p>
              <a:pPr algn="ctr"/>
              <a:r>
                <a:rPr lang="en-US" sz="2000" b="1" dirty="0">
                  <a:latin typeface="Times New Roman" pitchFamily="18" charset="0"/>
                </a:rPr>
                <a:t>Select your class</a:t>
              </a:r>
              <a:endParaRPr lang="en-US" sz="2000" dirty="0"/>
            </a:p>
          </p:txBody>
        </p:sp>
      </p:grpSp>
      <p:grpSp>
        <p:nvGrpSpPr>
          <p:cNvPr id="32" name="Group 31">
            <a:extLst>
              <a:ext uri="{FF2B5EF4-FFF2-40B4-BE49-F238E27FC236}">
                <a16:creationId xmlns:a16="http://schemas.microsoft.com/office/drawing/2014/main" id="{D29BFAC0-F588-4F75-A4DA-87BE8E1AC34E}"/>
              </a:ext>
            </a:extLst>
          </p:cNvPr>
          <p:cNvGrpSpPr/>
          <p:nvPr/>
        </p:nvGrpSpPr>
        <p:grpSpPr>
          <a:xfrm>
            <a:off x="6324625" y="4810394"/>
            <a:ext cx="2463102" cy="1834614"/>
            <a:chOff x="6384207" y="3357527"/>
            <a:chExt cx="2463102" cy="1834614"/>
          </a:xfrm>
        </p:grpSpPr>
        <p:grpSp>
          <p:nvGrpSpPr>
            <p:cNvPr id="18" name="Group 17">
              <a:extLst>
                <a:ext uri="{FF2B5EF4-FFF2-40B4-BE49-F238E27FC236}">
                  <a16:creationId xmlns:a16="http://schemas.microsoft.com/office/drawing/2014/main" id="{773BC91B-8875-4AB3-8F0F-47077855F16A}"/>
                </a:ext>
              </a:extLst>
            </p:cNvPr>
            <p:cNvGrpSpPr/>
            <p:nvPr/>
          </p:nvGrpSpPr>
          <p:grpSpPr>
            <a:xfrm>
              <a:off x="6384207" y="3357527"/>
              <a:ext cx="2463102" cy="1446489"/>
              <a:chOff x="5960102" y="3368382"/>
              <a:chExt cx="2463102" cy="1446489"/>
            </a:xfrm>
          </p:grpSpPr>
          <p:grpSp>
            <p:nvGrpSpPr>
              <p:cNvPr id="7" name="Group 6">
                <a:extLst>
                  <a:ext uri="{FF2B5EF4-FFF2-40B4-BE49-F238E27FC236}">
                    <a16:creationId xmlns:a16="http://schemas.microsoft.com/office/drawing/2014/main" id="{BB14C217-77CD-48CE-AC7F-DFC376C89B49}"/>
                  </a:ext>
                </a:extLst>
              </p:cNvPr>
              <p:cNvGrpSpPr/>
              <p:nvPr/>
            </p:nvGrpSpPr>
            <p:grpSpPr>
              <a:xfrm>
                <a:off x="5960102" y="3368382"/>
                <a:ext cx="2463102" cy="1446489"/>
                <a:chOff x="6072944" y="3255260"/>
                <a:chExt cx="2463102" cy="1446489"/>
              </a:xfrm>
            </p:grpSpPr>
            <p:pic>
              <p:nvPicPr>
                <p:cNvPr id="4" name="Picture 3">
                  <a:extLst>
                    <a:ext uri="{FF2B5EF4-FFF2-40B4-BE49-F238E27FC236}">
                      <a16:creationId xmlns:a16="http://schemas.microsoft.com/office/drawing/2014/main" id="{588A464F-31CD-467A-8131-35FFE3967CE9}"/>
                    </a:ext>
                  </a:extLst>
                </p:cNvPr>
                <p:cNvPicPr>
                  <a:picLocks noChangeAspect="1"/>
                </p:cNvPicPr>
                <p:nvPr/>
              </p:nvPicPr>
              <p:blipFill rotWithShape="1">
                <a:blip r:embed="rId6"/>
                <a:srcRect r="25212"/>
                <a:stretch/>
              </p:blipFill>
              <p:spPr>
                <a:xfrm>
                  <a:off x="6072944" y="3255260"/>
                  <a:ext cx="2463102" cy="1446489"/>
                </a:xfrm>
                <a:prstGeom prst="rect">
                  <a:avLst/>
                </a:prstGeom>
              </p:spPr>
            </p:pic>
            <p:sp>
              <p:nvSpPr>
                <p:cNvPr id="29" name="Rectangle 28">
                  <a:extLst>
                    <a:ext uri="{FF2B5EF4-FFF2-40B4-BE49-F238E27FC236}">
                      <a16:creationId xmlns:a16="http://schemas.microsoft.com/office/drawing/2014/main" id="{A6DDE406-52D0-4704-8C51-4FD61B5C7306}"/>
                    </a:ext>
                  </a:extLst>
                </p:cNvPr>
                <p:cNvSpPr/>
                <p:nvPr/>
              </p:nvSpPr>
              <p:spPr>
                <a:xfrm>
                  <a:off x="6466071" y="4367386"/>
                  <a:ext cx="658991" cy="161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EA19C71F-315C-4728-8C0C-0B707CEC2D19}"/>
                  </a:ext>
                </a:extLst>
              </p:cNvPr>
              <p:cNvSpPr txBox="1"/>
              <p:nvPr/>
            </p:nvSpPr>
            <p:spPr>
              <a:xfrm>
                <a:off x="6133878" y="4424500"/>
                <a:ext cx="1474954" cy="369332"/>
              </a:xfrm>
              <a:prstGeom prst="rect">
                <a:avLst/>
              </a:prstGeom>
              <a:noFill/>
            </p:spPr>
            <p:txBody>
              <a:bodyPr wrap="square">
                <a:spAutoFit/>
              </a:bodyPr>
              <a:lstStyle/>
              <a:p>
                <a:pPr algn="ctr"/>
                <a:r>
                  <a:rPr lang="en-US" b="1" dirty="0">
                    <a:latin typeface="Times New Roman" pitchFamily="18" charset="0"/>
                  </a:rPr>
                  <a:t>126S12345</a:t>
                </a:r>
                <a:endParaRPr lang="en-US" dirty="0"/>
              </a:p>
            </p:txBody>
          </p:sp>
        </p:grpSp>
        <p:grpSp>
          <p:nvGrpSpPr>
            <p:cNvPr id="31" name="Group 30">
              <a:extLst>
                <a:ext uri="{FF2B5EF4-FFF2-40B4-BE49-F238E27FC236}">
                  <a16:creationId xmlns:a16="http://schemas.microsoft.com/office/drawing/2014/main" id="{F6D39F64-4D9F-4B67-9D94-4AFA64AB2E22}"/>
                </a:ext>
              </a:extLst>
            </p:cNvPr>
            <p:cNvGrpSpPr/>
            <p:nvPr/>
          </p:nvGrpSpPr>
          <p:grpSpPr>
            <a:xfrm>
              <a:off x="6583610" y="3366465"/>
              <a:ext cx="2064295" cy="1825676"/>
              <a:chOff x="6583610" y="3366465"/>
              <a:chExt cx="2064295" cy="1825676"/>
            </a:xfrm>
          </p:grpSpPr>
          <p:sp>
            <p:nvSpPr>
              <p:cNvPr id="26" name="Arrow: Right 25">
                <a:extLst>
                  <a:ext uri="{FF2B5EF4-FFF2-40B4-BE49-F238E27FC236}">
                    <a16:creationId xmlns:a16="http://schemas.microsoft.com/office/drawing/2014/main" id="{C10F8162-C201-425B-982C-9036924B7581}"/>
                  </a:ext>
                </a:extLst>
              </p:cNvPr>
              <p:cNvSpPr/>
              <p:nvPr/>
            </p:nvSpPr>
            <p:spPr>
              <a:xfrm rot="5400000">
                <a:off x="6770732" y="3573859"/>
                <a:ext cx="905979" cy="4911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B150A90-143A-46B6-B6A0-83553CDFCE1E}"/>
                  </a:ext>
                </a:extLst>
              </p:cNvPr>
              <p:cNvSpPr txBox="1"/>
              <p:nvPr/>
            </p:nvSpPr>
            <p:spPr>
              <a:xfrm>
                <a:off x="6583610" y="4792031"/>
                <a:ext cx="2064295" cy="400110"/>
              </a:xfrm>
              <a:prstGeom prst="rect">
                <a:avLst/>
              </a:prstGeom>
              <a:solidFill>
                <a:srgbClr val="FFFF00"/>
              </a:solidFill>
            </p:spPr>
            <p:txBody>
              <a:bodyPr wrap="square">
                <a:spAutoFit/>
              </a:bodyPr>
              <a:lstStyle/>
              <a:p>
                <a:pPr algn="ctr"/>
                <a:r>
                  <a:rPr lang="en-US" sz="2000" b="1" dirty="0">
                    <a:latin typeface="Times New Roman" pitchFamily="18" charset="0"/>
                  </a:rPr>
                  <a:t>Use your 126S#</a:t>
                </a:r>
                <a:endParaRPr lang="en-US" sz="2000" dirty="0"/>
              </a:p>
            </p:txBody>
          </p:sp>
        </p:grpSp>
      </p:grpSp>
      <p:grpSp>
        <p:nvGrpSpPr>
          <p:cNvPr id="37" name="Group 36">
            <a:extLst>
              <a:ext uri="{FF2B5EF4-FFF2-40B4-BE49-F238E27FC236}">
                <a16:creationId xmlns:a16="http://schemas.microsoft.com/office/drawing/2014/main" id="{B1D77FFA-03E4-4C76-8787-DF91A5D5B318}"/>
              </a:ext>
            </a:extLst>
          </p:cNvPr>
          <p:cNvGrpSpPr/>
          <p:nvPr/>
        </p:nvGrpSpPr>
        <p:grpSpPr>
          <a:xfrm>
            <a:off x="1693465" y="5494636"/>
            <a:ext cx="4373822" cy="1311668"/>
            <a:chOff x="572812" y="5459361"/>
            <a:chExt cx="4373822" cy="1311668"/>
          </a:xfrm>
        </p:grpSpPr>
        <p:grpSp>
          <p:nvGrpSpPr>
            <p:cNvPr id="34" name="Group 33">
              <a:extLst>
                <a:ext uri="{FF2B5EF4-FFF2-40B4-BE49-F238E27FC236}">
                  <a16:creationId xmlns:a16="http://schemas.microsoft.com/office/drawing/2014/main" id="{40B0D425-E691-4EFA-BD3E-558853F57C70}"/>
                </a:ext>
              </a:extLst>
            </p:cNvPr>
            <p:cNvGrpSpPr/>
            <p:nvPr/>
          </p:nvGrpSpPr>
          <p:grpSpPr>
            <a:xfrm>
              <a:off x="880774" y="5459361"/>
              <a:ext cx="4065860" cy="1118825"/>
              <a:chOff x="8756010" y="-3221170"/>
              <a:chExt cx="4065860" cy="1118825"/>
            </a:xfrm>
          </p:grpSpPr>
          <p:sp>
            <p:nvSpPr>
              <p:cNvPr id="35" name="Arrow: Right 34">
                <a:extLst>
                  <a:ext uri="{FF2B5EF4-FFF2-40B4-BE49-F238E27FC236}">
                    <a16:creationId xmlns:a16="http://schemas.microsoft.com/office/drawing/2014/main" id="{377CBB9A-3E25-444E-A7C7-ADCF6D2058CA}"/>
                  </a:ext>
                </a:extLst>
              </p:cNvPr>
              <p:cNvSpPr/>
              <p:nvPr/>
            </p:nvSpPr>
            <p:spPr>
              <a:xfrm rot="10800000">
                <a:off x="12266762" y="-2593537"/>
                <a:ext cx="555108" cy="4911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8548C8AD-7840-4E64-9C3A-F39FEBF47687}"/>
                  </a:ext>
                </a:extLst>
              </p:cNvPr>
              <p:cNvSpPr txBox="1"/>
              <p:nvPr/>
            </p:nvSpPr>
            <p:spPr>
              <a:xfrm>
                <a:off x="8756010" y="-3221170"/>
                <a:ext cx="3840082" cy="400110"/>
              </a:xfrm>
              <a:prstGeom prst="rect">
                <a:avLst/>
              </a:prstGeom>
              <a:solidFill>
                <a:srgbClr val="FFFF00"/>
              </a:solidFill>
            </p:spPr>
            <p:txBody>
              <a:bodyPr wrap="square">
                <a:spAutoFit/>
              </a:bodyPr>
              <a:lstStyle/>
              <a:p>
                <a:pPr algn="ctr"/>
                <a:r>
                  <a:rPr lang="en-US" sz="2000" b="1" dirty="0">
                    <a:latin typeface="Times New Roman" pitchFamily="18" charset="0"/>
                  </a:rPr>
                  <a:t>Click BUILDING PANGAEA</a:t>
                </a:r>
                <a:endParaRPr lang="en-US" sz="2000" dirty="0"/>
              </a:p>
            </p:txBody>
          </p:sp>
        </p:grpSp>
        <p:pic>
          <p:nvPicPr>
            <p:cNvPr id="27" name="Picture 26">
              <a:extLst>
                <a:ext uri="{FF2B5EF4-FFF2-40B4-BE49-F238E27FC236}">
                  <a16:creationId xmlns:a16="http://schemas.microsoft.com/office/drawing/2014/main" id="{EF49FB1A-2F9A-4C08-A8E4-8166680573C2}"/>
                </a:ext>
              </a:extLst>
            </p:cNvPr>
            <p:cNvPicPr>
              <a:picLocks noChangeAspect="1"/>
            </p:cNvPicPr>
            <p:nvPr/>
          </p:nvPicPr>
          <p:blipFill>
            <a:blip r:embed="rId7"/>
            <a:stretch>
              <a:fillRect/>
            </a:stretch>
          </p:blipFill>
          <p:spPr>
            <a:xfrm>
              <a:off x="572812" y="5902003"/>
              <a:ext cx="3660441" cy="869026"/>
            </a:xfrm>
            <a:prstGeom prst="rect">
              <a:avLst/>
            </a:prstGeom>
          </p:spPr>
        </p:pic>
      </p:grpSp>
    </p:spTree>
    <p:extLst>
      <p:ext uri="{BB962C8B-B14F-4D97-AF65-F5344CB8AC3E}">
        <p14:creationId xmlns:p14="http://schemas.microsoft.com/office/powerpoint/2010/main" val="300432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523220"/>
          </a:xfrm>
          <a:prstGeom prst="rect">
            <a:avLst/>
          </a:prstGeom>
          <a:solidFill>
            <a:srgbClr val="FFFF00"/>
          </a:solidFill>
        </p:spPr>
        <p:txBody>
          <a:bodyPr wrap="square">
            <a:spAutoFit/>
          </a:bodyPr>
          <a:lstStyle/>
          <a:p>
            <a:pPr indent="4763"/>
            <a:r>
              <a:rPr lang="en-US" sz="2800" b="1" dirty="0">
                <a:latin typeface="Times New Roman" pitchFamily="18" charset="0"/>
                <a:cs typeface="Times New Roman" pitchFamily="18" charset="0"/>
              </a:rPr>
              <a:t>Background Information:</a:t>
            </a:r>
          </a:p>
        </p:txBody>
      </p:sp>
      <p:pic>
        <p:nvPicPr>
          <p:cNvPr id="22" name="Picture 21">
            <a:extLst>
              <a:ext uri="{FF2B5EF4-FFF2-40B4-BE49-F238E27FC236}">
                <a16:creationId xmlns:a16="http://schemas.microsoft.com/office/drawing/2014/main" id="{664BB5FC-D4C2-47E1-96B9-AA431CF4AA1A}"/>
              </a:ext>
            </a:extLst>
          </p:cNvPr>
          <p:cNvPicPr>
            <a:picLocks noChangeAspect="1"/>
          </p:cNvPicPr>
          <p:nvPr/>
        </p:nvPicPr>
        <p:blipFill>
          <a:blip r:embed="rId3"/>
          <a:stretch>
            <a:fillRect/>
          </a:stretch>
        </p:blipFill>
        <p:spPr>
          <a:xfrm>
            <a:off x="4723929" y="3795494"/>
            <a:ext cx="4138232" cy="2743323"/>
          </a:xfrm>
          <a:prstGeom prst="rect">
            <a:avLst/>
          </a:prstGeom>
        </p:spPr>
      </p:pic>
      <p:sp>
        <p:nvSpPr>
          <p:cNvPr id="24" name="TextBox 23">
            <a:extLst>
              <a:ext uri="{FF2B5EF4-FFF2-40B4-BE49-F238E27FC236}">
                <a16:creationId xmlns:a16="http://schemas.microsoft.com/office/drawing/2014/main" id="{B08D9A60-3204-45BB-8876-EB25110891BE}"/>
              </a:ext>
            </a:extLst>
          </p:cNvPr>
          <p:cNvSpPr txBox="1"/>
          <p:nvPr/>
        </p:nvSpPr>
        <p:spPr>
          <a:xfrm>
            <a:off x="95606" y="4343400"/>
            <a:ext cx="4495328" cy="1384995"/>
          </a:xfrm>
          <a:prstGeom prst="rect">
            <a:avLst/>
          </a:prstGeom>
          <a:noFill/>
        </p:spPr>
        <p:txBody>
          <a:bodyPr wrap="square" rtlCol="0">
            <a:spAutoFit/>
          </a:bodyPr>
          <a:lstStyle/>
          <a:p>
            <a:pPr algn="ctr"/>
            <a:r>
              <a:rPr lang="en-US" sz="2800" b="1" dirty="0"/>
              <a:t>Can you get all the continents to fit together as one large supercontinent? </a:t>
            </a:r>
          </a:p>
        </p:txBody>
      </p:sp>
      <p:sp>
        <p:nvSpPr>
          <p:cNvPr id="29" name="Rectangle 28">
            <a:extLst>
              <a:ext uri="{FF2B5EF4-FFF2-40B4-BE49-F238E27FC236}">
                <a16:creationId xmlns:a16="http://schemas.microsoft.com/office/drawing/2014/main" id="{5CB067B8-6ABF-404B-89DF-CFA633848C90}"/>
              </a:ext>
            </a:extLst>
          </p:cNvPr>
          <p:cNvSpPr/>
          <p:nvPr/>
        </p:nvSpPr>
        <p:spPr>
          <a:xfrm rot="1088169">
            <a:off x="6852074" y="4280127"/>
            <a:ext cx="1484702" cy="2646878"/>
          </a:xfrm>
          <a:prstGeom prst="rect">
            <a:avLst/>
          </a:prstGeom>
          <a:noFill/>
        </p:spPr>
        <p:txBody>
          <a:bodyPr wrap="none" lIns="91440" tIns="45720" rIns="91440" bIns="45720">
            <a:spAutoFit/>
          </a:bodyPr>
          <a:lstStyle/>
          <a:p>
            <a:pPr algn="ctr"/>
            <a:r>
              <a:rPr lang="en-US" sz="16600" b="0" cap="none" spc="0" dirty="0">
                <a:ln w="28575">
                  <a:solidFill>
                    <a:schemeClr val="bg1"/>
                  </a:solidFill>
                </a:ln>
                <a:solidFill>
                  <a:schemeClr val="tx1"/>
                </a:solidFill>
                <a:effectLst>
                  <a:outerShdw blurRad="38100" dist="19050" dir="2700000" algn="tl" rotWithShape="0">
                    <a:schemeClr val="dk1">
                      <a:alpha val="40000"/>
                    </a:schemeClr>
                  </a:outerShdw>
                </a:effectLst>
                <a:latin typeface="Arial Black" panose="020B0A04020102020204" pitchFamily="34" charset="0"/>
              </a:rPr>
              <a:t>?</a:t>
            </a:r>
          </a:p>
        </p:txBody>
      </p:sp>
      <p:sp>
        <p:nvSpPr>
          <p:cNvPr id="23" name="TextBox 22">
            <a:extLst>
              <a:ext uri="{FF2B5EF4-FFF2-40B4-BE49-F238E27FC236}">
                <a16:creationId xmlns:a16="http://schemas.microsoft.com/office/drawing/2014/main" id="{A2974950-9C0C-41D5-A418-21816CE10A78}"/>
              </a:ext>
            </a:extLst>
          </p:cNvPr>
          <p:cNvSpPr txBox="1"/>
          <p:nvPr/>
        </p:nvSpPr>
        <p:spPr>
          <a:xfrm>
            <a:off x="75884" y="627709"/>
            <a:ext cx="8835929" cy="3123932"/>
          </a:xfrm>
          <a:prstGeom prst="rect">
            <a:avLst/>
          </a:prstGeom>
          <a:noFill/>
        </p:spPr>
        <p:txBody>
          <a:bodyPr wrap="square">
            <a:spAutoFit/>
          </a:bodyPr>
          <a:lstStyle/>
          <a:p>
            <a:pPr algn="just"/>
            <a:r>
              <a:rPr lang="en-US" sz="2400" dirty="0"/>
              <a:t>In 1915, a German scientist named </a:t>
            </a:r>
            <a:r>
              <a:rPr lang="en-US" sz="2400" b="1" dirty="0"/>
              <a:t>Alfred Wegener </a:t>
            </a:r>
            <a:r>
              <a:rPr lang="en-US" sz="2400" dirty="0"/>
              <a:t>(</a:t>
            </a:r>
            <a:r>
              <a:rPr lang="en-US" sz="2400" dirty="0" err="1"/>
              <a:t>VAY-guh-ner</a:t>
            </a:r>
            <a:r>
              <a:rPr lang="en-US" sz="2400" dirty="0"/>
              <a:t>) proposed the theory of continental drift. </a:t>
            </a:r>
          </a:p>
          <a:p>
            <a:pPr algn="just"/>
            <a:endParaRPr lang="en-US" sz="1100" dirty="0"/>
          </a:p>
          <a:p>
            <a:pPr algn="just"/>
            <a:r>
              <a:rPr lang="en-US" sz="2400" dirty="0"/>
              <a:t>According to this theory, the landmasses once were joined into a supercontinent called </a:t>
            </a:r>
            <a:r>
              <a:rPr lang="en-US" sz="2400" b="1" dirty="0"/>
              <a:t>Pangaea</a:t>
            </a:r>
            <a:r>
              <a:rPr lang="en-US" sz="2400" dirty="0"/>
              <a:t>. The landmasses then slowly drifted to their current positions. </a:t>
            </a:r>
          </a:p>
          <a:p>
            <a:pPr algn="just"/>
            <a:endParaRPr lang="en-US" sz="1050" dirty="0"/>
          </a:p>
          <a:p>
            <a:pPr algn="just"/>
            <a:r>
              <a:rPr lang="en-US" sz="2400" dirty="0"/>
              <a:t>Scientists have gathered evidence from </a:t>
            </a:r>
            <a:r>
              <a:rPr lang="en-US" sz="2400" b="1" dirty="0"/>
              <a:t>fossils</a:t>
            </a:r>
            <a:r>
              <a:rPr lang="en-US" sz="2400" dirty="0"/>
              <a:t>, </a:t>
            </a:r>
            <a:r>
              <a:rPr lang="en-US" sz="2400" b="1" dirty="0"/>
              <a:t>rocks</a:t>
            </a:r>
            <a:r>
              <a:rPr lang="en-US" sz="2400" dirty="0"/>
              <a:t>, and </a:t>
            </a:r>
            <a:r>
              <a:rPr lang="en-US" sz="2400" b="1" dirty="0"/>
              <a:t>glaciers</a:t>
            </a:r>
            <a:r>
              <a:rPr lang="en-US" sz="2400" dirty="0"/>
              <a:t> to help them piece together the puzzle of the past. </a:t>
            </a:r>
          </a:p>
        </p:txBody>
      </p:sp>
    </p:spTree>
    <p:extLst>
      <p:ext uri="{BB962C8B-B14F-4D97-AF65-F5344CB8AC3E}">
        <p14:creationId xmlns:p14="http://schemas.microsoft.com/office/powerpoint/2010/main" val="304526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BB1FB2CB-D26D-4AFF-9848-D9BA2ABBF19C}"/>
              </a:ext>
            </a:extLst>
          </p:cNvPr>
          <p:cNvSpPr txBox="1"/>
          <p:nvPr/>
        </p:nvSpPr>
        <p:spPr>
          <a:xfrm>
            <a:off x="88114" y="3703324"/>
            <a:ext cx="4559686" cy="1938992"/>
          </a:xfrm>
          <a:prstGeom prst="rect">
            <a:avLst/>
          </a:prstGeom>
          <a:noFill/>
        </p:spPr>
        <p:txBody>
          <a:bodyPr wrap="square" rtlCol="0">
            <a:spAutoFit/>
          </a:bodyPr>
          <a:lstStyle/>
          <a:p>
            <a:r>
              <a:rPr lang="en-US" sz="2000" dirty="0"/>
              <a:t>Use the </a:t>
            </a:r>
            <a:r>
              <a:rPr lang="en-US" sz="2000" b="1" dirty="0"/>
              <a:t>evidence</a:t>
            </a:r>
            <a:r>
              <a:rPr lang="en-US" sz="2000" dirty="0"/>
              <a:t> to help you. Pull down the menu to see the options. </a:t>
            </a:r>
          </a:p>
          <a:p>
            <a:endParaRPr lang="en-US" sz="2000" dirty="0"/>
          </a:p>
          <a:p>
            <a:r>
              <a:rPr lang="en-US" sz="2000" dirty="0"/>
              <a:t>The colored bands represent the evidence that scientists used to piece together the puzzle of the past.</a:t>
            </a:r>
          </a:p>
        </p:txBody>
      </p:sp>
      <p:sp>
        <p:nvSpPr>
          <p:cNvPr id="20" name="TextBox 19">
            <a:extLst>
              <a:ext uri="{FF2B5EF4-FFF2-40B4-BE49-F238E27FC236}">
                <a16:creationId xmlns:a16="http://schemas.microsoft.com/office/drawing/2014/main" id="{48CF2DA9-4F01-44A7-983E-3C3C4E3218E8}"/>
              </a:ext>
            </a:extLst>
          </p:cNvPr>
          <p:cNvSpPr txBox="1"/>
          <p:nvPr/>
        </p:nvSpPr>
        <p:spPr>
          <a:xfrm>
            <a:off x="152400" y="632267"/>
            <a:ext cx="7696200" cy="1631216"/>
          </a:xfrm>
          <a:prstGeom prst="rect">
            <a:avLst/>
          </a:prstGeom>
          <a:noFill/>
        </p:spPr>
        <p:txBody>
          <a:bodyPr wrap="square" rtlCol="0">
            <a:spAutoFit/>
          </a:bodyPr>
          <a:lstStyle/>
          <a:p>
            <a:r>
              <a:rPr lang="en-US" sz="2000" dirty="0"/>
              <a:t>Move the cursor over a </a:t>
            </a:r>
            <a:r>
              <a:rPr lang="en-US" sz="2000" b="1" dirty="0"/>
              <a:t>continent</a:t>
            </a:r>
            <a:r>
              <a:rPr lang="en-US" sz="2000" dirty="0"/>
              <a:t>.  You should see the </a:t>
            </a:r>
            <a:r>
              <a:rPr lang="en-US" sz="2000" b="1" dirty="0"/>
              <a:t>hand</a:t>
            </a:r>
            <a:r>
              <a:rPr lang="en-US" sz="2000" dirty="0"/>
              <a:t> cursor when you are over the </a:t>
            </a:r>
            <a:r>
              <a:rPr lang="en-US" sz="2000" b="1" dirty="0"/>
              <a:t>middle</a:t>
            </a:r>
            <a:r>
              <a:rPr lang="en-US" sz="2000" dirty="0"/>
              <a:t>. Click-and-drag to move the continent.</a:t>
            </a:r>
          </a:p>
          <a:p>
            <a:endParaRPr lang="en-US" sz="2000" dirty="0"/>
          </a:p>
          <a:p>
            <a:r>
              <a:rPr lang="en-US" sz="2000" dirty="0"/>
              <a:t>You should see the </a:t>
            </a:r>
            <a:r>
              <a:rPr lang="en-US" sz="2000" b="1" dirty="0"/>
              <a:t>circle</a:t>
            </a:r>
            <a:r>
              <a:rPr lang="en-US" sz="2000" dirty="0"/>
              <a:t> </a:t>
            </a:r>
            <a:r>
              <a:rPr lang="en-US" sz="2000" b="1" dirty="0"/>
              <a:t>arrow </a:t>
            </a:r>
            <a:r>
              <a:rPr lang="en-US" sz="2000" dirty="0"/>
              <a:t>when</a:t>
            </a:r>
            <a:r>
              <a:rPr lang="en-US" sz="2000" b="1" dirty="0"/>
              <a:t> </a:t>
            </a:r>
            <a:r>
              <a:rPr lang="en-US" sz="2000" dirty="0"/>
              <a:t>you are near an </a:t>
            </a:r>
            <a:r>
              <a:rPr lang="en-US" sz="2000" b="1" dirty="0"/>
              <a:t>edge</a:t>
            </a:r>
            <a:r>
              <a:rPr lang="en-US" sz="2000" dirty="0"/>
              <a:t>. Click-and-drag to rotate it.</a:t>
            </a:r>
          </a:p>
        </p:txBody>
      </p:sp>
      <p:sp>
        <p:nvSpPr>
          <p:cNvPr id="3" name="Rectangle 2"/>
          <p:cNvSpPr/>
          <p:nvPr/>
        </p:nvSpPr>
        <p:spPr>
          <a:xfrm>
            <a:off x="0" y="0"/>
            <a:ext cx="9144000" cy="523220"/>
          </a:xfrm>
          <a:prstGeom prst="rect">
            <a:avLst/>
          </a:prstGeom>
          <a:solidFill>
            <a:srgbClr val="FFFF00"/>
          </a:solidFill>
        </p:spPr>
        <p:txBody>
          <a:bodyPr wrap="square">
            <a:spAutoFit/>
          </a:bodyPr>
          <a:lstStyle/>
          <a:p>
            <a:pPr indent="4763"/>
            <a:r>
              <a:rPr lang="en-US" sz="2800" b="1" dirty="0">
                <a:latin typeface="Times New Roman" pitchFamily="18" charset="0"/>
                <a:cs typeface="Times New Roman" pitchFamily="18" charset="0"/>
              </a:rPr>
              <a:t>Directions:</a:t>
            </a:r>
          </a:p>
        </p:txBody>
      </p:sp>
      <p:pic>
        <p:nvPicPr>
          <p:cNvPr id="17" name="Picture 16" descr="Shape&#10;&#10;Description automatically generated with low confidence">
            <a:extLst>
              <a:ext uri="{FF2B5EF4-FFF2-40B4-BE49-F238E27FC236}">
                <a16:creationId xmlns:a16="http://schemas.microsoft.com/office/drawing/2014/main" id="{EDAD06D4-470C-432F-864B-911657B69C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5676" y="1398251"/>
            <a:ext cx="631776" cy="631776"/>
          </a:xfrm>
          <a:prstGeom prst="rect">
            <a:avLst/>
          </a:prstGeom>
        </p:spPr>
      </p:pic>
      <p:pic>
        <p:nvPicPr>
          <p:cNvPr id="19" name="Picture 18">
            <a:extLst>
              <a:ext uri="{FF2B5EF4-FFF2-40B4-BE49-F238E27FC236}">
                <a16:creationId xmlns:a16="http://schemas.microsoft.com/office/drawing/2014/main" id="{CDE56E94-3443-4D3F-8EF0-9EB241A29F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5494" y="348849"/>
            <a:ext cx="892141" cy="892141"/>
          </a:xfrm>
          <a:prstGeom prst="rect">
            <a:avLst/>
          </a:prstGeom>
        </p:spPr>
      </p:pic>
      <p:pic>
        <p:nvPicPr>
          <p:cNvPr id="22" name="Picture 21">
            <a:extLst>
              <a:ext uri="{FF2B5EF4-FFF2-40B4-BE49-F238E27FC236}">
                <a16:creationId xmlns:a16="http://schemas.microsoft.com/office/drawing/2014/main" id="{664BB5FC-D4C2-47E1-96B9-AA431CF4AA1A}"/>
              </a:ext>
            </a:extLst>
          </p:cNvPr>
          <p:cNvPicPr>
            <a:picLocks noChangeAspect="1"/>
          </p:cNvPicPr>
          <p:nvPr/>
        </p:nvPicPr>
        <p:blipFill>
          <a:blip r:embed="rId5"/>
          <a:stretch>
            <a:fillRect/>
          </a:stretch>
        </p:blipFill>
        <p:spPr>
          <a:xfrm>
            <a:off x="4724400" y="2524911"/>
            <a:ext cx="4138232" cy="2743323"/>
          </a:xfrm>
          <a:prstGeom prst="rect">
            <a:avLst/>
          </a:prstGeom>
        </p:spPr>
      </p:pic>
      <p:sp>
        <p:nvSpPr>
          <p:cNvPr id="24" name="TextBox 23">
            <a:extLst>
              <a:ext uri="{FF2B5EF4-FFF2-40B4-BE49-F238E27FC236}">
                <a16:creationId xmlns:a16="http://schemas.microsoft.com/office/drawing/2014/main" id="{B08D9A60-3204-45BB-8876-EB25110891BE}"/>
              </a:ext>
            </a:extLst>
          </p:cNvPr>
          <p:cNvSpPr txBox="1"/>
          <p:nvPr/>
        </p:nvSpPr>
        <p:spPr>
          <a:xfrm>
            <a:off x="127680" y="2446791"/>
            <a:ext cx="4495328" cy="707886"/>
          </a:xfrm>
          <a:prstGeom prst="rect">
            <a:avLst/>
          </a:prstGeom>
          <a:noFill/>
        </p:spPr>
        <p:txBody>
          <a:bodyPr wrap="square" rtlCol="0">
            <a:spAutoFit/>
          </a:bodyPr>
          <a:lstStyle/>
          <a:p>
            <a:r>
              <a:rPr lang="en-US" sz="2000" b="1" dirty="0"/>
              <a:t>Can you get all the continents to fit together as one large supercontinent? </a:t>
            </a:r>
          </a:p>
        </p:txBody>
      </p:sp>
      <p:sp>
        <p:nvSpPr>
          <p:cNvPr id="15" name="Arrow: Right 14">
            <a:extLst>
              <a:ext uri="{FF2B5EF4-FFF2-40B4-BE49-F238E27FC236}">
                <a16:creationId xmlns:a16="http://schemas.microsoft.com/office/drawing/2014/main" id="{A82B6FE7-58C4-4C39-BF9B-950393FC539E}"/>
              </a:ext>
            </a:extLst>
          </p:cNvPr>
          <p:cNvSpPr/>
          <p:nvPr/>
        </p:nvSpPr>
        <p:spPr>
          <a:xfrm rot="1902482">
            <a:off x="4051751" y="4101751"/>
            <a:ext cx="713208" cy="52322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A3BD51C-1ECB-407D-BBF8-ED9973DCE8F0}"/>
              </a:ext>
            </a:extLst>
          </p:cNvPr>
          <p:cNvSpPr txBox="1"/>
          <p:nvPr/>
        </p:nvSpPr>
        <p:spPr>
          <a:xfrm>
            <a:off x="79471" y="5892363"/>
            <a:ext cx="4644929" cy="707886"/>
          </a:xfrm>
          <a:prstGeom prst="rect">
            <a:avLst/>
          </a:prstGeom>
          <a:noFill/>
        </p:spPr>
        <p:txBody>
          <a:bodyPr wrap="square" rtlCol="0">
            <a:spAutoFit/>
          </a:bodyPr>
          <a:lstStyle/>
          <a:p>
            <a:r>
              <a:rPr lang="en-US" sz="2000" dirty="0"/>
              <a:t>Start with the </a:t>
            </a:r>
            <a:r>
              <a:rPr lang="en-US" sz="2000" b="1" dirty="0"/>
              <a:t>fossils</a:t>
            </a:r>
            <a:r>
              <a:rPr lang="en-US" sz="2000" dirty="0"/>
              <a:t> and then use the </a:t>
            </a:r>
            <a:r>
              <a:rPr lang="en-US" sz="2000" b="1" dirty="0"/>
              <a:t>rocks</a:t>
            </a:r>
            <a:r>
              <a:rPr lang="en-US" sz="2000" dirty="0"/>
              <a:t> and </a:t>
            </a:r>
            <a:r>
              <a:rPr lang="en-US" sz="2000" b="1" dirty="0"/>
              <a:t>glaciers</a:t>
            </a:r>
            <a:r>
              <a:rPr lang="en-US" sz="2000" dirty="0"/>
              <a:t>.</a:t>
            </a:r>
          </a:p>
        </p:txBody>
      </p:sp>
      <p:sp>
        <p:nvSpPr>
          <p:cNvPr id="21" name="TextBox 20">
            <a:extLst>
              <a:ext uri="{FF2B5EF4-FFF2-40B4-BE49-F238E27FC236}">
                <a16:creationId xmlns:a16="http://schemas.microsoft.com/office/drawing/2014/main" id="{D1AD651C-CE2E-498A-8545-71CA082D1C33}"/>
              </a:ext>
            </a:extLst>
          </p:cNvPr>
          <p:cNvSpPr txBox="1"/>
          <p:nvPr/>
        </p:nvSpPr>
        <p:spPr>
          <a:xfrm>
            <a:off x="4902000" y="5702374"/>
            <a:ext cx="4138233" cy="707886"/>
          </a:xfrm>
          <a:prstGeom prst="rect">
            <a:avLst/>
          </a:prstGeom>
          <a:noFill/>
        </p:spPr>
        <p:txBody>
          <a:bodyPr wrap="square" rtlCol="0">
            <a:spAutoFit/>
          </a:bodyPr>
          <a:lstStyle/>
          <a:p>
            <a:pPr algn="ctr"/>
            <a:r>
              <a:rPr lang="en-US" sz="2000" b="1" dirty="0"/>
              <a:t>Continue working on your “puzzle” to get all the evidence to line up.</a:t>
            </a:r>
          </a:p>
        </p:txBody>
      </p:sp>
      <p:pic>
        <p:nvPicPr>
          <p:cNvPr id="28" name="Picture 27">
            <a:extLst>
              <a:ext uri="{FF2B5EF4-FFF2-40B4-BE49-F238E27FC236}">
                <a16:creationId xmlns:a16="http://schemas.microsoft.com/office/drawing/2014/main" id="{6DF6F9C1-B4C2-46CE-BB26-9B9C5BAFD4D6}"/>
              </a:ext>
            </a:extLst>
          </p:cNvPr>
          <p:cNvPicPr>
            <a:picLocks noChangeAspect="1"/>
          </p:cNvPicPr>
          <p:nvPr/>
        </p:nvPicPr>
        <p:blipFill>
          <a:blip r:embed="rId5">
            <a:duotone>
              <a:schemeClr val="accent1">
                <a:shade val="45000"/>
                <a:satMod val="135000"/>
              </a:schemeClr>
              <a:prstClr val="white"/>
            </a:duotone>
          </a:blip>
          <a:stretch>
            <a:fillRect/>
          </a:stretch>
        </p:blipFill>
        <p:spPr>
          <a:xfrm>
            <a:off x="9398646" y="2030027"/>
            <a:ext cx="4138232" cy="2743323"/>
          </a:xfrm>
          <a:prstGeom prst="rect">
            <a:avLst/>
          </a:prstGeom>
        </p:spPr>
      </p:pic>
      <p:sp>
        <p:nvSpPr>
          <p:cNvPr id="29" name="Rectangle 28">
            <a:extLst>
              <a:ext uri="{FF2B5EF4-FFF2-40B4-BE49-F238E27FC236}">
                <a16:creationId xmlns:a16="http://schemas.microsoft.com/office/drawing/2014/main" id="{5CB067B8-6ABF-404B-89DF-CFA633848C90}"/>
              </a:ext>
            </a:extLst>
          </p:cNvPr>
          <p:cNvSpPr/>
          <p:nvPr/>
        </p:nvSpPr>
        <p:spPr>
          <a:xfrm rot="1088169">
            <a:off x="10623819" y="2078248"/>
            <a:ext cx="1484702" cy="2646878"/>
          </a:xfrm>
          <a:prstGeom prst="rect">
            <a:avLst/>
          </a:prstGeom>
          <a:noFill/>
        </p:spPr>
        <p:txBody>
          <a:bodyPr wrap="none" lIns="91440" tIns="45720" rIns="91440" bIns="45720">
            <a:spAutoFit/>
          </a:bodyPr>
          <a:lstStyle/>
          <a:p>
            <a:pPr algn="ctr"/>
            <a:r>
              <a:rPr lang="en-US" sz="16600" b="0" cap="none" spc="0" dirty="0">
                <a:ln w="28575">
                  <a:solidFill>
                    <a:schemeClr val="bg1"/>
                  </a:solidFill>
                </a:ln>
                <a:solidFill>
                  <a:schemeClr val="tx1"/>
                </a:solidFill>
                <a:effectLst>
                  <a:outerShdw blurRad="38100" dist="19050" dir="2700000" algn="tl" rotWithShape="0">
                    <a:schemeClr val="dk1">
                      <a:alpha val="40000"/>
                    </a:schemeClr>
                  </a:outerShdw>
                </a:effectLst>
                <a:latin typeface="Arial Black" panose="020B0A04020102020204" pitchFamily="34" charset="0"/>
              </a:rPr>
              <a:t>?</a:t>
            </a:r>
          </a:p>
        </p:txBody>
      </p:sp>
      <p:sp>
        <p:nvSpPr>
          <p:cNvPr id="30" name="TextBox 29">
            <a:extLst>
              <a:ext uri="{FF2B5EF4-FFF2-40B4-BE49-F238E27FC236}">
                <a16:creationId xmlns:a16="http://schemas.microsoft.com/office/drawing/2014/main" id="{31A54083-77FF-495A-9E77-C8A45B3D49BA}"/>
              </a:ext>
            </a:extLst>
          </p:cNvPr>
          <p:cNvSpPr txBox="1"/>
          <p:nvPr/>
        </p:nvSpPr>
        <p:spPr>
          <a:xfrm>
            <a:off x="9411982" y="1317934"/>
            <a:ext cx="4462083" cy="738664"/>
          </a:xfrm>
          <a:prstGeom prst="rect">
            <a:avLst/>
          </a:prstGeom>
          <a:noFill/>
        </p:spPr>
        <p:txBody>
          <a:bodyPr wrap="square" rtlCol="0">
            <a:spAutoFit/>
          </a:bodyPr>
          <a:lstStyle/>
          <a:p>
            <a:r>
              <a:rPr lang="en-US" sz="2800" b="1" dirty="0"/>
              <a:t>MY PANGAEA SCREENSHOT</a:t>
            </a:r>
            <a:br>
              <a:rPr lang="en-US" sz="2800" b="1" dirty="0"/>
            </a:br>
            <a:r>
              <a:rPr lang="en-US" sz="1400" b="1" dirty="0"/>
              <a:t>Paste your final version over this image.</a:t>
            </a:r>
            <a:endParaRPr lang="en-US" sz="2800" b="1" dirty="0"/>
          </a:p>
        </p:txBody>
      </p:sp>
    </p:spTree>
    <p:extLst>
      <p:ext uri="{BB962C8B-B14F-4D97-AF65-F5344CB8AC3E}">
        <p14:creationId xmlns:p14="http://schemas.microsoft.com/office/powerpoint/2010/main" val="2110966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4" grpId="0"/>
      <p:bldP spid="15" grpId="0" animBg="1"/>
      <p:bldP spid="18" grpId="0"/>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2949</TotalTime>
  <Words>4327</Words>
  <Application>Microsoft Office PowerPoint</Application>
  <PresentationFormat>On-screen Show (4:3)</PresentationFormat>
  <Paragraphs>587</Paragraphs>
  <Slides>54</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54</vt:i4>
      </vt:variant>
    </vt:vector>
  </HeadingPairs>
  <TitlesOfParts>
    <vt:vector size="62" baseType="lpstr">
      <vt:lpstr>Arial</vt:lpstr>
      <vt:lpstr>Arial Black</vt:lpstr>
      <vt:lpstr>Arial Narrow</vt:lpstr>
      <vt:lpstr>Calibri</vt:lpstr>
      <vt:lpstr>Cooper Black</vt:lpstr>
      <vt:lpstr>Times New Roman</vt:lpstr>
      <vt:lpstr>Wingdings</vt:lpstr>
      <vt:lpstr>Office Theme</vt:lpstr>
      <vt:lpstr>Inside Planet Earth: Surface to Center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Inside Planet Earth!</dc:title>
  <dc:creator>Admin</dc:creator>
  <cp:lastModifiedBy>Tracy Tomm</cp:lastModifiedBy>
  <cp:revision>172</cp:revision>
  <dcterms:created xsi:type="dcterms:W3CDTF">2016-02-29T20:53:00Z</dcterms:created>
  <dcterms:modified xsi:type="dcterms:W3CDTF">2022-05-20T16:45:40Z</dcterms:modified>
</cp:coreProperties>
</file>