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108" y="-558"/>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162146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219966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B969D-F006-491A-803D-B2A15ABDF6E9}"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77600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52097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B969D-F006-491A-803D-B2A15ABDF6E9}"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65628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297700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2519868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202507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326354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142640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65368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26617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210117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151321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3465538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54BA5-7AC9-45A2-BFCD-8B679CF93C57}" type="datetimeFigureOut">
              <a:rPr lang="en-US" smtClean="0"/>
              <a:pPr/>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52221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B54BA5-7AC9-45A2-BFCD-8B679CF93C57}" type="datetimeFigureOut">
              <a:rPr lang="en-US" smtClean="0"/>
              <a:pPr/>
              <a:t>12/30/2015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51B969D-F006-491A-803D-B2A15ABDF6E9}" type="slidenum">
              <a:rPr lang="en-US" smtClean="0"/>
              <a:pPr/>
              <a:t>‹#›</a:t>
            </a:fld>
            <a:endParaRPr lang="en-US"/>
          </a:p>
        </p:txBody>
      </p:sp>
    </p:spTree>
    <p:extLst>
      <p:ext uri="{BB962C8B-B14F-4D97-AF65-F5344CB8AC3E}">
        <p14:creationId xmlns:p14="http://schemas.microsoft.com/office/powerpoint/2010/main" xmlns="" val="20364585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1219200" y="387350"/>
            <a:ext cx="4953000" cy="882650"/>
          </a:xfrm>
          <a:prstGeom prst="rect">
            <a:avLst/>
          </a:prstGeom>
        </p:spPr>
        <p:txBody>
          <a:bodyPr wrap="none" numCol="1" fromWordArt="1">
            <a:prstTxWarp prst="textWave2">
              <a:avLst>
                <a:gd name="adj1" fmla="val 12500"/>
                <a:gd name="adj2" fmla="val 0"/>
              </a:avLst>
            </a:prstTxWarp>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a:lstStyle>
          <a:p>
            <a:pPr algn="ctr"/>
            <a:r>
              <a:rPr lang="en-US" sz="3600" b="1" i="1" kern="10" dirty="0" smtClean="0">
                <a:ln/>
                <a:solidFill>
                  <a:schemeClr val="accent3"/>
                </a:solidFill>
                <a:latin typeface="Arial"/>
                <a:cs typeface="Arial"/>
              </a:rPr>
              <a:t>Rocks #1</a:t>
            </a:r>
            <a:endParaRPr lang="en-US" sz="3600" b="1" i="1" kern="10" dirty="0">
              <a:ln/>
              <a:solidFill>
                <a:schemeClr val="accent3"/>
              </a:solidFill>
              <a:latin typeface="Arial"/>
              <a:cs typeface="Arial"/>
            </a:endParaRPr>
          </a:p>
        </p:txBody>
      </p:sp>
      <p:pic>
        <p:nvPicPr>
          <p:cNvPr id="7" name="Picture 6" descr="C:\Documents and Settings\preardon\Local Settings\Temporary Internet Files\Content.IE5\JI0F9GEZ\MCj01875870000[1].wmf"/>
          <p:cNvPicPr>
            <a:picLocks noChangeAspect="1" noChangeArrowheads="1"/>
          </p:cNvPicPr>
          <p:nvPr/>
        </p:nvPicPr>
        <p:blipFill>
          <a:blip r:embed="rId2" cstate="print"/>
          <a:srcRect/>
          <a:stretch>
            <a:fillRect/>
          </a:stretch>
        </p:blipFill>
        <p:spPr bwMode="auto">
          <a:xfrm>
            <a:off x="8610600" y="152400"/>
            <a:ext cx="400050" cy="469900"/>
          </a:xfrm>
          <a:prstGeom prst="rect">
            <a:avLst/>
          </a:prstGeom>
          <a:noFill/>
          <a:ln w="9525">
            <a:noFill/>
            <a:miter lim="800000"/>
            <a:headEnd/>
            <a:tailEnd/>
          </a:ln>
        </p:spPr>
      </p:pic>
      <p:sp>
        <p:nvSpPr>
          <p:cNvPr id="8" name="TextBox 7"/>
          <p:cNvSpPr txBox="1"/>
          <p:nvPr/>
        </p:nvSpPr>
        <p:spPr>
          <a:xfrm>
            <a:off x="0" y="6477000"/>
            <a:ext cx="2819400" cy="381000"/>
          </a:xfrm>
          <a:prstGeom prst="rect">
            <a:avLst/>
          </a:prstGeom>
          <a:noFill/>
        </p:spPr>
        <p:txBody>
          <a:bodyPr wrap="square" rtlCol="0">
            <a:spAutoFit/>
          </a:bodyPr>
          <a:lstStyle/>
          <a:p>
            <a:r>
              <a:rPr lang="en-US" dirty="0" smtClean="0"/>
              <a:t>By: Ms. Kristin Wilkinson</a:t>
            </a:r>
            <a:endParaRPr lang="en-US" dirty="0"/>
          </a:p>
        </p:txBody>
      </p:sp>
      <p:pic>
        <p:nvPicPr>
          <p:cNvPr id="1026" name="Picture 2" descr="http://www.mineralogy4kids.org/sites/default/files/gneiss_0.jpg"/>
          <p:cNvPicPr>
            <a:picLocks noChangeAspect="1" noChangeArrowheads="1"/>
          </p:cNvPicPr>
          <p:nvPr/>
        </p:nvPicPr>
        <p:blipFill>
          <a:blip r:embed="rId3" cstate="print"/>
          <a:srcRect/>
          <a:stretch>
            <a:fillRect/>
          </a:stretch>
        </p:blipFill>
        <p:spPr bwMode="auto">
          <a:xfrm>
            <a:off x="5334000" y="4191000"/>
            <a:ext cx="3333750" cy="1905000"/>
          </a:xfrm>
          <a:prstGeom prst="rect">
            <a:avLst/>
          </a:prstGeom>
          <a:noFill/>
        </p:spPr>
      </p:pic>
      <p:sp>
        <p:nvSpPr>
          <p:cNvPr id="10" name="Subtitle 2"/>
          <p:cNvSpPr>
            <a:spLocks noGrp="1"/>
          </p:cNvSpPr>
          <p:nvPr>
            <p:ph type="subTitle" idx="1"/>
          </p:nvPr>
        </p:nvSpPr>
        <p:spPr>
          <a:xfrm>
            <a:off x="990600" y="1371600"/>
            <a:ext cx="5826719" cy="4876800"/>
          </a:xfrm>
        </p:spPr>
        <p:txBody>
          <a:bodyPr>
            <a:noAutofit/>
          </a:bodyPr>
          <a:lstStyle/>
          <a:p>
            <a:pPr algn="l"/>
            <a:r>
              <a:rPr lang="en-US" sz="2400" dirty="0" smtClean="0">
                <a:solidFill>
                  <a:schemeClr val="tx1"/>
                </a:solidFill>
              </a:rPr>
              <a:t>The geology of any two regions of Earth may be completely different from each other. Some areas have different types of rock while others are completely covered with sediments. Which of the following areas is most likely to form metamorphic rocks such as gneiss and slate?</a:t>
            </a:r>
          </a:p>
          <a:p>
            <a:pPr marL="514350" indent="-514350" algn="l">
              <a:buAutoNum type="alphaLcPeriod"/>
            </a:pPr>
            <a:r>
              <a:rPr lang="en-US" sz="2400" dirty="0" smtClean="0">
                <a:solidFill>
                  <a:schemeClr val="tx1"/>
                </a:solidFill>
              </a:rPr>
              <a:t>A sea floor</a:t>
            </a:r>
          </a:p>
          <a:p>
            <a:pPr marL="514350" indent="-514350" algn="l">
              <a:buAutoNum type="alphaLcPeriod"/>
            </a:pPr>
            <a:r>
              <a:rPr lang="en-US" sz="2400" dirty="0" smtClean="0">
                <a:solidFill>
                  <a:schemeClr val="tx1"/>
                </a:solidFill>
              </a:rPr>
              <a:t>A windblown desert</a:t>
            </a:r>
          </a:p>
          <a:p>
            <a:pPr marL="514350" indent="-514350" algn="l">
              <a:buAutoNum type="alphaLcPeriod"/>
            </a:pPr>
            <a:r>
              <a:rPr lang="en-US" sz="2400" dirty="0" smtClean="0">
                <a:solidFill>
                  <a:schemeClr val="tx1"/>
                </a:solidFill>
              </a:rPr>
              <a:t>A site deep underground</a:t>
            </a:r>
          </a:p>
          <a:p>
            <a:pPr marL="514350" indent="-514350" algn="l">
              <a:buAutoNum type="alphaLcPeriod"/>
            </a:pPr>
            <a:r>
              <a:rPr lang="en-US" sz="2400" dirty="0" smtClean="0">
                <a:solidFill>
                  <a:schemeClr val="tx1"/>
                </a:solidFill>
              </a:rPr>
              <a:t>A site covered by a glacier.</a:t>
            </a:r>
          </a:p>
          <a:p>
            <a:pPr marL="514350" indent="-514350" algn="l"/>
            <a:endParaRPr lang="en-US"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0">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600200"/>
            <a:ext cx="7239000" cy="4191000"/>
          </a:xfrm>
        </p:spPr>
        <p:txBody>
          <a:bodyPr>
            <a:noAutofit/>
          </a:bodyPr>
          <a:lstStyle/>
          <a:p>
            <a:pPr algn="l"/>
            <a:r>
              <a:rPr lang="en-US" sz="2400" dirty="0" smtClean="0">
                <a:solidFill>
                  <a:schemeClr val="tx1"/>
                </a:solidFill>
              </a:rPr>
              <a:t>Which of the following are characteristic(s) of a rock. List as many as you see ;)</a:t>
            </a:r>
          </a:p>
          <a:p>
            <a:pPr algn="l">
              <a:buFont typeface="Arial" pitchFamily="34" charset="0"/>
              <a:buChar char="•"/>
            </a:pPr>
            <a:r>
              <a:rPr lang="en-US" sz="2400" dirty="0" smtClean="0">
                <a:solidFill>
                  <a:schemeClr val="tx1"/>
                </a:solidFill>
              </a:rPr>
              <a:t> </a:t>
            </a:r>
            <a:r>
              <a:rPr lang="en-US" sz="2400" dirty="0" err="1" smtClean="0">
                <a:solidFill>
                  <a:schemeClr val="tx1"/>
                </a:solidFill>
              </a:rPr>
              <a:t>abiotic</a:t>
            </a:r>
            <a:r>
              <a:rPr lang="en-US" sz="2400" dirty="0" smtClean="0">
                <a:solidFill>
                  <a:schemeClr val="tx1"/>
                </a:solidFill>
              </a:rPr>
              <a:t> (nonliving)</a:t>
            </a:r>
          </a:p>
          <a:p>
            <a:pPr algn="l">
              <a:buFont typeface="Arial" pitchFamily="34" charset="0"/>
              <a:buChar char="•"/>
            </a:pPr>
            <a:r>
              <a:rPr lang="en-US" sz="2400" dirty="0" smtClean="0">
                <a:solidFill>
                  <a:schemeClr val="tx1"/>
                </a:solidFill>
              </a:rPr>
              <a:t> biotic (living)</a:t>
            </a:r>
          </a:p>
          <a:p>
            <a:pPr algn="l">
              <a:buFont typeface="Arial" pitchFamily="34" charset="0"/>
              <a:buChar char="•"/>
            </a:pPr>
            <a:r>
              <a:rPr lang="en-US" sz="2400" dirty="0" smtClean="0">
                <a:solidFill>
                  <a:schemeClr val="tx1"/>
                </a:solidFill>
              </a:rPr>
              <a:t> occurs naturally</a:t>
            </a:r>
          </a:p>
          <a:p>
            <a:pPr algn="l">
              <a:buFont typeface="Arial" pitchFamily="34" charset="0"/>
              <a:buChar char="•"/>
            </a:pPr>
            <a:r>
              <a:rPr lang="en-US" sz="2400" dirty="0" smtClean="0">
                <a:solidFill>
                  <a:schemeClr val="tx1"/>
                </a:solidFill>
              </a:rPr>
              <a:t> man-made</a:t>
            </a:r>
          </a:p>
          <a:p>
            <a:pPr algn="l">
              <a:buFont typeface="Arial" pitchFamily="34" charset="0"/>
              <a:buChar char="•"/>
            </a:pPr>
            <a:r>
              <a:rPr lang="en-US" sz="2400" dirty="0" smtClean="0">
                <a:solidFill>
                  <a:schemeClr val="tx1"/>
                </a:solidFill>
              </a:rPr>
              <a:t> liquid</a:t>
            </a:r>
          </a:p>
          <a:p>
            <a:pPr algn="l">
              <a:buFont typeface="Arial" pitchFamily="34" charset="0"/>
              <a:buChar char="•"/>
            </a:pPr>
            <a:r>
              <a:rPr lang="en-US" sz="2400" dirty="0" smtClean="0">
                <a:solidFill>
                  <a:schemeClr val="tx1"/>
                </a:solidFill>
              </a:rPr>
              <a:t> solid</a:t>
            </a:r>
          </a:p>
          <a:p>
            <a:pPr algn="l">
              <a:buFont typeface="Arial" pitchFamily="34" charset="0"/>
              <a:buChar char="•"/>
            </a:pPr>
            <a:endParaRPr lang="en-US" sz="2400" b="1" dirty="0" smtClean="0">
              <a:solidFill>
                <a:schemeClr val="tx1"/>
              </a:solidFill>
            </a:endParaRPr>
          </a:p>
          <a:p>
            <a:pPr marL="514350" indent="-514350" algn="l"/>
            <a:endParaRPr lang="en-US" sz="2400" dirty="0">
              <a:solidFill>
                <a:schemeClr val="tx1"/>
              </a:solidFill>
            </a:endParaRPr>
          </a:p>
        </p:txBody>
      </p:sp>
      <p:sp>
        <p:nvSpPr>
          <p:cNvPr id="4" name="WordArt 4"/>
          <p:cNvSpPr>
            <a:spLocks noChangeArrowheads="1" noChangeShapeType="1" noTextEdit="1"/>
          </p:cNvSpPr>
          <p:nvPr/>
        </p:nvSpPr>
        <p:spPr bwMode="auto">
          <a:xfrm>
            <a:off x="1219200" y="387350"/>
            <a:ext cx="4953000" cy="882650"/>
          </a:xfrm>
          <a:prstGeom prst="rect">
            <a:avLst/>
          </a:prstGeom>
        </p:spPr>
        <p:txBody>
          <a:bodyPr wrap="none" numCol="1" fromWordArt="1">
            <a:prstTxWarp prst="textWave2">
              <a:avLst>
                <a:gd name="adj1" fmla="val 12500"/>
                <a:gd name="adj2" fmla="val 0"/>
              </a:avLst>
            </a:prstTxWarp>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a:lstStyle>
          <a:p>
            <a:pPr algn="ctr"/>
            <a:r>
              <a:rPr lang="en-US" sz="3600" b="1" i="1" kern="10" dirty="0" smtClean="0">
                <a:ln/>
                <a:solidFill>
                  <a:schemeClr val="accent3"/>
                </a:solidFill>
                <a:latin typeface="Arial"/>
                <a:cs typeface="Arial"/>
              </a:rPr>
              <a:t>Rocks #2</a:t>
            </a:r>
            <a:endParaRPr lang="en-US" sz="3600" b="1" i="1" kern="10" dirty="0">
              <a:ln/>
              <a:solidFill>
                <a:schemeClr val="accent3"/>
              </a:solidFill>
              <a:latin typeface="Arial"/>
              <a:cs typeface="Arial"/>
            </a:endParaRPr>
          </a:p>
        </p:txBody>
      </p:sp>
      <p:pic>
        <p:nvPicPr>
          <p:cNvPr id="7" name="Picture 6" descr="C:\Documents and Settings\preardon\Local Settings\Temporary Internet Files\Content.IE5\JI0F9GEZ\MCj01875870000[1].wmf"/>
          <p:cNvPicPr>
            <a:picLocks noChangeAspect="1" noChangeArrowheads="1"/>
          </p:cNvPicPr>
          <p:nvPr/>
        </p:nvPicPr>
        <p:blipFill>
          <a:blip r:embed="rId2" cstate="print"/>
          <a:srcRect/>
          <a:stretch>
            <a:fillRect/>
          </a:stretch>
        </p:blipFill>
        <p:spPr bwMode="auto">
          <a:xfrm>
            <a:off x="8610600" y="152400"/>
            <a:ext cx="400050" cy="469900"/>
          </a:xfrm>
          <a:prstGeom prst="rect">
            <a:avLst/>
          </a:prstGeom>
          <a:noFill/>
          <a:ln w="9525">
            <a:noFill/>
            <a:miter lim="800000"/>
            <a:headEnd/>
            <a:tailEnd/>
          </a:ln>
        </p:spPr>
      </p:pic>
      <p:sp>
        <p:nvSpPr>
          <p:cNvPr id="8" name="TextBox 7"/>
          <p:cNvSpPr txBox="1"/>
          <p:nvPr/>
        </p:nvSpPr>
        <p:spPr>
          <a:xfrm>
            <a:off x="0" y="6477000"/>
            <a:ext cx="2819400" cy="381000"/>
          </a:xfrm>
          <a:prstGeom prst="rect">
            <a:avLst/>
          </a:prstGeom>
          <a:noFill/>
        </p:spPr>
        <p:txBody>
          <a:bodyPr wrap="square" rtlCol="0">
            <a:spAutoFit/>
          </a:bodyPr>
          <a:lstStyle/>
          <a:p>
            <a:r>
              <a:rPr lang="en-US" dirty="0" smtClean="0"/>
              <a:t>By: Ms. Kristin Wilkinson</a:t>
            </a:r>
            <a:endParaRPr lang="en-US" dirty="0"/>
          </a:p>
        </p:txBody>
      </p:sp>
      <p:pic>
        <p:nvPicPr>
          <p:cNvPr id="9" name="Picture 7" descr="amethyst"/>
          <p:cNvPicPr>
            <a:picLocks noChangeAspect="1" noChangeArrowheads="1"/>
          </p:cNvPicPr>
          <p:nvPr/>
        </p:nvPicPr>
        <p:blipFill>
          <a:blip r:embed="rId3" cstate="print"/>
          <a:srcRect/>
          <a:stretch>
            <a:fillRect/>
          </a:stretch>
        </p:blipFill>
        <p:spPr>
          <a:xfrm>
            <a:off x="5329238" y="3276600"/>
            <a:ext cx="3814762" cy="3028950"/>
          </a:xfrm>
          <a:prstGeom prst="rect">
            <a:avLst/>
          </a:prstGeom>
          <a:noFill/>
          <a:ln w="57150" cmpd="thinThick">
            <a:solidFill>
              <a:srgbClr val="00000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600200"/>
            <a:ext cx="7239000" cy="4191000"/>
          </a:xfrm>
        </p:spPr>
        <p:txBody>
          <a:bodyPr>
            <a:noAutofit/>
          </a:bodyPr>
          <a:lstStyle/>
          <a:p>
            <a:pPr algn="l"/>
            <a:r>
              <a:rPr lang="en-US" sz="2400" dirty="0" smtClean="0">
                <a:solidFill>
                  <a:schemeClr val="tx1"/>
                </a:solidFill>
              </a:rPr>
              <a:t>Match the following properties to the correct rock type:</a:t>
            </a:r>
          </a:p>
          <a:p>
            <a:pPr algn="l"/>
            <a:endParaRPr lang="en-US" sz="2400" dirty="0">
              <a:solidFill>
                <a:schemeClr val="tx1"/>
              </a:solidFill>
            </a:endParaRPr>
          </a:p>
          <a:p>
            <a:pPr algn="l"/>
            <a:r>
              <a:rPr lang="en-US" sz="2400" dirty="0" smtClean="0">
                <a:solidFill>
                  <a:schemeClr val="tx1"/>
                </a:solidFill>
              </a:rPr>
              <a:t>_____ Igneous				A. Made from layers of 									compacting rock </a:t>
            </a:r>
          </a:p>
          <a:p>
            <a:pPr algn="l"/>
            <a:r>
              <a:rPr lang="en-US" sz="2400" dirty="0" smtClean="0">
                <a:solidFill>
                  <a:schemeClr val="tx1"/>
                </a:solidFill>
              </a:rPr>
              <a:t>_____ Metamorphic			B. Made from cooling 										mantle</a:t>
            </a:r>
            <a:endParaRPr lang="en-US" sz="2400" dirty="0">
              <a:solidFill>
                <a:schemeClr val="tx1"/>
              </a:solidFill>
            </a:endParaRPr>
          </a:p>
          <a:p>
            <a:pPr algn="l"/>
            <a:r>
              <a:rPr lang="en-US" sz="2400" dirty="0" smtClean="0">
                <a:solidFill>
                  <a:schemeClr val="tx1"/>
                </a:solidFill>
              </a:rPr>
              <a:t>_____ Sedimentary			C. </a:t>
            </a:r>
            <a:r>
              <a:rPr lang="en-US" sz="2400" dirty="0">
                <a:solidFill>
                  <a:schemeClr val="tx1"/>
                </a:solidFill>
              </a:rPr>
              <a:t>Made from heat and </a:t>
            </a:r>
          </a:p>
          <a:p>
            <a:pPr algn="l"/>
            <a:r>
              <a:rPr lang="en-US" sz="2400" dirty="0">
                <a:solidFill>
                  <a:schemeClr val="tx1"/>
                </a:solidFill>
              </a:rPr>
              <a:t>									pressure.</a:t>
            </a:r>
          </a:p>
          <a:p>
            <a:pPr algn="l"/>
            <a:endParaRPr lang="en-US" sz="2400" dirty="0" smtClean="0">
              <a:solidFill>
                <a:schemeClr val="tx1"/>
              </a:solidFill>
            </a:endParaRPr>
          </a:p>
          <a:p>
            <a:pPr algn="l">
              <a:buFont typeface="Arial" pitchFamily="34" charset="0"/>
              <a:buChar char="•"/>
            </a:pPr>
            <a:endParaRPr lang="en-US" sz="2400" b="1" dirty="0" smtClean="0">
              <a:solidFill>
                <a:schemeClr val="tx1"/>
              </a:solidFill>
            </a:endParaRPr>
          </a:p>
          <a:p>
            <a:pPr marL="514350" indent="-514350" algn="l"/>
            <a:endParaRPr lang="en-US" sz="2400" dirty="0">
              <a:solidFill>
                <a:schemeClr val="tx1"/>
              </a:solidFill>
            </a:endParaRPr>
          </a:p>
        </p:txBody>
      </p:sp>
      <p:sp>
        <p:nvSpPr>
          <p:cNvPr id="4" name="WordArt 4"/>
          <p:cNvSpPr>
            <a:spLocks noChangeArrowheads="1" noChangeShapeType="1" noTextEdit="1"/>
          </p:cNvSpPr>
          <p:nvPr/>
        </p:nvSpPr>
        <p:spPr bwMode="auto">
          <a:xfrm>
            <a:off x="1219200" y="387350"/>
            <a:ext cx="4953000" cy="882650"/>
          </a:xfrm>
          <a:prstGeom prst="rect">
            <a:avLst/>
          </a:prstGeom>
        </p:spPr>
        <p:txBody>
          <a:bodyPr wrap="none" numCol="1" fromWordArt="1">
            <a:prstTxWarp prst="textWave2">
              <a:avLst>
                <a:gd name="adj1" fmla="val 12500"/>
                <a:gd name="adj2" fmla="val 0"/>
              </a:avLst>
            </a:prstTxWarp>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a:lstStyle>
          <a:p>
            <a:pPr algn="ctr"/>
            <a:r>
              <a:rPr lang="en-US" sz="3600" b="1" i="1" kern="10" dirty="0" smtClean="0">
                <a:ln/>
                <a:solidFill>
                  <a:schemeClr val="accent3"/>
                </a:solidFill>
                <a:latin typeface="Arial"/>
                <a:cs typeface="Arial"/>
              </a:rPr>
              <a:t>Rocks #3</a:t>
            </a:r>
            <a:endParaRPr lang="en-US" sz="3600" b="1" i="1" kern="10" dirty="0">
              <a:ln/>
              <a:solidFill>
                <a:schemeClr val="accent3"/>
              </a:solidFill>
              <a:latin typeface="Arial"/>
              <a:cs typeface="Arial"/>
            </a:endParaRPr>
          </a:p>
        </p:txBody>
      </p:sp>
      <p:pic>
        <p:nvPicPr>
          <p:cNvPr id="7" name="Picture 6" descr="C:\Documents and Settings\preardon\Local Settings\Temporary Internet Files\Content.IE5\JI0F9GEZ\MCj01875870000[1].wmf"/>
          <p:cNvPicPr>
            <a:picLocks noChangeAspect="1" noChangeArrowheads="1"/>
          </p:cNvPicPr>
          <p:nvPr/>
        </p:nvPicPr>
        <p:blipFill>
          <a:blip r:embed="rId2" cstate="print"/>
          <a:srcRect/>
          <a:stretch>
            <a:fillRect/>
          </a:stretch>
        </p:blipFill>
        <p:spPr bwMode="auto">
          <a:xfrm>
            <a:off x="8610600" y="152400"/>
            <a:ext cx="400050" cy="469900"/>
          </a:xfrm>
          <a:prstGeom prst="rect">
            <a:avLst/>
          </a:prstGeom>
          <a:noFill/>
          <a:ln w="9525">
            <a:noFill/>
            <a:miter lim="800000"/>
            <a:headEnd/>
            <a:tailEnd/>
          </a:ln>
        </p:spPr>
      </p:pic>
      <p:sp>
        <p:nvSpPr>
          <p:cNvPr id="8" name="TextBox 7"/>
          <p:cNvSpPr txBox="1"/>
          <p:nvPr/>
        </p:nvSpPr>
        <p:spPr>
          <a:xfrm>
            <a:off x="0" y="6477000"/>
            <a:ext cx="2819400" cy="381000"/>
          </a:xfrm>
          <a:prstGeom prst="rect">
            <a:avLst/>
          </a:prstGeom>
          <a:noFill/>
        </p:spPr>
        <p:txBody>
          <a:bodyPr wrap="square" rtlCol="0">
            <a:spAutoFit/>
          </a:bodyPr>
          <a:lstStyle/>
          <a:p>
            <a:r>
              <a:rPr lang="en-US" dirty="0" smtClean="0"/>
              <a:t>By: Ms. Kristin Wilkinson</a:t>
            </a:r>
            <a:endParaRPr lang="en-US" dirty="0"/>
          </a:p>
        </p:txBody>
      </p:sp>
    </p:spTree>
    <p:extLst>
      <p:ext uri="{BB962C8B-B14F-4D97-AF65-F5344CB8AC3E}">
        <p14:creationId xmlns:p14="http://schemas.microsoft.com/office/powerpoint/2010/main" xmlns="" val="2470879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600200"/>
            <a:ext cx="7239000" cy="5257800"/>
          </a:xfrm>
        </p:spPr>
        <p:txBody>
          <a:bodyPr>
            <a:noAutofit/>
          </a:bodyPr>
          <a:lstStyle/>
          <a:p>
            <a:pPr algn="l"/>
            <a:r>
              <a:rPr lang="en-US" sz="2400" dirty="0" smtClean="0">
                <a:solidFill>
                  <a:schemeClr val="tx1"/>
                </a:solidFill>
              </a:rPr>
              <a:t>Fill in the blank to define the 5 characteristics that make up a mineral:</a:t>
            </a:r>
          </a:p>
          <a:p>
            <a:pPr marL="457200" indent="-457200" algn="l">
              <a:buAutoNum type="arabicPeriod"/>
            </a:pPr>
            <a:r>
              <a:rPr lang="en-US" sz="2400" dirty="0" smtClean="0">
                <a:solidFill>
                  <a:schemeClr val="tx1"/>
                </a:solidFill>
              </a:rPr>
              <a:t>Occurs ____________. Not artificial or man-made.</a:t>
            </a:r>
          </a:p>
          <a:p>
            <a:pPr marL="457200" indent="-457200" algn="l">
              <a:buAutoNum type="arabicPeriod"/>
            </a:pPr>
            <a:r>
              <a:rPr lang="en-US" sz="2400" dirty="0" smtClean="0">
                <a:solidFill>
                  <a:schemeClr val="tx1"/>
                </a:solidFill>
              </a:rPr>
              <a:t>Found as a _______, having a definite volume and shape.</a:t>
            </a:r>
          </a:p>
          <a:p>
            <a:pPr marL="457200" indent="-457200" algn="l">
              <a:buAutoNum type="arabicPeriod"/>
            </a:pPr>
            <a:r>
              <a:rPr lang="en-US" sz="2400" dirty="0" smtClean="0">
                <a:solidFill>
                  <a:schemeClr val="tx1"/>
                </a:solidFill>
              </a:rPr>
              <a:t>Has a definite __________ composition, either as an element or a compound.</a:t>
            </a:r>
          </a:p>
          <a:p>
            <a:pPr marL="457200" indent="-457200" algn="l">
              <a:buAutoNum type="arabicPeriod"/>
            </a:pPr>
            <a:r>
              <a:rPr lang="en-US" sz="2400" dirty="0" smtClean="0">
                <a:solidFill>
                  <a:schemeClr val="tx1"/>
                </a:solidFill>
              </a:rPr>
              <a:t>Atoms arranged in a ______________ pattern.</a:t>
            </a:r>
          </a:p>
          <a:p>
            <a:pPr marL="457200" indent="-457200" algn="l">
              <a:buAutoNum type="arabicPeriod"/>
            </a:pPr>
            <a:r>
              <a:rPr lang="en-US" sz="2400" dirty="0" smtClean="0">
                <a:solidFill>
                  <a:schemeClr val="tx1"/>
                </a:solidFill>
              </a:rPr>
              <a:t>Are not made by life processes, ___________ or nonliving.</a:t>
            </a:r>
          </a:p>
          <a:p>
            <a:pPr marL="514350" indent="-514350" algn="l"/>
            <a:endParaRPr lang="en-US" sz="2400" dirty="0">
              <a:solidFill>
                <a:schemeClr val="tx1"/>
              </a:solidFill>
            </a:endParaRPr>
          </a:p>
        </p:txBody>
      </p:sp>
      <p:sp>
        <p:nvSpPr>
          <p:cNvPr id="4" name="WordArt 4"/>
          <p:cNvSpPr>
            <a:spLocks noChangeArrowheads="1" noChangeShapeType="1" noTextEdit="1"/>
          </p:cNvSpPr>
          <p:nvPr/>
        </p:nvSpPr>
        <p:spPr bwMode="auto">
          <a:xfrm>
            <a:off x="1219200" y="387350"/>
            <a:ext cx="4953000" cy="882650"/>
          </a:xfrm>
          <a:prstGeom prst="rect">
            <a:avLst/>
          </a:prstGeom>
        </p:spPr>
        <p:txBody>
          <a:bodyPr wrap="none" numCol="1" fromWordArt="1">
            <a:prstTxWarp prst="textWave2">
              <a:avLst>
                <a:gd name="adj1" fmla="val 12500"/>
                <a:gd name="adj2" fmla="val 0"/>
              </a:avLst>
            </a:prstTxWarp>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a:lstStyle>
          <a:p>
            <a:pPr algn="ctr"/>
            <a:r>
              <a:rPr lang="en-US" sz="3600" b="1" i="1" kern="10" dirty="0" smtClean="0">
                <a:ln/>
                <a:solidFill>
                  <a:schemeClr val="accent3"/>
                </a:solidFill>
                <a:latin typeface="Arial"/>
                <a:cs typeface="Arial"/>
              </a:rPr>
              <a:t>Rocks #4</a:t>
            </a:r>
            <a:endParaRPr lang="en-US" sz="3600" b="1" i="1" kern="10" dirty="0">
              <a:ln/>
              <a:solidFill>
                <a:schemeClr val="accent3"/>
              </a:solidFill>
              <a:latin typeface="Arial"/>
              <a:cs typeface="Arial"/>
            </a:endParaRPr>
          </a:p>
        </p:txBody>
      </p:sp>
      <p:pic>
        <p:nvPicPr>
          <p:cNvPr id="7" name="Picture 6" descr="C:\Documents and Settings\preardon\Local Settings\Temporary Internet Files\Content.IE5\JI0F9GEZ\MCj01875870000[1].wmf"/>
          <p:cNvPicPr>
            <a:picLocks noChangeAspect="1" noChangeArrowheads="1"/>
          </p:cNvPicPr>
          <p:nvPr/>
        </p:nvPicPr>
        <p:blipFill>
          <a:blip r:embed="rId2" cstate="print"/>
          <a:srcRect/>
          <a:stretch>
            <a:fillRect/>
          </a:stretch>
        </p:blipFill>
        <p:spPr bwMode="auto">
          <a:xfrm>
            <a:off x="8610600" y="152400"/>
            <a:ext cx="400050" cy="469900"/>
          </a:xfrm>
          <a:prstGeom prst="rect">
            <a:avLst/>
          </a:prstGeom>
          <a:noFill/>
          <a:ln w="9525">
            <a:noFill/>
            <a:miter lim="800000"/>
            <a:headEnd/>
            <a:tailEnd/>
          </a:ln>
        </p:spPr>
      </p:pic>
      <p:sp>
        <p:nvSpPr>
          <p:cNvPr id="8" name="TextBox 7"/>
          <p:cNvSpPr txBox="1"/>
          <p:nvPr/>
        </p:nvSpPr>
        <p:spPr>
          <a:xfrm>
            <a:off x="0" y="6477000"/>
            <a:ext cx="2819400" cy="381000"/>
          </a:xfrm>
          <a:prstGeom prst="rect">
            <a:avLst/>
          </a:prstGeom>
          <a:noFill/>
        </p:spPr>
        <p:txBody>
          <a:bodyPr wrap="square" rtlCol="0">
            <a:spAutoFit/>
          </a:bodyPr>
          <a:lstStyle/>
          <a:p>
            <a:r>
              <a:rPr lang="en-US" dirty="0" smtClean="0"/>
              <a:t>By: Ms. Kristin Wilkinson</a:t>
            </a:r>
            <a:endParaRPr lang="en-US" dirty="0"/>
          </a:p>
        </p:txBody>
      </p:sp>
      <p:sp>
        <p:nvSpPr>
          <p:cNvPr id="6" name="Rectangle 5"/>
          <p:cNvSpPr/>
          <p:nvPr/>
        </p:nvSpPr>
        <p:spPr>
          <a:xfrm>
            <a:off x="2362200" y="2286000"/>
            <a:ext cx="189346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naturally</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ectangle 8"/>
          <p:cNvSpPr/>
          <p:nvPr/>
        </p:nvSpPr>
        <p:spPr>
          <a:xfrm>
            <a:off x="2819400" y="3124200"/>
            <a:ext cx="1075936"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solid</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Rectangle 9"/>
          <p:cNvSpPr/>
          <p:nvPr/>
        </p:nvSpPr>
        <p:spPr>
          <a:xfrm>
            <a:off x="3124200" y="3962400"/>
            <a:ext cx="1898277"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chemical</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Rectangle 10"/>
          <p:cNvSpPr/>
          <p:nvPr/>
        </p:nvSpPr>
        <p:spPr>
          <a:xfrm>
            <a:off x="4191000" y="4876800"/>
            <a:ext cx="2190023"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crystalline</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Rectangle 11"/>
          <p:cNvSpPr/>
          <p:nvPr/>
        </p:nvSpPr>
        <p:spPr>
          <a:xfrm>
            <a:off x="5867400" y="5410200"/>
            <a:ext cx="1491114"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abiotic</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xmlns="" val="247087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600200"/>
            <a:ext cx="7239000" cy="5257800"/>
          </a:xfrm>
        </p:spPr>
        <p:txBody>
          <a:bodyPr>
            <a:noAutofit/>
          </a:bodyPr>
          <a:lstStyle/>
          <a:p>
            <a:pPr algn="l"/>
            <a:r>
              <a:rPr lang="en-US" sz="2400" dirty="0" smtClean="0">
                <a:solidFill>
                  <a:schemeClr val="tx1"/>
                </a:solidFill>
              </a:rPr>
              <a:t>Match the following pictures to the correct igneous rock. 4. `Which of these make up the oceanic crust?</a:t>
            </a:r>
          </a:p>
          <a:p>
            <a:pPr marL="457200" indent="-457200" algn="l">
              <a:buAutoNum type="alphaLcPeriod"/>
            </a:pPr>
            <a:r>
              <a:rPr lang="en-US" sz="2400" dirty="0" smtClean="0">
                <a:solidFill>
                  <a:schemeClr val="tx1"/>
                </a:solidFill>
              </a:rPr>
              <a:t>Pumice</a:t>
            </a:r>
          </a:p>
          <a:p>
            <a:pPr marL="457200" indent="-457200" algn="l">
              <a:buAutoNum type="alphaLcPeriod"/>
            </a:pPr>
            <a:r>
              <a:rPr lang="en-US" sz="2400" dirty="0" smtClean="0">
                <a:solidFill>
                  <a:schemeClr val="tx1"/>
                </a:solidFill>
              </a:rPr>
              <a:t>Basalt</a:t>
            </a:r>
          </a:p>
          <a:p>
            <a:pPr marL="457200" indent="-457200" algn="l">
              <a:buAutoNum type="alphaLcPeriod"/>
            </a:pPr>
            <a:r>
              <a:rPr lang="en-US" sz="2400" dirty="0" smtClean="0">
                <a:solidFill>
                  <a:schemeClr val="tx1"/>
                </a:solidFill>
              </a:rPr>
              <a:t>Diorite</a:t>
            </a:r>
          </a:p>
          <a:p>
            <a:pPr marL="457200" indent="-457200" algn="l">
              <a:buAutoNum type="alphaLcPeriod"/>
            </a:pPr>
            <a:endParaRPr lang="en-US" sz="2400" dirty="0" smtClean="0">
              <a:solidFill>
                <a:schemeClr val="tx1"/>
              </a:solidFill>
            </a:endParaRPr>
          </a:p>
          <a:p>
            <a:pPr marL="514350" indent="-514350" algn="l"/>
            <a:endParaRPr lang="en-US" sz="2400" dirty="0">
              <a:solidFill>
                <a:schemeClr val="tx1"/>
              </a:solidFill>
            </a:endParaRPr>
          </a:p>
        </p:txBody>
      </p:sp>
      <p:sp>
        <p:nvSpPr>
          <p:cNvPr id="4" name="WordArt 4"/>
          <p:cNvSpPr>
            <a:spLocks noChangeArrowheads="1" noChangeShapeType="1" noTextEdit="1"/>
          </p:cNvSpPr>
          <p:nvPr/>
        </p:nvSpPr>
        <p:spPr bwMode="auto">
          <a:xfrm>
            <a:off x="1219200" y="387350"/>
            <a:ext cx="4953000" cy="882650"/>
          </a:xfrm>
          <a:prstGeom prst="rect">
            <a:avLst/>
          </a:prstGeom>
        </p:spPr>
        <p:txBody>
          <a:bodyPr wrap="none" numCol="1" fromWordArt="1">
            <a:prstTxWarp prst="textWave2">
              <a:avLst>
                <a:gd name="adj1" fmla="val 12500"/>
                <a:gd name="adj2" fmla="val 0"/>
              </a:avLst>
            </a:prstTxWarp>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a:lstStyle>
          <a:p>
            <a:pPr algn="ctr"/>
            <a:r>
              <a:rPr lang="en-US" sz="3600" b="1" i="1" kern="10" dirty="0" smtClean="0">
                <a:ln/>
                <a:solidFill>
                  <a:schemeClr val="accent3"/>
                </a:solidFill>
                <a:latin typeface="Arial"/>
                <a:cs typeface="Arial"/>
              </a:rPr>
              <a:t>Rocks #5</a:t>
            </a:r>
            <a:endParaRPr lang="en-US" sz="3600" b="1" i="1" kern="10" dirty="0">
              <a:ln/>
              <a:solidFill>
                <a:schemeClr val="accent3"/>
              </a:solidFill>
              <a:latin typeface="Arial"/>
              <a:cs typeface="Arial"/>
            </a:endParaRPr>
          </a:p>
        </p:txBody>
      </p:sp>
      <p:pic>
        <p:nvPicPr>
          <p:cNvPr id="7" name="Picture 6" descr="C:\Documents and Settings\preardon\Local Settings\Temporary Internet Files\Content.IE5\JI0F9GEZ\MCj01875870000[1].wmf"/>
          <p:cNvPicPr>
            <a:picLocks noChangeAspect="1" noChangeArrowheads="1"/>
          </p:cNvPicPr>
          <p:nvPr/>
        </p:nvPicPr>
        <p:blipFill>
          <a:blip r:embed="rId2" cstate="print"/>
          <a:srcRect/>
          <a:stretch>
            <a:fillRect/>
          </a:stretch>
        </p:blipFill>
        <p:spPr bwMode="auto">
          <a:xfrm>
            <a:off x="8610600" y="152400"/>
            <a:ext cx="400050" cy="469900"/>
          </a:xfrm>
          <a:prstGeom prst="rect">
            <a:avLst/>
          </a:prstGeom>
          <a:noFill/>
          <a:ln w="9525">
            <a:noFill/>
            <a:miter lim="800000"/>
            <a:headEnd/>
            <a:tailEnd/>
          </a:ln>
        </p:spPr>
      </p:pic>
      <p:sp>
        <p:nvSpPr>
          <p:cNvPr id="8" name="TextBox 7"/>
          <p:cNvSpPr txBox="1"/>
          <p:nvPr/>
        </p:nvSpPr>
        <p:spPr>
          <a:xfrm>
            <a:off x="0" y="6477000"/>
            <a:ext cx="2819400" cy="381000"/>
          </a:xfrm>
          <a:prstGeom prst="rect">
            <a:avLst/>
          </a:prstGeom>
          <a:noFill/>
        </p:spPr>
        <p:txBody>
          <a:bodyPr wrap="square" rtlCol="0">
            <a:spAutoFit/>
          </a:bodyPr>
          <a:lstStyle/>
          <a:p>
            <a:r>
              <a:rPr lang="en-US" dirty="0" smtClean="0"/>
              <a:t>By: Ms. Kristin Wilkinson</a:t>
            </a:r>
            <a:endParaRPr lang="en-US" dirty="0"/>
          </a:p>
        </p:txBody>
      </p:sp>
      <p:pic>
        <p:nvPicPr>
          <p:cNvPr id="1026" name="Picture 2" descr="http://www.texasrockshop.com/lapidary/slab_images/slab_2305_im_up/slab2473_basalt_.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9735" y="4510851"/>
            <a:ext cx="2061731" cy="180057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earth.ox.ac.uk/~oesis/rocks/medium/ign8a-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2200" y="4510851"/>
            <a:ext cx="2215343" cy="18018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upload.wikimedia.org/wikipedia/commons/thumb/1/15/Diorite2.tif/lossy-page1-220px-Diorite2.tif.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3075" y="4723939"/>
            <a:ext cx="2095500" cy="14954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99986" y="3870813"/>
            <a:ext cx="84510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1.</a:t>
            </a:r>
            <a:endParaRPr lang="en-US" sz="5400" b="1" cap="none" spc="0" dirty="0">
              <a:ln/>
              <a:solidFill>
                <a:schemeClr val="accent4"/>
              </a:solidFill>
              <a:effectLst/>
            </a:endParaRPr>
          </a:p>
        </p:txBody>
      </p:sp>
      <p:sp>
        <p:nvSpPr>
          <p:cNvPr id="15" name="Rectangle 14"/>
          <p:cNvSpPr/>
          <p:nvPr/>
        </p:nvSpPr>
        <p:spPr>
          <a:xfrm>
            <a:off x="3273148" y="3767435"/>
            <a:ext cx="84510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2</a:t>
            </a:r>
            <a:r>
              <a:rPr lang="en-US" sz="5400" b="1" cap="none" spc="0" dirty="0" smtClean="0">
                <a:ln/>
                <a:solidFill>
                  <a:schemeClr val="accent4"/>
                </a:solidFill>
                <a:effectLst/>
              </a:rPr>
              <a:t>.</a:t>
            </a:r>
            <a:endParaRPr lang="en-US" sz="5400" b="1" cap="none" spc="0" dirty="0">
              <a:ln/>
              <a:solidFill>
                <a:schemeClr val="accent4"/>
              </a:solidFill>
              <a:effectLst/>
            </a:endParaRPr>
          </a:p>
        </p:txBody>
      </p:sp>
      <p:sp>
        <p:nvSpPr>
          <p:cNvPr id="16" name="Rectangle 15"/>
          <p:cNvSpPr/>
          <p:nvPr/>
        </p:nvSpPr>
        <p:spPr>
          <a:xfrm>
            <a:off x="6138333" y="3718986"/>
            <a:ext cx="84510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3</a:t>
            </a:r>
            <a:r>
              <a:rPr lang="en-US" sz="5400" b="1" cap="none" spc="0" dirty="0" smtClean="0">
                <a:ln/>
                <a:solidFill>
                  <a:schemeClr val="accent4"/>
                </a:solidFill>
                <a:effectLst/>
              </a:rPr>
              <a:t>.</a:t>
            </a:r>
            <a:endParaRPr lang="en-US" sz="5400" b="1" cap="none" spc="0" dirty="0">
              <a:ln/>
              <a:solidFill>
                <a:schemeClr val="accent4"/>
              </a:solidFill>
              <a:effectLst/>
            </a:endParaRPr>
          </a:p>
        </p:txBody>
      </p:sp>
    </p:spTree>
    <p:extLst>
      <p:ext uri="{BB962C8B-B14F-4D97-AF65-F5344CB8AC3E}">
        <p14:creationId xmlns:p14="http://schemas.microsoft.com/office/powerpoint/2010/main" xmlns="" val="3058563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600200"/>
            <a:ext cx="7239000" cy="5257800"/>
          </a:xfrm>
        </p:spPr>
        <p:txBody>
          <a:bodyPr>
            <a:noAutofit/>
          </a:bodyPr>
          <a:lstStyle/>
          <a:p>
            <a:pPr algn="l"/>
            <a:r>
              <a:rPr lang="en-US" sz="2400" dirty="0" smtClean="0">
                <a:solidFill>
                  <a:schemeClr val="tx1"/>
                </a:solidFill>
              </a:rPr>
              <a:t>Match the following pictures to the correct metamorphic rock. </a:t>
            </a:r>
          </a:p>
          <a:p>
            <a:pPr marL="457200" indent="-457200" algn="l">
              <a:buAutoNum type="alphaLcPeriod"/>
            </a:pPr>
            <a:r>
              <a:rPr lang="en-US" sz="2400" dirty="0" smtClean="0">
                <a:solidFill>
                  <a:schemeClr val="tx1"/>
                </a:solidFill>
              </a:rPr>
              <a:t>Marble</a:t>
            </a:r>
          </a:p>
          <a:p>
            <a:pPr marL="457200" indent="-457200" algn="l">
              <a:buAutoNum type="alphaLcPeriod"/>
            </a:pPr>
            <a:r>
              <a:rPr lang="en-US" sz="2400" dirty="0" smtClean="0">
                <a:solidFill>
                  <a:schemeClr val="tx1"/>
                </a:solidFill>
              </a:rPr>
              <a:t>Gneiss</a:t>
            </a:r>
          </a:p>
          <a:p>
            <a:pPr marL="457200" indent="-457200" algn="l">
              <a:buAutoNum type="alphaLcPeriod"/>
            </a:pPr>
            <a:r>
              <a:rPr lang="en-US" sz="2400" dirty="0" smtClean="0">
                <a:solidFill>
                  <a:schemeClr val="tx1"/>
                </a:solidFill>
              </a:rPr>
              <a:t>Quartz</a:t>
            </a:r>
          </a:p>
          <a:p>
            <a:pPr marL="457200" indent="-457200" algn="l">
              <a:buAutoNum type="alphaLcPeriod"/>
            </a:pPr>
            <a:endParaRPr lang="en-US" sz="2400" dirty="0" smtClean="0">
              <a:solidFill>
                <a:schemeClr val="tx1"/>
              </a:solidFill>
            </a:endParaRPr>
          </a:p>
          <a:p>
            <a:pPr marL="514350" indent="-514350" algn="l"/>
            <a:endParaRPr lang="en-US" sz="2400" dirty="0">
              <a:solidFill>
                <a:schemeClr val="tx1"/>
              </a:solidFill>
            </a:endParaRPr>
          </a:p>
        </p:txBody>
      </p:sp>
      <p:sp>
        <p:nvSpPr>
          <p:cNvPr id="4" name="WordArt 4"/>
          <p:cNvSpPr>
            <a:spLocks noChangeArrowheads="1" noChangeShapeType="1" noTextEdit="1"/>
          </p:cNvSpPr>
          <p:nvPr/>
        </p:nvSpPr>
        <p:spPr bwMode="auto">
          <a:xfrm>
            <a:off x="1219200" y="387350"/>
            <a:ext cx="4953000" cy="882650"/>
          </a:xfrm>
          <a:prstGeom prst="rect">
            <a:avLst/>
          </a:prstGeom>
        </p:spPr>
        <p:txBody>
          <a:bodyPr wrap="none" numCol="1" fromWordArt="1">
            <a:prstTxWarp prst="textWave2">
              <a:avLst>
                <a:gd name="adj1" fmla="val 12500"/>
                <a:gd name="adj2" fmla="val 0"/>
              </a:avLst>
            </a:prstTxWarp>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a:lstStyle>
          <a:p>
            <a:pPr algn="ctr"/>
            <a:r>
              <a:rPr lang="en-US" sz="3600" b="1" i="1" kern="10" dirty="0" smtClean="0">
                <a:ln/>
                <a:solidFill>
                  <a:schemeClr val="accent3"/>
                </a:solidFill>
                <a:latin typeface="Arial"/>
                <a:cs typeface="Arial"/>
              </a:rPr>
              <a:t>Rocks #6</a:t>
            </a:r>
            <a:endParaRPr lang="en-US" sz="3600" b="1" i="1" kern="10" dirty="0">
              <a:ln/>
              <a:solidFill>
                <a:schemeClr val="accent3"/>
              </a:solidFill>
              <a:latin typeface="Arial"/>
              <a:cs typeface="Arial"/>
            </a:endParaRPr>
          </a:p>
        </p:txBody>
      </p:sp>
      <p:pic>
        <p:nvPicPr>
          <p:cNvPr id="7" name="Picture 6" descr="C:\Documents and Settings\preardon\Local Settings\Temporary Internet Files\Content.IE5\JI0F9GEZ\MCj01875870000[1].wmf"/>
          <p:cNvPicPr>
            <a:picLocks noChangeAspect="1" noChangeArrowheads="1"/>
          </p:cNvPicPr>
          <p:nvPr/>
        </p:nvPicPr>
        <p:blipFill>
          <a:blip r:embed="rId2" cstate="print"/>
          <a:srcRect/>
          <a:stretch>
            <a:fillRect/>
          </a:stretch>
        </p:blipFill>
        <p:spPr bwMode="auto">
          <a:xfrm>
            <a:off x="8610600" y="152400"/>
            <a:ext cx="400050" cy="469900"/>
          </a:xfrm>
          <a:prstGeom prst="rect">
            <a:avLst/>
          </a:prstGeom>
          <a:noFill/>
          <a:ln w="9525">
            <a:noFill/>
            <a:miter lim="800000"/>
            <a:headEnd/>
            <a:tailEnd/>
          </a:ln>
        </p:spPr>
      </p:pic>
      <p:sp>
        <p:nvSpPr>
          <p:cNvPr id="8" name="TextBox 7"/>
          <p:cNvSpPr txBox="1"/>
          <p:nvPr/>
        </p:nvSpPr>
        <p:spPr>
          <a:xfrm>
            <a:off x="0" y="6477000"/>
            <a:ext cx="2819400" cy="381000"/>
          </a:xfrm>
          <a:prstGeom prst="rect">
            <a:avLst/>
          </a:prstGeom>
          <a:noFill/>
        </p:spPr>
        <p:txBody>
          <a:bodyPr wrap="square" rtlCol="0">
            <a:spAutoFit/>
          </a:bodyPr>
          <a:lstStyle/>
          <a:p>
            <a:r>
              <a:rPr lang="en-US" dirty="0" smtClean="0"/>
              <a:t>By: Ms. Kristin Wilkinson</a:t>
            </a:r>
            <a:endParaRPr lang="en-US" dirty="0"/>
          </a:p>
        </p:txBody>
      </p:sp>
      <p:sp>
        <p:nvSpPr>
          <p:cNvPr id="2" name="Rectangle 1"/>
          <p:cNvSpPr/>
          <p:nvPr/>
        </p:nvSpPr>
        <p:spPr>
          <a:xfrm>
            <a:off x="99986" y="3870813"/>
            <a:ext cx="84510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1.</a:t>
            </a:r>
            <a:endParaRPr lang="en-US" sz="5400" b="1" cap="none" spc="0" dirty="0">
              <a:ln/>
              <a:solidFill>
                <a:schemeClr val="accent4"/>
              </a:solidFill>
              <a:effectLst/>
            </a:endParaRPr>
          </a:p>
        </p:txBody>
      </p:sp>
      <p:sp>
        <p:nvSpPr>
          <p:cNvPr id="15" name="Rectangle 14"/>
          <p:cNvSpPr/>
          <p:nvPr/>
        </p:nvSpPr>
        <p:spPr>
          <a:xfrm>
            <a:off x="3273148" y="3767435"/>
            <a:ext cx="84510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2</a:t>
            </a:r>
            <a:r>
              <a:rPr lang="en-US" sz="5400" b="1" cap="none" spc="0" dirty="0" smtClean="0">
                <a:ln/>
                <a:solidFill>
                  <a:schemeClr val="accent4"/>
                </a:solidFill>
                <a:effectLst/>
              </a:rPr>
              <a:t>.</a:t>
            </a:r>
            <a:endParaRPr lang="en-US" sz="5400" b="1" cap="none" spc="0" dirty="0">
              <a:ln/>
              <a:solidFill>
                <a:schemeClr val="accent4"/>
              </a:solidFill>
              <a:effectLst/>
            </a:endParaRPr>
          </a:p>
        </p:txBody>
      </p:sp>
      <p:sp>
        <p:nvSpPr>
          <p:cNvPr id="16" name="Rectangle 15"/>
          <p:cNvSpPr/>
          <p:nvPr/>
        </p:nvSpPr>
        <p:spPr>
          <a:xfrm>
            <a:off x="6138333" y="3718986"/>
            <a:ext cx="84510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3</a:t>
            </a:r>
            <a:r>
              <a:rPr lang="en-US" sz="5400" b="1" cap="none" spc="0" dirty="0" smtClean="0">
                <a:ln/>
                <a:solidFill>
                  <a:schemeClr val="accent4"/>
                </a:solidFill>
                <a:effectLst/>
              </a:rPr>
              <a:t>.</a:t>
            </a:r>
            <a:endParaRPr lang="en-US" sz="5400" b="1" cap="none" spc="0" dirty="0">
              <a:ln/>
              <a:solidFill>
                <a:schemeClr val="accent4"/>
              </a:solidFill>
              <a:effectLst/>
            </a:endParaRPr>
          </a:p>
        </p:txBody>
      </p:sp>
      <p:pic>
        <p:nvPicPr>
          <p:cNvPr id="5" name="Picture 2" descr="http://coloradogeologicalsurvey.org/wp-content/uploads/2013/07/migmatite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203" y="4713637"/>
            <a:ext cx="2209800" cy="156674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http://www.pitt.edu/~cejones/GeoImages/6MetamorphicRocks/Marble/MarbleGrayBand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5540" y="4642316"/>
            <a:ext cx="2134242" cy="160232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gemologyproject.com/wiki/images/1/13/Rock_crystal.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42126" y="4642316"/>
            <a:ext cx="2141746" cy="17256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1162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600200"/>
            <a:ext cx="7239000" cy="5257800"/>
          </a:xfrm>
        </p:spPr>
        <p:txBody>
          <a:bodyPr>
            <a:noAutofit/>
          </a:bodyPr>
          <a:lstStyle/>
          <a:p>
            <a:pPr algn="l"/>
            <a:endParaRPr lang="en-US" sz="2400" dirty="0" smtClean="0">
              <a:solidFill>
                <a:schemeClr val="tx1"/>
              </a:solidFill>
            </a:endParaRPr>
          </a:p>
          <a:p>
            <a:pPr marL="457200" indent="-457200" algn="l">
              <a:buAutoNum type="alphaLcPeriod"/>
            </a:pPr>
            <a:endParaRPr lang="en-US" sz="2400" dirty="0" smtClean="0">
              <a:solidFill>
                <a:schemeClr val="tx1"/>
              </a:solidFill>
            </a:endParaRPr>
          </a:p>
          <a:p>
            <a:pPr marL="514350" indent="-514350" algn="l"/>
            <a:endParaRPr lang="en-US" sz="2400" dirty="0">
              <a:solidFill>
                <a:schemeClr val="tx1"/>
              </a:solidFill>
            </a:endParaRPr>
          </a:p>
        </p:txBody>
      </p:sp>
      <p:sp>
        <p:nvSpPr>
          <p:cNvPr id="4" name="WordArt 4"/>
          <p:cNvSpPr>
            <a:spLocks noChangeArrowheads="1" noChangeShapeType="1" noTextEdit="1"/>
          </p:cNvSpPr>
          <p:nvPr/>
        </p:nvSpPr>
        <p:spPr bwMode="auto">
          <a:xfrm>
            <a:off x="1219200" y="387350"/>
            <a:ext cx="4953000" cy="882650"/>
          </a:xfrm>
          <a:prstGeom prst="rect">
            <a:avLst/>
          </a:prstGeom>
        </p:spPr>
        <p:txBody>
          <a:bodyPr wrap="none" numCol="1" fromWordArt="1">
            <a:prstTxWarp prst="textWave2">
              <a:avLst>
                <a:gd name="adj1" fmla="val 12500"/>
                <a:gd name="adj2" fmla="val 0"/>
              </a:avLst>
            </a:prstTxWarp>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a:lstStyle>
          <a:p>
            <a:pPr algn="ctr"/>
            <a:r>
              <a:rPr lang="en-US" sz="3600" b="1" i="1" kern="10" dirty="0" smtClean="0">
                <a:ln/>
                <a:solidFill>
                  <a:schemeClr val="accent3"/>
                </a:solidFill>
                <a:latin typeface="Arial"/>
                <a:cs typeface="Arial"/>
              </a:rPr>
              <a:t>Rocks #7</a:t>
            </a:r>
            <a:endParaRPr lang="en-US" sz="3600" b="1" i="1" kern="10" dirty="0">
              <a:ln/>
              <a:solidFill>
                <a:schemeClr val="accent3"/>
              </a:solidFill>
              <a:latin typeface="Arial"/>
              <a:cs typeface="Arial"/>
            </a:endParaRPr>
          </a:p>
        </p:txBody>
      </p:sp>
      <p:pic>
        <p:nvPicPr>
          <p:cNvPr id="7" name="Picture 6" descr="C:\Documents and Settings\preardon\Local Settings\Temporary Internet Files\Content.IE5\JI0F9GEZ\MCj01875870000[1].wmf"/>
          <p:cNvPicPr>
            <a:picLocks noChangeAspect="1" noChangeArrowheads="1"/>
          </p:cNvPicPr>
          <p:nvPr/>
        </p:nvPicPr>
        <p:blipFill>
          <a:blip r:embed="rId2" cstate="print"/>
          <a:srcRect/>
          <a:stretch>
            <a:fillRect/>
          </a:stretch>
        </p:blipFill>
        <p:spPr bwMode="auto">
          <a:xfrm>
            <a:off x="8610600" y="152400"/>
            <a:ext cx="400050" cy="469900"/>
          </a:xfrm>
          <a:prstGeom prst="rect">
            <a:avLst/>
          </a:prstGeom>
          <a:noFill/>
          <a:ln w="9525">
            <a:noFill/>
            <a:miter lim="800000"/>
            <a:headEnd/>
            <a:tailEnd/>
          </a:ln>
        </p:spPr>
      </p:pic>
      <p:sp>
        <p:nvSpPr>
          <p:cNvPr id="8" name="TextBox 7"/>
          <p:cNvSpPr txBox="1"/>
          <p:nvPr/>
        </p:nvSpPr>
        <p:spPr>
          <a:xfrm>
            <a:off x="0" y="6477000"/>
            <a:ext cx="2819400" cy="381000"/>
          </a:xfrm>
          <a:prstGeom prst="rect">
            <a:avLst/>
          </a:prstGeom>
          <a:noFill/>
        </p:spPr>
        <p:txBody>
          <a:bodyPr wrap="square" rtlCol="0">
            <a:spAutoFit/>
          </a:bodyPr>
          <a:lstStyle/>
          <a:p>
            <a:r>
              <a:rPr lang="en-US" dirty="0" smtClean="0"/>
              <a:t>By: Ms. Kristin Wilkinson</a:t>
            </a:r>
            <a:endParaRPr lang="en-US" dirty="0"/>
          </a:p>
        </p:txBody>
      </p:sp>
      <p:sp>
        <p:nvSpPr>
          <p:cNvPr id="9" name="Subtitle 2"/>
          <p:cNvSpPr txBox="1">
            <a:spLocks/>
          </p:cNvSpPr>
          <p:nvPr/>
        </p:nvSpPr>
        <p:spPr>
          <a:xfrm>
            <a:off x="990600" y="1371600"/>
            <a:ext cx="7391400" cy="5181600"/>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Humans have beneficial</a:t>
            </a:r>
            <a:r>
              <a:rPr kumimoji="0" lang="en-US" sz="2800" b="0" i="0" u="none" strike="noStrike" kern="1200" cap="none" spc="0" normalizeH="0" noProof="0" dirty="0" smtClean="0">
                <a:ln>
                  <a:noFill/>
                </a:ln>
                <a:solidFill>
                  <a:schemeClr val="tx1"/>
                </a:solidFill>
                <a:effectLst/>
                <a:uLnTx/>
                <a:uFillTx/>
                <a:latin typeface="+mn-lt"/>
                <a:ea typeface="+mn-ea"/>
                <a:cs typeface="+mn-cs"/>
              </a:rPr>
              <a:t> and negative impacts on Earth’s rock cycle. </a:t>
            </a:r>
            <a:r>
              <a:rPr lang="en-US" sz="2800" dirty="0" smtClean="0"/>
              <a:t>Which of the following is a </a:t>
            </a:r>
            <a:r>
              <a:rPr lang="en-US" sz="2800" b="1" dirty="0" smtClean="0"/>
              <a:t>negative</a:t>
            </a:r>
            <a:r>
              <a:rPr lang="en-US" sz="2800" dirty="0" smtClean="0"/>
              <a:t> impact that allows for an increase in soil erosion.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457200" rtl="0" eaLnBrk="1" fontAlgn="auto" latinLnBrk="0" hangingPunct="1">
              <a:lnSpc>
                <a:spcPct val="100000"/>
              </a:lnSpc>
              <a:spcBef>
                <a:spcPts val="1000"/>
              </a:spcBef>
              <a:spcAft>
                <a:spcPts val="0"/>
              </a:spcAft>
              <a:buClr>
                <a:schemeClr val="accent1"/>
              </a:buClr>
              <a:buSzPct val="80000"/>
              <a:buFont typeface="Wingdings 3" charset="2"/>
              <a:buAutoNum type="alphaL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pollution</a:t>
            </a:r>
          </a:p>
          <a:p>
            <a:pPr marL="514350" marR="0" lvl="0" indent="-514350" algn="l" defTabSz="457200" rtl="0" eaLnBrk="1" fontAlgn="auto" latinLnBrk="0" hangingPunct="1">
              <a:lnSpc>
                <a:spcPct val="100000"/>
              </a:lnSpc>
              <a:spcBef>
                <a:spcPts val="1000"/>
              </a:spcBef>
              <a:spcAft>
                <a:spcPts val="0"/>
              </a:spcAft>
              <a:buClr>
                <a:schemeClr val="accent1"/>
              </a:buClr>
              <a:buSzPct val="80000"/>
              <a:buFont typeface="Wingdings 3" charset="2"/>
              <a:buAutoNum type="alphaLcPeriod"/>
              <a:tabLst/>
              <a:defRPr/>
            </a:pPr>
            <a:r>
              <a:rPr lang="en-US" sz="2800" dirty="0" smtClean="0"/>
              <a:t>deforestation</a:t>
            </a:r>
          </a:p>
          <a:p>
            <a:pPr marL="514350" marR="0" lvl="0" indent="-514350" algn="l" defTabSz="457200" rtl="0" eaLnBrk="1" fontAlgn="auto" latinLnBrk="0" hangingPunct="1">
              <a:lnSpc>
                <a:spcPct val="100000"/>
              </a:lnSpc>
              <a:spcBef>
                <a:spcPts val="1000"/>
              </a:spcBef>
              <a:spcAft>
                <a:spcPts val="0"/>
              </a:spcAft>
              <a:buClr>
                <a:schemeClr val="accent1"/>
              </a:buClr>
              <a:buSzPct val="80000"/>
              <a:buFont typeface="Wingdings 3" charset="2"/>
              <a:buAutoNum type="alphaL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urbanization</a:t>
            </a:r>
          </a:p>
          <a:p>
            <a:pPr marL="514350" marR="0" lvl="0" indent="-514350" algn="l" defTabSz="457200" rtl="0" eaLnBrk="1" fontAlgn="auto" latinLnBrk="0" hangingPunct="1">
              <a:lnSpc>
                <a:spcPct val="100000"/>
              </a:lnSpc>
              <a:spcBef>
                <a:spcPts val="1000"/>
              </a:spcBef>
              <a:spcAft>
                <a:spcPts val="0"/>
              </a:spcAft>
              <a:buClr>
                <a:schemeClr val="accent1"/>
              </a:buClr>
              <a:buSzPct val="80000"/>
              <a:buFont typeface="Wingdings 3" charset="2"/>
              <a:buAutoNum type="alphaLcPeriod"/>
              <a:tabLst/>
              <a:defRPr/>
            </a:pPr>
            <a:r>
              <a:rPr lang="en-US" sz="2800" dirty="0" smtClean="0"/>
              <a:t>Both B and C</a:t>
            </a:r>
          </a:p>
          <a:p>
            <a:pPr marL="514350" marR="0" lvl="0" indent="-514350" algn="l" defTabSz="457200" rtl="0" eaLnBrk="1" fontAlgn="auto" latinLnBrk="0" hangingPunct="1">
              <a:lnSpc>
                <a:spcPct val="100000"/>
              </a:lnSpc>
              <a:spcBef>
                <a:spcPts val="1000"/>
              </a:spcBef>
              <a:spcAft>
                <a:spcPts val="0"/>
              </a:spcAft>
              <a:buClr>
                <a:schemeClr val="accent1"/>
              </a:buClr>
              <a:buSzPct val="80000"/>
              <a:buFont typeface="Wingdings 3" charset="2"/>
              <a:buAutoNum type="alphaL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All of the above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http://www.beachguide.com/blog/wp-content/uploads/2014/12/Rosemary-beach-maybe-shutter-stock.szd_.jpg"/>
          <p:cNvPicPr>
            <a:picLocks noChangeAspect="1" noChangeArrowheads="1"/>
          </p:cNvPicPr>
          <p:nvPr/>
        </p:nvPicPr>
        <p:blipFill>
          <a:blip r:embed="rId3" cstate="print"/>
          <a:srcRect/>
          <a:stretch>
            <a:fillRect/>
          </a:stretch>
        </p:blipFill>
        <p:spPr bwMode="auto">
          <a:xfrm rot="10800000" flipV="1">
            <a:off x="4343400" y="3657600"/>
            <a:ext cx="4800600" cy="3200400"/>
          </a:xfrm>
          <a:prstGeom prst="rect">
            <a:avLst/>
          </a:prstGeom>
          <a:noFill/>
        </p:spPr>
      </p:pic>
    </p:spTree>
    <p:extLst>
      <p:ext uri="{BB962C8B-B14F-4D97-AF65-F5344CB8AC3E}">
        <p14:creationId xmlns:p14="http://schemas.microsoft.com/office/powerpoint/2010/main" xmlns="" val="370472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3127</TotalTime>
  <Words>337</Words>
  <Application>Microsoft Office PowerPoint</Application>
  <PresentationFormat>On-screen Show (4:3)</PresentationFormat>
  <Paragraphs>65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Facet</vt:lpstr>
      <vt:lpstr>Slide 1</vt:lpstr>
      <vt:lpstr>Slide 2</vt:lpstr>
      <vt:lpstr>Slide 3</vt:lpstr>
      <vt:lpstr>Slide 4</vt:lpstr>
      <vt:lpstr>Slide 5</vt:lpstr>
      <vt:lpstr>Slide 6</vt:lpstr>
      <vt:lpstr>Slide 7</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Waterloo Nexus</dc:creator>
  <cp:lastModifiedBy>Waterloo Nexus</cp:lastModifiedBy>
  <cp:revision>35</cp:revision>
  <dcterms:created xsi:type="dcterms:W3CDTF">2013-03-30T23:45:15Z</dcterms:created>
  <dcterms:modified xsi:type="dcterms:W3CDTF">2015-12-30T21:06:31Z</dcterms:modified>
</cp:coreProperties>
</file>