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60" r:id="rId4"/>
    <p:sldId id="262" r:id="rId5"/>
    <p:sldId id="264" r:id="rId6"/>
    <p:sldId id="265" r:id="rId7"/>
    <p:sldId id="266" r:id="rId8"/>
    <p:sldId id="267" r:id="rId9"/>
    <p:sldId id="268" r:id="rId10"/>
    <p:sldId id="269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4F2A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90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F5B92A-7CC6-4DF1-9D53-894E2F209D41}" type="datetimeFigureOut">
              <a:rPr lang="en-US" smtClean="0"/>
              <a:t>1/18/2015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DADC4F-A6FE-40DE-B284-40D2A5CB91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0035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F5B92A-7CC6-4DF1-9D53-894E2F209D41}" type="datetimeFigureOut">
              <a:rPr lang="en-US" smtClean="0"/>
              <a:t>1/18/2015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DADC4F-A6FE-40DE-B284-40D2A5CB91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11361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F5B92A-7CC6-4DF1-9D53-894E2F209D41}" type="datetimeFigureOut">
              <a:rPr lang="en-US" smtClean="0"/>
              <a:t>1/18/2015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DADC4F-A6FE-40DE-B284-40D2A5CB91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81226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F5B92A-7CC6-4DF1-9D53-894E2F209D41}" type="datetimeFigureOut">
              <a:rPr lang="en-US" smtClean="0"/>
              <a:t>1/18/2015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DADC4F-A6FE-40DE-B284-40D2A5CB91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33344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F5B92A-7CC6-4DF1-9D53-894E2F209D41}" type="datetimeFigureOut">
              <a:rPr lang="en-US" smtClean="0"/>
              <a:t>1/18/2015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DADC4F-A6FE-40DE-B284-40D2A5CB91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04616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F5B92A-7CC6-4DF1-9D53-894E2F209D41}" type="datetimeFigureOut">
              <a:rPr lang="en-US" smtClean="0"/>
              <a:t>1/18/2015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DADC4F-A6FE-40DE-B284-40D2A5CB91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35510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F5B92A-7CC6-4DF1-9D53-894E2F209D41}" type="datetimeFigureOut">
              <a:rPr lang="en-US" smtClean="0"/>
              <a:t>1/18/2015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DADC4F-A6FE-40DE-B284-40D2A5CB91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1944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F5B92A-7CC6-4DF1-9D53-894E2F209D41}" type="datetimeFigureOut">
              <a:rPr lang="en-US" smtClean="0"/>
              <a:t>1/18/2015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DADC4F-A6FE-40DE-B284-40D2A5CB91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33137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F5B92A-7CC6-4DF1-9D53-894E2F209D41}" type="datetimeFigureOut">
              <a:rPr lang="en-US" smtClean="0"/>
              <a:t>1/18/2015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DADC4F-A6FE-40DE-B284-40D2A5CB91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37372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F5B92A-7CC6-4DF1-9D53-894E2F209D41}" type="datetimeFigureOut">
              <a:rPr lang="en-US" smtClean="0"/>
              <a:t>1/18/2015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DADC4F-A6FE-40DE-B284-40D2A5CB91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92084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F5B92A-7CC6-4DF1-9D53-894E2F209D41}" type="datetimeFigureOut">
              <a:rPr lang="en-US" smtClean="0"/>
              <a:t>1/18/2015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DADC4F-A6FE-40DE-B284-40D2A5CB91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50727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F5B92A-7CC6-4DF1-9D53-894E2F209D41}" type="datetimeFigureOut">
              <a:rPr lang="en-US" smtClean="0"/>
              <a:t>1/18/2015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DADC4F-A6FE-40DE-B284-40D2A5CB91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0033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-69273"/>
            <a:ext cx="9144000" cy="7294305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374073" y="152400"/>
            <a:ext cx="4038600" cy="4308764"/>
          </a:xfrm>
          <a:prstGeom prst="rect">
            <a:avLst/>
          </a:prstGeom>
        </p:spPr>
        <p:txBody>
          <a:bodyPr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8500" b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Acids </a:t>
            </a:r>
            <a:br>
              <a:rPr lang="en-US" sz="8500" b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8500" b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and </a:t>
            </a:r>
            <a:br>
              <a:rPr lang="en-US" sz="8500" b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8500" b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Bases</a:t>
            </a:r>
            <a:endParaRPr lang="en-US" sz="8500" b="1" dirty="0">
              <a:ln w="11430"/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Picture 2" descr="C:\Users\psorter.STCS0\AppData\Local\Microsoft\Windows\Temporary Internet Files\Content.IE5\4FEJKFQQ\11-lime-lemon-400x400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4301837"/>
            <a:ext cx="2324100" cy="2324100"/>
          </a:xfrm>
          <a:prstGeom prst="rect">
            <a:avLst/>
          </a:prstGeom>
          <a:noFill/>
          <a:ln w="28575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3" descr="C:\Users\psorter.STCS0\AppData\Local\Microsoft\Windows\Temporary Internet Files\Content.IE5\FW3NL1ER\cleaning_bathroom.preview[1]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6527" y="1981200"/>
            <a:ext cx="4409440" cy="4267200"/>
          </a:xfrm>
          <a:prstGeom prst="rect">
            <a:avLst/>
          </a:prstGeom>
          <a:noFill/>
          <a:ln w="28575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5105400" y="609600"/>
            <a:ext cx="129032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# 2</a:t>
            </a:r>
            <a:endParaRPr lang="en-US" sz="4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89002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0" y="0"/>
            <a:ext cx="9144000" cy="6955750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endParaRPr lang="en-US" dirty="0"/>
          </a:p>
          <a:p>
            <a:r>
              <a:rPr lang="en-U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  <a:r>
              <a:rPr lang="en-US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The answers are:</a:t>
            </a:r>
          </a:p>
          <a:p>
            <a:endParaRPr lang="en-US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1. The strength of an acid is called </a:t>
            </a:r>
            <a:r>
              <a:rPr lang="en-US" sz="2600" u="sng" dirty="0" smtClean="0">
                <a:latin typeface="Arial" panose="020B0604020202020204" pitchFamily="34" charset="0"/>
                <a:cs typeface="Arial" panose="020B0604020202020204" pitchFamily="34" charset="0"/>
              </a:rPr>
              <a:t>   F   </a:t>
            </a:r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2. The strength of a base is called </a:t>
            </a:r>
            <a:r>
              <a:rPr lang="en-US" sz="2600" u="sng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u="sng" dirty="0" smtClean="0">
                <a:latin typeface="Arial" panose="020B0604020202020204" pitchFamily="34" charset="0"/>
                <a:cs typeface="Arial" panose="020B0604020202020204" pitchFamily="34" charset="0"/>
              </a:rPr>
              <a:t>  B   </a:t>
            </a:r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3. In a reaction, acids give away </a:t>
            </a:r>
            <a:r>
              <a:rPr lang="en-US" sz="2600" u="sng" dirty="0" smtClean="0">
                <a:latin typeface="Arial" panose="020B0604020202020204" pitchFamily="34" charset="0"/>
                <a:cs typeface="Arial" panose="020B0604020202020204" pitchFamily="34" charset="0"/>
              </a:rPr>
              <a:t>  C   </a:t>
            </a:r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 ions.</a:t>
            </a:r>
          </a:p>
          <a:p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4. In a reaction, bases give off </a:t>
            </a:r>
            <a:r>
              <a:rPr lang="en-US" sz="2600" u="sng" dirty="0" smtClean="0">
                <a:latin typeface="Arial" panose="020B0604020202020204" pitchFamily="34" charset="0"/>
                <a:cs typeface="Arial" panose="020B0604020202020204" pitchFamily="34" charset="0"/>
              </a:rPr>
              <a:t>   A   </a:t>
            </a:r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 ions.</a:t>
            </a:r>
          </a:p>
          <a:p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5. If a substance has a low number on the pH scale, </a:t>
            </a:r>
          </a:p>
          <a:p>
            <a:r>
              <a:rPr lang="en-US" sz="2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   it is a(n) </a:t>
            </a:r>
            <a:r>
              <a:rPr lang="en-US" sz="2600" u="sng" dirty="0" smtClean="0">
                <a:latin typeface="Arial" panose="020B0604020202020204" pitchFamily="34" charset="0"/>
                <a:cs typeface="Arial" panose="020B0604020202020204" pitchFamily="34" charset="0"/>
              </a:rPr>
              <a:t>   G   </a:t>
            </a:r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endParaRPr lang="en-US" sz="1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6. If a substance has a high number on the pH scale,</a:t>
            </a:r>
          </a:p>
          <a:p>
            <a:r>
              <a:rPr lang="en-US" sz="2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   it is a(n) </a:t>
            </a:r>
            <a:r>
              <a:rPr lang="en-US" sz="2600" u="sng" dirty="0" smtClean="0">
                <a:latin typeface="Arial" panose="020B0604020202020204" pitchFamily="34" charset="0"/>
                <a:cs typeface="Arial" panose="020B0604020202020204" pitchFamily="34" charset="0"/>
              </a:rPr>
              <a:t>   D  </a:t>
            </a:r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r>
              <a:rPr lang="en-US" sz="2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7. A substance with a pH of 7 is </a:t>
            </a:r>
            <a:r>
              <a:rPr lang="en-US" sz="2600" u="sng" dirty="0" smtClean="0">
                <a:latin typeface="Arial" panose="020B0604020202020204" pitchFamily="34" charset="0"/>
                <a:cs typeface="Arial" panose="020B0604020202020204" pitchFamily="34" charset="0"/>
              </a:rPr>
              <a:t>   E   </a:t>
            </a:r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endParaRPr lang="en-US" sz="800" dirty="0" smtClean="0"/>
          </a:p>
          <a:p>
            <a:endParaRPr lang="en-US" sz="800" dirty="0"/>
          </a:p>
          <a:p>
            <a:endParaRPr lang="en-US" sz="800" dirty="0" smtClean="0"/>
          </a:p>
          <a:p>
            <a:endParaRPr lang="en-US" sz="800" dirty="0" smtClean="0"/>
          </a:p>
          <a:p>
            <a:endParaRPr lang="en-US" sz="1200" dirty="0" smtClean="0"/>
          </a:p>
          <a:p>
            <a:endParaRPr lang="en-US" sz="1200" dirty="0" smtClean="0"/>
          </a:p>
          <a:p>
            <a:endParaRPr lang="en-US" sz="800" dirty="0" smtClean="0"/>
          </a:p>
          <a:p>
            <a:endParaRPr lang="en-US" sz="800" dirty="0"/>
          </a:p>
          <a:p>
            <a:endParaRPr lang="en-US" sz="800" dirty="0" smtClean="0"/>
          </a:p>
          <a:p>
            <a:endParaRPr lang="en-US" sz="800" dirty="0"/>
          </a:p>
          <a:p>
            <a:endParaRPr lang="en-US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81000" y="5562600"/>
            <a:ext cx="8382000" cy="1200329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pPr marL="514350" indent="-514350">
              <a:buAutoNum type="alphaUcPeriod"/>
            </a:pPr>
            <a:r>
              <a:rPr lang="en-US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Hydroxide      B. alkalinity 	C. Hydronium</a:t>
            </a:r>
          </a:p>
          <a:p>
            <a:endParaRPr lang="en-US" sz="8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D. base       E. neutral     F. acidity	  G. acid </a:t>
            </a:r>
          </a:p>
          <a:p>
            <a:endParaRPr lang="en-US" sz="8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56506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0" y="0"/>
            <a:ext cx="9144000" cy="6971139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endParaRPr lang="en-US" dirty="0"/>
          </a:p>
          <a:p>
            <a:r>
              <a:rPr lang="en-U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  <a:r>
              <a:rPr lang="en-US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Choose the best answer from the word box below.</a:t>
            </a:r>
          </a:p>
          <a:p>
            <a:endParaRPr 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1. The strength of an acid is called ____.</a:t>
            </a:r>
          </a:p>
          <a:p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2. The strength of a base is called ____.</a:t>
            </a:r>
          </a:p>
          <a:p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3. In a reaction, acids give away ____ ions.</a:t>
            </a:r>
          </a:p>
          <a:p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4. In a reaction, bases give off ____ ions.</a:t>
            </a:r>
          </a:p>
          <a:p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5. If a substance has a low number on the pH scale, </a:t>
            </a:r>
          </a:p>
          <a:p>
            <a:r>
              <a:rPr lang="en-US" sz="2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   it is a(n) ____.</a:t>
            </a:r>
          </a:p>
          <a:p>
            <a:endParaRPr lang="en-US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6. If a substance has a high number on the pH scale,</a:t>
            </a:r>
          </a:p>
          <a:p>
            <a:r>
              <a:rPr lang="en-US" sz="2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   it is a(n) ____.</a:t>
            </a:r>
          </a:p>
          <a:p>
            <a:endParaRPr lang="en-US" sz="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7. A substance with a pH of 7 is ___.</a:t>
            </a:r>
          </a:p>
          <a:p>
            <a:endParaRPr lang="en-US" sz="800" dirty="0" smtClean="0"/>
          </a:p>
          <a:p>
            <a:endParaRPr lang="en-US" sz="800" dirty="0"/>
          </a:p>
          <a:p>
            <a:endParaRPr lang="en-US" sz="800" dirty="0" smtClean="0"/>
          </a:p>
          <a:p>
            <a:endParaRPr lang="en-US" sz="800" dirty="0" smtClean="0"/>
          </a:p>
          <a:p>
            <a:endParaRPr lang="en-US" sz="1200" dirty="0" smtClean="0"/>
          </a:p>
          <a:p>
            <a:endParaRPr lang="en-US" sz="800" dirty="0" smtClean="0"/>
          </a:p>
          <a:p>
            <a:endParaRPr lang="en-US" sz="800" dirty="0"/>
          </a:p>
          <a:p>
            <a:endParaRPr lang="en-US" sz="800" dirty="0" smtClean="0"/>
          </a:p>
          <a:p>
            <a:endParaRPr lang="en-US" sz="800" dirty="0"/>
          </a:p>
          <a:p>
            <a:endParaRPr lang="en-US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81000" y="5562600"/>
            <a:ext cx="8382000" cy="1200329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pPr marL="514350" indent="-514350">
              <a:buAutoNum type="alphaUcPeriod"/>
            </a:pPr>
            <a:r>
              <a:rPr lang="en-US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Hydroxide      B. alkalinity 	C. Hydronium</a:t>
            </a:r>
          </a:p>
          <a:p>
            <a:endParaRPr lang="en-US" sz="8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D. base       E. neutral     F. acidity	  G. acid </a:t>
            </a:r>
          </a:p>
          <a:p>
            <a:endParaRPr lang="en-US" sz="8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74170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0" y="0"/>
            <a:ext cx="9144000" cy="7078861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endParaRPr lang="en-US" dirty="0"/>
          </a:p>
          <a:p>
            <a:r>
              <a:rPr lang="en-U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  <a:r>
              <a:rPr lang="en-US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The answers are:</a:t>
            </a:r>
          </a:p>
          <a:p>
            <a:endParaRPr lang="en-US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1. The strength of an acid is called ____.</a:t>
            </a:r>
          </a:p>
          <a:p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2. The strength of a base is called ____.</a:t>
            </a:r>
          </a:p>
          <a:p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3. In a reaction, acids give away ____ ions.</a:t>
            </a:r>
          </a:p>
          <a:p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4. In a reaction, bases give off ____ ions.</a:t>
            </a:r>
          </a:p>
          <a:p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5. If a substance has a low number on the pH scale, </a:t>
            </a:r>
          </a:p>
          <a:p>
            <a:r>
              <a:rPr lang="en-US" sz="2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   it is a(n) ____.</a:t>
            </a:r>
          </a:p>
          <a:p>
            <a:endParaRPr lang="en-US" sz="1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6. If a substance has a high number on the pH scale,</a:t>
            </a:r>
          </a:p>
          <a:p>
            <a:r>
              <a:rPr lang="en-US" sz="2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   it is a(n) ____.</a:t>
            </a:r>
          </a:p>
          <a:p>
            <a:r>
              <a:rPr lang="en-US" sz="2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7. A substance with a pH of 7 is ___.</a:t>
            </a:r>
          </a:p>
          <a:p>
            <a:endParaRPr lang="en-US" sz="800" dirty="0" smtClean="0"/>
          </a:p>
          <a:p>
            <a:endParaRPr lang="en-US" sz="800" dirty="0"/>
          </a:p>
          <a:p>
            <a:endParaRPr lang="en-US" sz="800" dirty="0" smtClean="0"/>
          </a:p>
          <a:p>
            <a:endParaRPr lang="en-US" sz="28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1200" dirty="0" smtClean="0"/>
          </a:p>
          <a:p>
            <a:endParaRPr lang="en-US" sz="800" dirty="0" smtClean="0"/>
          </a:p>
          <a:p>
            <a:endParaRPr lang="en-US" sz="800" dirty="0"/>
          </a:p>
          <a:p>
            <a:endParaRPr lang="en-US" sz="800" dirty="0" smtClean="0"/>
          </a:p>
          <a:p>
            <a:endParaRPr lang="en-US" sz="800" dirty="0"/>
          </a:p>
          <a:p>
            <a:endParaRPr lang="en-US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81000" y="5562600"/>
            <a:ext cx="8382000" cy="1200329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pPr marL="514350" indent="-514350">
              <a:buAutoNum type="alphaUcPeriod"/>
            </a:pPr>
            <a:r>
              <a:rPr lang="en-US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Hydroxide      B. alkalinity 	C. Hydronium</a:t>
            </a:r>
          </a:p>
          <a:p>
            <a:endParaRPr lang="en-US" sz="8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D. base       E. neutral     F. acidity	  G. acid </a:t>
            </a:r>
          </a:p>
          <a:p>
            <a:endParaRPr lang="en-US" sz="8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14978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0" y="0"/>
            <a:ext cx="9144000" cy="6894195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endParaRPr lang="en-US" dirty="0"/>
          </a:p>
          <a:p>
            <a:r>
              <a:rPr lang="en-U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  <a:r>
              <a:rPr lang="en-US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The answers are:</a:t>
            </a:r>
          </a:p>
          <a:p>
            <a:endParaRPr lang="en-US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1. The strength of an acid is called </a:t>
            </a:r>
            <a:r>
              <a:rPr lang="en-US" sz="2600" u="sng" dirty="0" smtClean="0">
                <a:latin typeface="Arial" panose="020B0604020202020204" pitchFamily="34" charset="0"/>
                <a:cs typeface="Arial" panose="020B0604020202020204" pitchFamily="34" charset="0"/>
              </a:rPr>
              <a:t>   F   </a:t>
            </a:r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2. The strength of a base is called ____.</a:t>
            </a:r>
          </a:p>
          <a:p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3. In a reaction, acids give away ____ ions.</a:t>
            </a:r>
          </a:p>
          <a:p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4. In a reaction, bases give off ____ ions.</a:t>
            </a:r>
          </a:p>
          <a:p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5. If a substance has a low number on the pH scale, </a:t>
            </a:r>
          </a:p>
          <a:p>
            <a:r>
              <a:rPr lang="en-US" sz="2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   it is a(n) ____.</a:t>
            </a:r>
          </a:p>
          <a:p>
            <a:endParaRPr lang="en-US" sz="1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6. If a substance has a high number on the pH scale,</a:t>
            </a:r>
          </a:p>
          <a:p>
            <a:r>
              <a:rPr lang="en-US" sz="2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   it is a(n) ____.</a:t>
            </a:r>
          </a:p>
          <a:p>
            <a:r>
              <a:rPr lang="en-US" sz="2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7. A substance with a pH of 7 is ___.</a:t>
            </a:r>
          </a:p>
          <a:p>
            <a:endParaRPr lang="en-US" sz="800" dirty="0" smtClean="0"/>
          </a:p>
          <a:p>
            <a:endParaRPr lang="en-US" sz="800" dirty="0"/>
          </a:p>
          <a:p>
            <a:endParaRPr lang="en-US" sz="800" dirty="0" smtClean="0"/>
          </a:p>
          <a:p>
            <a:endParaRPr lang="en-US" sz="800" dirty="0" smtClean="0"/>
          </a:p>
          <a:p>
            <a:endParaRPr lang="en-US" sz="1200" dirty="0" smtClean="0"/>
          </a:p>
          <a:p>
            <a:endParaRPr lang="en-US" sz="800" dirty="0" smtClean="0"/>
          </a:p>
          <a:p>
            <a:endParaRPr lang="en-US" sz="800" dirty="0" smtClean="0"/>
          </a:p>
          <a:p>
            <a:endParaRPr lang="en-US" sz="800" dirty="0"/>
          </a:p>
          <a:p>
            <a:endParaRPr lang="en-US" sz="800" dirty="0" smtClean="0"/>
          </a:p>
          <a:p>
            <a:endParaRPr lang="en-US" sz="800" dirty="0"/>
          </a:p>
          <a:p>
            <a:endParaRPr lang="en-US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81000" y="5410200"/>
            <a:ext cx="8382000" cy="1200329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pPr marL="514350" indent="-514350">
              <a:buAutoNum type="alphaUcPeriod"/>
            </a:pPr>
            <a:r>
              <a:rPr lang="en-US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Hydroxide      B. alkalinity 	C. Hydronium</a:t>
            </a:r>
          </a:p>
          <a:p>
            <a:endParaRPr lang="en-US" sz="8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D. base       E. neutral     F. acidity	  G. acid </a:t>
            </a:r>
          </a:p>
          <a:p>
            <a:endParaRPr lang="en-US" sz="8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6604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0" y="0"/>
            <a:ext cx="9144000" cy="6894195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endParaRPr lang="en-US" dirty="0"/>
          </a:p>
          <a:p>
            <a:r>
              <a:rPr lang="en-U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  <a:r>
              <a:rPr lang="en-US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The answers are:</a:t>
            </a:r>
          </a:p>
          <a:p>
            <a:endParaRPr lang="en-US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1. The strength of an acid is called </a:t>
            </a:r>
            <a:r>
              <a:rPr lang="en-US" sz="2600" u="sng" dirty="0" smtClean="0">
                <a:latin typeface="Arial" panose="020B0604020202020204" pitchFamily="34" charset="0"/>
                <a:cs typeface="Arial" panose="020B0604020202020204" pitchFamily="34" charset="0"/>
              </a:rPr>
              <a:t>   F   </a:t>
            </a:r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2. The strength of a base is called </a:t>
            </a:r>
            <a:r>
              <a:rPr lang="en-US" sz="2600" u="sng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u="sng" dirty="0" smtClean="0">
                <a:latin typeface="Arial" panose="020B0604020202020204" pitchFamily="34" charset="0"/>
                <a:cs typeface="Arial" panose="020B0604020202020204" pitchFamily="34" charset="0"/>
              </a:rPr>
              <a:t>  B   </a:t>
            </a:r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3. In a reaction, acids give away ____ ions.</a:t>
            </a:r>
          </a:p>
          <a:p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4. In a reaction, bases give off ____ ions.</a:t>
            </a:r>
          </a:p>
          <a:p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5. If a substance has a low number on the pH scale, </a:t>
            </a:r>
          </a:p>
          <a:p>
            <a:r>
              <a:rPr lang="en-US" sz="2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   it is a(n) ____.</a:t>
            </a:r>
          </a:p>
          <a:p>
            <a:endParaRPr lang="en-US" sz="1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6. If a substance has a high number on the pH scale,</a:t>
            </a:r>
          </a:p>
          <a:p>
            <a:r>
              <a:rPr lang="en-US" sz="2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   it is a(n) ____.</a:t>
            </a:r>
          </a:p>
          <a:p>
            <a:r>
              <a:rPr lang="en-US" sz="2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7. A substance with a pH of 7 is ___.</a:t>
            </a:r>
          </a:p>
          <a:p>
            <a:endParaRPr lang="en-US" sz="800" dirty="0" smtClean="0"/>
          </a:p>
          <a:p>
            <a:endParaRPr lang="en-US" sz="800" dirty="0"/>
          </a:p>
          <a:p>
            <a:endParaRPr lang="en-US" sz="800" dirty="0" smtClean="0"/>
          </a:p>
          <a:p>
            <a:endParaRPr lang="en-US" sz="800" dirty="0" smtClean="0"/>
          </a:p>
          <a:p>
            <a:endParaRPr lang="en-US" sz="1200" dirty="0" smtClean="0"/>
          </a:p>
          <a:p>
            <a:endParaRPr lang="en-US" sz="800" dirty="0" smtClean="0"/>
          </a:p>
          <a:p>
            <a:endParaRPr lang="en-US" sz="800" dirty="0" smtClean="0"/>
          </a:p>
          <a:p>
            <a:endParaRPr lang="en-US" sz="800" dirty="0"/>
          </a:p>
          <a:p>
            <a:endParaRPr lang="en-US" sz="800" dirty="0" smtClean="0"/>
          </a:p>
          <a:p>
            <a:endParaRPr lang="en-US" sz="800" dirty="0"/>
          </a:p>
          <a:p>
            <a:endParaRPr lang="en-US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81000" y="5562600"/>
            <a:ext cx="8382000" cy="1200329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pPr marL="514350" indent="-514350">
              <a:buAutoNum type="alphaUcPeriod"/>
            </a:pPr>
            <a:r>
              <a:rPr lang="en-US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Hydroxide      B. alkalinity 	C. Hydronium</a:t>
            </a:r>
          </a:p>
          <a:p>
            <a:endParaRPr lang="en-US" sz="8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D. base       E. neutral     F. acidity	  G. acid </a:t>
            </a:r>
          </a:p>
          <a:p>
            <a:endParaRPr lang="en-US" sz="8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95143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0" y="0"/>
            <a:ext cx="9144000" cy="6894195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endParaRPr lang="en-US" dirty="0"/>
          </a:p>
          <a:p>
            <a:r>
              <a:rPr lang="en-U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  <a:r>
              <a:rPr lang="en-US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The answers are:</a:t>
            </a:r>
          </a:p>
          <a:p>
            <a:endParaRPr lang="en-US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1. The strength of an acid is called </a:t>
            </a:r>
            <a:r>
              <a:rPr lang="en-US" sz="2600" u="sng" dirty="0" smtClean="0">
                <a:latin typeface="Arial" panose="020B0604020202020204" pitchFamily="34" charset="0"/>
                <a:cs typeface="Arial" panose="020B0604020202020204" pitchFamily="34" charset="0"/>
              </a:rPr>
              <a:t>   F   </a:t>
            </a:r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2. The strength of a base is called </a:t>
            </a:r>
            <a:r>
              <a:rPr lang="en-US" sz="2600" u="sng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u="sng" dirty="0" smtClean="0">
                <a:latin typeface="Arial" panose="020B0604020202020204" pitchFamily="34" charset="0"/>
                <a:cs typeface="Arial" panose="020B0604020202020204" pitchFamily="34" charset="0"/>
              </a:rPr>
              <a:t>  B   </a:t>
            </a:r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3. In a reaction, acids give away </a:t>
            </a:r>
            <a:r>
              <a:rPr lang="en-US" sz="2600" u="sng" dirty="0" smtClean="0">
                <a:latin typeface="Arial" panose="020B0604020202020204" pitchFamily="34" charset="0"/>
                <a:cs typeface="Arial" panose="020B0604020202020204" pitchFamily="34" charset="0"/>
              </a:rPr>
              <a:t>  C   </a:t>
            </a:r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 ions.</a:t>
            </a:r>
          </a:p>
          <a:p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4. In a reaction, bases give off ____ ions.</a:t>
            </a:r>
          </a:p>
          <a:p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5. If a substance has a low number on the pH scale, </a:t>
            </a:r>
          </a:p>
          <a:p>
            <a:r>
              <a:rPr lang="en-US" sz="2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   it is a(n) ____.</a:t>
            </a:r>
          </a:p>
          <a:p>
            <a:endParaRPr lang="en-US" sz="1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6. If a substance has a high number on the pH scale,</a:t>
            </a:r>
          </a:p>
          <a:p>
            <a:r>
              <a:rPr lang="en-US" sz="2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   it is a(n) ____.</a:t>
            </a:r>
          </a:p>
          <a:p>
            <a:r>
              <a:rPr lang="en-US" sz="2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7. A substance with a pH of 7 is ___.</a:t>
            </a:r>
          </a:p>
          <a:p>
            <a:endParaRPr lang="en-US" sz="800" dirty="0" smtClean="0"/>
          </a:p>
          <a:p>
            <a:endParaRPr lang="en-US" sz="800" dirty="0"/>
          </a:p>
          <a:p>
            <a:endParaRPr lang="en-US" sz="800" dirty="0" smtClean="0"/>
          </a:p>
          <a:p>
            <a:endParaRPr lang="en-US" sz="800" dirty="0" smtClean="0"/>
          </a:p>
          <a:p>
            <a:endParaRPr lang="en-US" sz="1200" dirty="0" smtClean="0"/>
          </a:p>
          <a:p>
            <a:endParaRPr lang="en-US" sz="800" dirty="0" smtClean="0"/>
          </a:p>
          <a:p>
            <a:endParaRPr lang="en-US" sz="800" dirty="0" smtClean="0"/>
          </a:p>
          <a:p>
            <a:endParaRPr lang="en-US" sz="800" dirty="0"/>
          </a:p>
          <a:p>
            <a:endParaRPr lang="en-US" sz="800" dirty="0" smtClean="0"/>
          </a:p>
          <a:p>
            <a:endParaRPr lang="en-US" sz="800" dirty="0"/>
          </a:p>
          <a:p>
            <a:endParaRPr lang="en-US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81000" y="5562600"/>
            <a:ext cx="8382000" cy="1200329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pPr marL="514350" indent="-514350">
              <a:buAutoNum type="alphaUcPeriod"/>
            </a:pPr>
            <a:r>
              <a:rPr lang="en-US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Hydroxide      B. alkalinity 	C. Hydronium</a:t>
            </a:r>
          </a:p>
          <a:p>
            <a:endParaRPr lang="en-US" sz="8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D. base       E. neutral     F. acidity	  G. acid </a:t>
            </a:r>
          </a:p>
          <a:p>
            <a:endParaRPr lang="en-US" sz="8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04089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0" y="0"/>
            <a:ext cx="9144000" cy="6924973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endParaRPr lang="en-US" dirty="0"/>
          </a:p>
          <a:p>
            <a:r>
              <a:rPr lang="en-U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  <a:r>
              <a:rPr lang="en-US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The answers are:</a:t>
            </a:r>
          </a:p>
          <a:p>
            <a:endParaRPr lang="en-US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1. The strength of an acid is called </a:t>
            </a:r>
            <a:r>
              <a:rPr lang="en-US" sz="2600" u="sng" dirty="0" smtClean="0">
                <a:latin typeface="Arial" panose="020B0604020202020204" pitchFamily="34" charset="0"/>
                <a:cs typeface="Arial" panose="020B0604020202020204" pitchFamily="34" charset="0"/>
              </a:rPr>
              <a:t>   F   </a:t>
            </a:r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2. The strength of a base is called </a:t>
            </a:r>
            <a:r>
              <a:rPr lang="en-US" sz="2600" u="sng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u="sng" dirty="0" smtClean="0">
                <a:latin typeface="Arial" panose="020B0604020202020204" pitchFamily="34" charset="0"/>
                <a:cs typeface="Arial" panose="020B0604020202020204" pitchFamily="34" charset="0"/>
              </a:rPr>
              <a:t>  B   </a:t>
            </a:r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3. In a reaction, acids give away </a:t>
            </a:r>
            <a:r>
              <a:rPr lang="en-US" sz="2600" u="sng" dirty="0" smtClean="0">
                <a:latin typeface="Arial" panose="020B0604020202020204" pitchFamily="34" charset="0"/>
                <a:cs typeface="Arial" panose="020B0604020202020204" pitchFamily="34" charset="0"/>
              </a:rPr>
              <a:t>  C   </a:t>
            </a:r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 ions.</a:t>
            </a:r>
          </a:p>
          <a:p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4. In a reaction, bases give off </a:t>
            </a:r>
            <a:r>
              <a:rPr lang="en-US" sz="2600" u="sng" dirty="0" smtClean="0">
                <a:latin typeface="Arial" panose="020B0604020202020204" pitchFamily="34" charset="0"/>
                <a:cs typeface="Arial" panose="020B0604020202020204" pitchFamily="34" charset="0"/>
              </a:rPr>
              <a:t>   A   </a:t>
            </a:r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 ions.</a:t>
            </a:r>
          </a:p>
          <a:p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5. If a substance has a low number on the pH scale, </a:t>
            </a:r>
          </a:p>
          <a:p>
            <a:r>
              <a:rPr lang="en-US" sz="2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   it is a(n) ____.</a:t>
            </a:r>
          </a:p>
          <a:p>
            <a:endParaRPr lang="en-US" sz="1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6. If a substance has a high number on the pH scale,</a:t>
            </a:r>
          </a:p>
          <a:p>
            <a:r>
              <a:rPr lang="en-US" sz="2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   it is a(n) ____.</a:t>
            </a:r>
          </a:p>
          <a:p>
            <a:r>
              <a:rPr lang="en-US" sz="2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7. A substance with a pH of 7 is ___.</a:t>
            </a:r>
          </a:p>
          <a:p>
            <a:endParaRPr lang="en-US" sz="800" dirty="0" smtClean="0"/>
          </a:p>
          <a:p>
            <a:endParaRPr lang="en-US" sz="800" dirty="0"/>
          </a:p>
          <a:p>
            <a:endParaRPr lang="en-US" sz="800" dirty="0" smtClean="0"/>
          </a:p>
          <a:p>
            <a:endParaRPr lang="en-US" sz="800" dirty="0" smtClean="0"/>
          </a:p>
          <a:p>
            <a:endParaRPr lang="en-US" sz="1200" dirty="0" smtClean="0"/>
          </a:p>
          <a:p>
            <a:endParaRPr lang="en-US" sz="800" dirty="0" smtClean="0"/>
          </a:p>
          <a:p>
            <a:endParaRPr lang="en-US" sz="800" dirty="0"/>
          </a:p>
          <a:p>
            <a:endParaRPr lang="en-US" sz="800" dirty="0" smtClean="0"/>
          </a:p>
          <a:p>
            <a:endParaRPr lang="en-US" sz="800" dirty="0"/>
          </a:p>
          <a:p>
            <a:endParaRPr lang="en-US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81000" y="5562600"/>
            <a:ext cx="8382000" cy="1200329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pPr marL="514350" indent="-514350">
              <a:buAutoNum type="alphaUcPeriod"/>
            </a:pPr>
            <a:r>
              <a:rPr lang="en-US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Hydroxide      B. alkalinity 	C. Hydronium</a:t>
            </a:r>
          </a:p>
          <a:p>
            <a:endParaRPr lang="en-US" sz="8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D. base       E. neutral     F. acidity	  G. acid </a:t>
            </a:r>
          </a:p>
          <a:p>
            <a:endParaRPr lang="en-US" sz="8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62660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0" y="0"/>
            <a:ext cx="9144000" cy="6894195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endParaRPr lang="en-US" dirty="0"/>
          </a:p>
          <a:p>
            <a:r>
              <a:rPr lang="en-U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  <a:r>
              <a:rPr lang="en-US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The answers are:</a:t>
            </a:r>
          </a:p>
          <a:p>
            <a:endParaRPr lang="en-US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1. The strength of an acid is called </a:t>
            </a:r>
            <a:r>
              <a:rPr lang="en-US" sz="2600" u="sng" dirty="0" smtClean="0">
                <a:latin typeface="Arial" panose="020B0604020202020204" pitchFamily="34" charset="0"/>
                <a:cs typeface="Arial" panose="020B0604020202020204" pitchFamily="34" charset="0"/>
              </a:rPr>
              <a:t>   F   </a:t>
            </a:r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2. The strength of a base is called </a:t>
            </a:r>
            <a:r>
              <a:rPr lang="en-US" sz="2600" u="sng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u="sng" dirty="0" smtClean="0">
                <a:latin typeface="Arial" panose="020B0604020202020204" pitchFamily="34" charset="0"/>
                <a:cs typeface="Arial" panose="020B0604020202020204" pitchFamily="34" charset="0"/>
              </a:rPr>
              <a:t>  B   </a:t>
            </a:r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3. In a reaction, acids give away </a:t>
            </a:r>
            <a:r>
              <a:rPr lang="en-US" sz="2600" u="sng" dirty="0" smtClean="0">
                <a:latin typeface="Arial" panose="020B0604020202020204" pitchFamily="34" charset="0"/>
                <a:cs typeface="Arial" panose="020B0604020202020204" pitchFamily="34" charset="0"/>
              </a:rPr>
              <a:t>  C   </a:t>
            </a:r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 ions.</a:t>
            </a:r>
          </a:p>
          <a:p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4. In a reaction, bases give off </a:t>
            </a:r>
            <a:r>
              <a:rPr lang="en-US" sz="2600" u="sng" dirty="0" smtClean="0">
                <a:latin typeface="Arial" panose="020B0604020202020204" pitchFamily="34" charset="0"/>
                <a:cs typeface="Arial" panose="020B0604020202020204" pitchFamily="34" charset="0"/>
              </a:rPr>
              <a:t>   A   </a:t>
            </a:r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 ions.</a:t>
            </a:r>
          </a:p>
          <a:p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5. If a substance has a low number on the pH scale, </a:t>
            </a:r>
          </a:p>
          <a:p>
            <a:r>
              <a:rPr lang="en-US" sz="2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   it is a(n) </a:t>
            </a:r>
            <a:r>
              <a:rPr lang="en-US" sz="2600" u="sng" dirty="0" smtClean="0">
                <a:latin typeface="Arial" panose="020B0604020202020204" pitchFamily="34" charset="0"/>
                <a:cs typeface="Arial" panose="020B0604020202020204" pitchFamily="34" charset="0"/>
              </a:rPr>
              <a:t>   G   </a:t>
            </a:r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endParaRPr lang="en-US" sz="1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6. If a substance has a high number on the pH scale,</a:t>
            </a:r>
          </a:p>
          <a:p>
            <a:r>
              <a:rPr lang="en-US" sz="2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   it is a(n) ____.</a:t>
            </a:r>
          </a:p>
          <a:p>
            <a:r>
              <a:rPr lang="en-US" sz="2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7. A substance with a pH of 7 is ___.</a:t>
            </a:r>
          </a:p>
          <a:p>
            <a:endParaRPr lang="en-US" sz="800" dirty="0" smtClean="0"/>
          </a:p>
          <a:p>
            <a:endParaRPr lang="en-US" sz="800" dirty="0"/>
          </a:p>
          <a:p>
            <a:endParaRPr lang="en-US" sz="800" dirty="0" smtClean="0"/>
          </a:p>
          <a:p>
            <a:endParaRPr lang="en-US" sz="800" dirty="0" smtClean="0"/>
          </a:p>
          <a:p>
            <a:endParaRPr lang="en-US" sz="1200" dirty="0" smtClean="0"/>
          </a:p>
          <a:p>
            <a:endParaRPr lang="en-US" sz="800" dirty="0" smtClean="0"/>
          </a:p>
          <a:p>
            <a:endParaRPr lang="en-US" sz="800" dirty="0" smtClean="0"/>
          </a:p>
          <a:p>
            <a:endParaRPr lang="en-US" sz="800" dirty="0"/>
          </a:p>
          <a:p>
            <a:endParaRPr lang="en-US" sz="800" dirty="0" smtClean="0"/>
          </a:p>
          <a:p>
            <a:endParaRPr lang="en-US" sz="800" dirty="0"/>
          </a:p>
          <a:p>
            <a:endParaRPr lang="en-US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81000" y="5562600"/>
            <a:ext cx="8382000" cy="1200329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pPr marL="514350" indent="-514350">
              <a:buAutoNum type="alphaUcPeriod"/>
            </a:pPr>
            <a:r>
              <a:rPr lang="en-US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Hydroxide      B. alkalinity 	C. Hydronium</a:t>
            </a:r>
          </a:p>
          <a:p>
            <a:endParaRPr lang="en-US" sz="8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D. base       E. neutral     F. acidity	  G. acid </a:t>
            </a:r>
          </a:p>
          <a:p>
            <a:endParaRPr lang="en-US" sz="8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87894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0" y="0"/>
            <a:ext cx="9144000" cy="6894195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endParaRPr lang="en-US" dirty="0"/>
          </a:p>
          <a:p>
            <a:r>
              <a:rPr lang="en-U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  <a:r>
              <a:rPr lang="en-US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The answers are:</a:t>
            </a:r>
          </a:p>
          <a:p>
            <a:endParaRPr lang="en-US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1. The strength of an acid is called </a:t>
            </a:r>
            <a:r>
              <a:rPr lang="en-US" sz="2600" u="sng" dirty="0" smtClean="0">
                <a:latin typeface="Arial" panose="020B0604020202020204" pitchFamily="34" charset="0"/>
                <a:cs typeface="Arial" panose="020B0604020202020204" pitchFamily="34" charset="0"/>
              </a:rPr>
              <a:t>   F   </a:t>
            </a:r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2. The strength of a base is called </a:t>
            </a:r>
            <a:r>
              <a:rPr lang="en-US" sz="2600" u="sng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u="sng" dirty="0" smtClean="0">
                <a:latin typeface="Arial" panose="020B0604020202020204" pitchFamily="34" charset="0"/>
                <a:cs typeface="Arial" panose="020B0604020202020204" pitchFamily="34" charset="0"/>
              </a:rPr>
              <a:t>  B   </a:t>
            </a:r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3. In a reaction, acids give away </a:t>
            </a:r>
            <a:r>
              <a:rPr lang="en-US" sz="2600" u="sng" dirty="0" smtClean="0">
                <a:latin typeface="Arial" panose="020B0604020202020204" pitchFamily="34" charset="0"/>
                <a:cs typeface="Arial" panose="020B0604020202020204" pitchFamily="34" charset="0"/>
              </a:rPr>
              <a:t>  C   </a:t>
            </a:r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 ions.</a:t>
            </a:r>
          </a:p>
          <a:p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4. In a reaction, bases give off </a:t>
            </a:r>
            <a:r>
              <a:rPr lang="en-US" sz="2600" u="sng" dirty="0" smtClean="0">
                <a:latin typeface="Arial" panose="020B0604020202020204" pitchFamily="34" charset="0"/>
                <a:cs typeface="Arial" panose="020B0604020202020204" pitchFamily="34" charset="0"/>
              </a:rPr>
              <a:t>   A   </a:t>
            </a:r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 ions.</a:t>
            </a:r>
          </a:p>
          <a:p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5. If a substance has a low number on the pH scale, </a:t>
            </a:r>
          </a:p>
          <a:p>
            <a:r>
              <a:rPr lang="en-US" sz="2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   it is a(n) </a:t>
            </a:r>
            <a:r>
              <a:rPr lang="en-US" sz="2600" u="sng" dirty="0" smtClean="0">
                <a:latin typeface="Arial" panose="020B0604020202020204" pitchFamily="34" charset="0"/>
                <a:cs typeface="Arial" panose="020B0604020202020204" pitchFamily="34" charset="0"/>
              </a:rPr>
              <a:t>   G   </a:t>
            </a:r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endParaRPr lang="en-US" sz="1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6. If a substance has a high number on the pH scale,</a:t>
            </a:r>
          </a:p>
          <a:p>
            <a:r>
              <a:rPr lang="en-US" sz="2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   it is a(n) </a:t>
            </a:r>
            <a:r>
              <a:rPr lang="en-US" sz="2600" u="sng" dirty="0" smtClean="0">
                <a:latin typeface="Arial" panose="020B0604020202020204" pitchFamily="34" charset="0"/>
                <a:cs typeface="Arial" panose="020B0604020202020204" pitchFamily="34" charset="0"/>
              </a:rPr>
              <a:t>   D  </a:t>
            </a:r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r>
              <a:rPr lang="en-US" sz="2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7. A substance with a pH of 7 is ___.</a:t>
            </a:r>
          </a:p>
          <a:p>
            <a:endParaRPr lang="en-US" sz="800" dirty="0" smtClean="0"/>
          </a:p>
          <a:p>
            <a:endParaRPr lang="en-US" sz="800" dirty="0"/>
          </a:p>
          <a:p>
            <a:endParaRPr lang="en-US" sz="800" dirty="0" smtClean="0"/>
          </a:p>
          <a:p>
            <a:endParaRPr lang="en-US" sz="800" dirty="0" smtClean="0"/>
          </a:p>
          <a:p>
            <a:endParaRPr lang="en-US" sz="1200" dirty="0" smtClean="0"/>
          </a:p>
          <a:p>
            <a:endParaRPr lang="en-US" sz="800" dirty="0" smtClean="0"/>
          </a:p>
          <a:p>
            <a:endParaRPr lang="en-US" sz="800" dirty="0" smtClean="0"/>
          </a:p>
          <a:p>
            <a:endParaRPr lang="en-US" sz="800" dirty="0"/>
          </a:p>
          <a:p>
            <a:endParaRPr lang="en-US" sz="800" dirty="0" smtClean="0"/>
          </a:p>
          <a:p>
            <a:endParaRPr lang="en-US" sz="800" dirty="0"/>
          </a:p>
          <a:p>
            <a:endParaRPr lang="en-US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81000" y="5562600"/>
            <a:ext cx="8382000" cy="1200329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pPr marL="514350" indent="-514350">
              <a:buAutoNum type="alphaUcPeriod"/>
            </a:pPr>
            <a:r>
              <a:rPr lang="en-US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Hydroxide      B. alkalinity 	C. Hydronium</a:t>
            </a:r>
          </a:p>
          <a:p>
            <a:endParaRPr lang="en-US" sz="8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D. base       E. neutral     F. acidity	  G. acid </a:t>
            </a:r>
          </a:p>
          <a:p>
            <a:endParaRPr lang="en-US" sz="8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48967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98</TotalTime>
  <Words>1027</Words>
  <Application>Microsoft Office PowerPoint</Application>
  <PresentationFormat>On-screen Show (4:3)</PresentationFormat>
  <Paragraphs>286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Patty Sorter</dc:creator>
  <cp:lastModifiedBy>Patty Sorter</cp:lastModifiedBy>
  <cp:revision>11</cp:revision>
  <dcterms:created xsi:type="dcterms:W3CDTF">2015-01-15T19:48:56Z</dcterms:created>
  <dcterms:modified xsi:type="dcterms:W3CDTF">2015-01-18T19:47:56Z</dcterms:modified>
</cp:coreProperties>
</file>