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503" r:id="rId2"/>
    <p:sldId id="506" r:id="rId3"/>
    <p:sldId id="265" r:id="rId4"/>
    <p:sldId id="374" r:id="rId5"/>
    <p:sldId id="513" r:id="rId6"/>
    <p:sldId id="514" r:id="rId7"/>
    <p:sldId id="505" r:id="rId8"/>
    <p:sldId id="507" r:id="rId9"/>
    <p:sldId id="512" r:id="rId10"/>
    <p:sldId id="531" r:id="rId11"/>
    <p:sldId id="522" r:id="rId12"/>
    <p:sldId id="504" r:id="rId13"/>
    <p:sldId id="51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79" autoAdjust="0"/>
  </p:normalViewPr>
  <p:slideViewPr>
    <p:cSldViewPr>
      <p:cViewPr varScale="1">
        <p:scale>
          <a:sx n="63" d="100"/>
          <a:sy n="63" d="100"/>
        </p:scale>
        <p:origin x="151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-552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A9A0F-C3E1-4ADE-8E23-D31FEAE5A56F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4B43A-9085-4DAC-B3AB-33DE968912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60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FDF264-2A2F-4D9F-B883-593AA09AD70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434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8B5B35-524D-4E21-8002-E5A086AECB8A}" type="slidenum">
              <a:rPr lang="en-US"/>
              <a:pPr/>
              <a:t>12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/>
              <a:t>Some possible answers are: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We asked questions.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We made observations.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We communicated our ideas and got feedback from our peers.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We changed our ideas or opinions based on a definition we all agreed upon.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We used our past observations and knowledge to make new hypothesis (i.e. whether something was a sandwich)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We worked together (collaborated)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We based our decisions on specific information (bun/no bun, meat/no meat) and not random opinions.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We defined a problem in terms that we were sure we all discussed the same things.</a:t>
            </a:r>
          </a:p>
        </p:txBody>
      </p:sp>
    </p:spTree>
    <p:extLst>
      <p:ext uri="{BB962C8B-B14F-4D97-AF65-F5344CB8AC3E}">
        <p14:creationId xmlns:p14="http://schemas.microsoft.com/office/powerpoint/2010/main" val="3186220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FDF264-2A2F-4D9F-B883-593AA09AD70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12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8B5B35-524D-4E21-8002-E5A086AECB8A}" type="slidenum">
              <a:rPr lang="en-US"/>
              <a:pPr/>
              <a:t>4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77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FDF264-2A2F-4D9F-B883-593AA09AD70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66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FDF264-2A2F-4D9F-B883-593AA09AD70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89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FDF264-2A2F-4D9F-B883-593AA09AD70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1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FDF264-2A2F-4D9F-B883-593AA09AD70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5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FDF264-2A2F-4D9F-B883-593AA09AD70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22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FDF264-2A2F-4D9F-B883-593AA09AD70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16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FDF264-2A2F-4D9F-B883-593AA09AD70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5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B01F-CA78-429E-9033-A1ABC2EC3C51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9E8F-2812-4ECB-BE96-25327F2BD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B01F-CA78-429E-9033-A1ABC2EC3C51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9E8F-2812-4ECB-BE96-25327F2BD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B01F-CA78-429E-9033-A1ABC2EC3C51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9E8F-2812-4ECB-BE96-25327F2BD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B01F-CA78-429E-9033-A1ABC2EC3C51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9E8F-2812-4ECB-BE96-25327F2BD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B01F-CA78-429E-9033-A1ABC2EC3C51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9E8F-2812-4ECB-BE96-25327F2BD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B01F-CA78-429E-9033-A1ABC2EC3C51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9E8F-2812-4ECB-BE96-25327F2BD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B01F-CA78-429E-9033-A1ABC2EC3C51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9E8F-2812-4ECB-BE96-25327F2BD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B01F-CA78-429E-9033-A1ABC2EC3C51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9E8F-2812-4ECB-BE96-25327F2BD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B01F-CA78-429E-9033-A1ABC2EC3C51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9E8F-2812-4ECB-BE96-25327F2BD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B01F-CA78-429E-9033-A1ABC2EC3C51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9E8F-2812-4ECB-BE96-25327F2BD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B01F-CA78-429E-9033-A1ABC2EC3C51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9E8F-2812-4ECB-BE96-25327F2BD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8B01F-CA78-429E-9033-A1ABC2EC3C51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09E8F-2812-4ECB-BE96-25327F2BD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oingboing.net/2012/05/15/250th-anniversary-of-the-sandw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nc-sa/3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day.com/food/restaurant-replaces-bread-pickles-its-sandwiches-t152139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limentosaudeinfantil.wordpress.com/tag/cachorro-quente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https://creativecommons.org/licenses/by/3.0/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dpuzzle.com/media/5d5d4bd13284f3407c9a6da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dpuzzle.com/media/5d5d4bd13284f3407c9a6da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23091" y="589659"/>
            <a:ext cx="9167091" cy="1197525"/>
          </a:xfrm>
          <a:prstGeom prst="rect">
            <a:avLst/>
          </a:prstGeom>
          <a:noFill/>
        </p:spPr>
        <p:txBody>
          <a:bodyPr wrap="square" lIns="88663" tIns="44332" rIns="88663" bIns="44332" rtlCol="0">
            <a:spAutoFit/>
          </a:bodyPr>
          <a:lstStyle/>
          <a:p>
            <a:pPr algn="ctr"/>
            <a:r>
              <a:rPr lang="en-US" sz="7200" dirty="0">
                <a:latin typeface="Cooper Black" pitchFamily="18" charset="0"/>
              </a:rPr>
              <a:t>Sandwich Science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76319FB-9218-4CC6-8251-97AE8ECEFD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7976" y="2117613"/>
            <a:ext cx="4121780" cy="412178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031D83A-CAD9-42CD-B423-2FC9EF75F1EA}"/>
              </a:ext>
            </a:extLst>
          </p:cNvPr>
          <p:cNvSpPr txBox="1"/>
          <p:nvPr/>
        </p:nvSpPr>
        <p:spPr>
          <a:xfrm>
            <a:off x="16239" y="6592308"/>
            <a:ext cx="41505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://boingboing.net/2012/05/15/250th-anniversary-of-the-sandw.html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-nc-sa/3.0/"/>
              </a:rPr>
              <a:t>CC BY-SA-NC</a:t>
            </a:r>
            <a:endParaRPr lang="en-US" sz="9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1D8208-0613-4E83-96E4-6DC5D6BC821C}"/>
              </a:ext>
            </a:extLst>
          </p:cNvPr>
          <p:cNvSpPr txBox="1"/>
          <p:nvPr/>
        </p:nvSpPr>
        <p:spPr>
          <a:xfrm>
            <a:off x="3962400" y="2701381"/>
            <a:ext cx="4922982" cy="3044185"/>
          </a:xfrm>
          <a:prstGeom prst="rect">
            <a:avLst/>
          </a:prstGeom>
          <a:noFill/>
        </p:spPr>
        <p:txBody>
          <a:bodyPr wrap="square" lIns="88663" tIns="44332" rIns="88663" bIns="44332" rtlCol="0">
            <a:spAutoFit/>
          </a:bodyPr>
          <a:lstStyle/>
          <a:p>
            <a:pPr algn="ctr"/>
            <a:r>
              <a:rPr lang="en-US" sz="3200" dirty="0">
                <a:latin typeface="Cooper Black" pitchFamily="18" charset="0"/>
              </a:rPr>
              <a:t>Nature of Science</a:t>
            </a:r>
            <a:br>
              <a:rPr lang="en-US" sz="3200" dirty="0">
                <a:latin typeface="Cooper Black" pitchFamily="18" charset="0"/>
              </a:rPr>
            </a:br>
            <a:r>
              <a:rPr lang="en-US" sz="3200" dirty="0">
                <a:latin typeface="Cooper Black" pitchFamily="18" charset="0"/>
              </a:rPr>
              <a:t>Unit</a:t>
            </a:r>
          </a:p>
          <a:p>
            <a:pPr algn="ctr"/>
            <a:endParaRPr lang="en-US" sz="3200" dirty="0">
              <a:latin typeface="Cooper Black" pitchFamily="18" charset="0"/>
            </a:endParaRPr>
          </a:p>
          <a:p>
            <a:pPr algn="ctr"/>
            <a:r>
              <a:rPr lang="en-US" sz="3200" dirty="0">
                <a:latin typeface="Cooper Black" pitchFamily="18" charset="0"/>
              </a:rPr>
              <a:t>7</a:t>
            </a:r>
            <a:r>
              <a:rPr lang="en-US" sz="3200" baseline="30000" dirty="0">
                <a:latin typeface="Cooper Black" pitchFamily="18" charset="0"/>
              </a:rPr>
              <a:t>th</a:t>
            </a:r>
            <a:r>
              <a:rPr lang="en-US" sz="3200" dirty="0">
                <a:latin typeface="Cooper Black" pitchFamily="18" charset="0"/>
              </a:rPr>
              <a:t> &amp; 8</a:t>
            </a:r>
            <a:r>
              <a:rPr lang="en-US" sz="3200" baseline="30000" dirty="0">
                <a:latin typeface="Cooper Black" pitchFamily="18" charset="0"/>
              </a:rPr>
              <a:t>th</a:t>
            </a:r>
            <a:r>
              <a:rPr lang="en-US" sz="3200" dirty="0">
                <a:latin typeface="Cooper Black" pitchFamily="18" charset="0"/>
              </a:rPr>
              <a:t> Grade </a:t>
            </a:r>
            <a:br>
              <a:rPr lang="en-US" sz="3200" dirty="0">
                <a:latin typeface="Cooper Black" pitchFamily="18" charset="0"/>
              </a:rPr>
            </a:br>
            <a:r>
              <a:rPr lang="en-US" sz="3200" dirty="0">
                <a:latin typeface="Cooper Black" pitchFamily="18" charset="0"/>
              </a:rPr>
              <a:t>Science</a:t>
            </a:r>
          </a:p>
          <a:p>
            <a:pPr algn="ctr"/>
            <a:endParaRPr lang="en-US" sz="3200" dirty="0">
              <a:latin typeface="Cooper Black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F9322D-169C-41C0-AA1B-295AE35A3659}"/>
              </a:ext>
            </a:extLst>
          </p:cNvPr>
          <p:cNvSpPr txBox="1"/>
          <p:nvPr/>
        </p:nvSpPr>
        <p:spPr>
          <a:xfrm>
            <a:off x="4875513" y="6487720"/>
            <a:ext cx="41505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/>
              <a:t>Presentation by T. Tomm 2019  http:/sciencespot.net/ </a:t>
            </a:r>
          </a:p>
        </p:txBody>
      </p:sp>
    </p:spTree>
    <p:extLst>
      <p:ext uri="{BB962C8B-B14F-4D97-AF65-F5344CB8AC3E}">
        <p14:creationId xmlns:p14="http://schemas.microsoft.com/office/powerpoint/2010/main" val="283179423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4274" y="152400"/>
            <a:ext cx="8763000" cy="138499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i="1" dirty="0"/>
              <a:t>As we saw in the video, there are different families of spiders based on the differences in their physical characteristics, anatomy, behaviors, etc.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32B7B7DB-D5CB-4A1D-8CD1-F9DE84E4CB6F}"/>
              </a:ext>
            </a:extLst>
          </p:cNvPr>
          <p:cNvSpPr/>
          <p:nvPr/>
        </p:nvSpPr>
        <p:spPr>
          <a:xfrm>
            <a:off x="93001" y="2057400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/>
              <a:t>Are there different types of “sandwiches”?  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F390DBA2-C37C-4B57-9B4F-59B918E816F1}"/>
              </a:ext>
            </a:extLst>
          </p:cNvPr>
          <p:cNvSpPr/>
          <p:nvPr/>
        </p:nvSpPr>
        <p:spPr>
          <a:xfrm>
            <a:off x="15240" y="3459480"/>
            <a:ext cx="891852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/>
              <a:t>If so, what “families” of sandwiches could we have?</a:t>
            </a:r>
          </a:p>
          <a:p>
            <a:pPr algn="ctr"/>
            <a:endParaRPr lang="en-US" sz="1600" b="1" i="1" dirty="0"/>
          </a:p>
          <a:p>
            <a:pPr algn="ctr"/>
            <a:r>
              <a:rPr lang="en-US" sz="2800" b="1" i="1" dirty="0"/>
              <a:t>How would we describe each family; i.e. what characteristics would each have?</a:t>
            </a:r>
          </a:p>
          <a:p>
            <a:pPr algn="ctr"/>
            <a:endParaRPr lang="en-US" sz="2800" b="1" i="1" dirty="0"/>
          </a:p>
          <a:p>
            <a:pPr algn="ctr"/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9887701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1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A760AE2-06F4-470B-AD56-1AA82D73D5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981199"/>
            <a:ext cx="3891057" cy="45007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66E5F13-74DC-4D3A-BE68-0597D0510329}"/>
              </a:ext>
            </a:extLst>
          </p:cNvPr>
          <p:cNvSpPr/>
          <p:nvPr/>
        </p:nvSpPr>
        <p:spPr>
          <a:xfrm>
            <a:off x="152400" y="217438"/>
            <a:ext cx="8763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solidFill>
                  <a:srgbClr val="FF0000"/>
                </a:solidFill>
              </a:rPr>
              <a:t>Work with your tablemates to develop 5 families</a:t>
            </a:r>
            <a:br>
              <a:rPr lang="en-US" sz="2400" b="1" i="1" dirty="0">
                <a:solidFill>
                  <a:srgbClr val="FF0000"/>
                </a:solidFill>
              </a:rPr>
            </a:br>
            <a:r>
              <a:rPr lang="en-US" sz="2400" b="1" i="1" dirty="0">
                <a:solidFill>
                  <a:srgbClr val="FF0000"/>
                </a:solidFill>
              </a:rPr>
              <a:t> to complete the  Final Challenge worksheet.</a:t>
            </a:r>
          </a:p>
          <a:p>
            <a:pPr algn="ctr"/>
            <a:endParaRPr lang="en-US" sz="2400" b="1" i="1" dirty="0">
              <a:solidFill>
                <a:srgbClr val="FF0000"/>
              </a:solidFill>
            </a:endParaRPr>
          </a:p>
          <a:p>
            <a:pPr algn="ctr"/>
            <a:r>
              <a:rPr lang="en-US" sz="2400" b="1" i="1" dirty="0">
                <a:solidFill>
                  <a:srgbClr val="FF0000"/>
                </a:solidFill>
              </a:rPr>
              <a:t>We will share our classification structures tomorrow!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AD44CD-90F3-4BD4-A2F4-D27F9917F4D5}"/>
              </a:ext>
            </a:extLst>
          </p:cNvPr>
          <p:cNvSpPr/>
          <p:nvPr/>
        </p:nvSpPr>
        <p:spPr>
          <a:xfrm>
            <a:off x="5867400" y="3733800"/>
            <a:ext cx="25883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solidFill>
                  <a:srgbClr val="FF0000"/>
                </a:solidFill>
              </a:rPr>
              <a:t>Need more than 5 families? Draw a line to divide a layer in two parts.</a:t>
            </a:r>
          </a:p>
        </p:txBody>
      </p:sp>
    </p:spTree>
    <p:extLst>
      <p:ext uri="{BB962C8B-B14F-4D97-AF65-F5344CB8AC3E}">
        <p14:creationId xmlns:p14="http://schemas.microsoft.com/office/powerpoint/2010/main" val="224864647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52400" y="330662"/>
            <a:ext cx="7239000" cy="1108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251" tIns="45125" rIns="90251" bIns="45125" anchor="b"/>
          <a:lstStyle/>
          <a:p>
            <a:pPr algn="l" eaLnBrk="1" hangingPunct="1"/>
            <a:endParaRPr lang="en-US" sz="3364" dirty="0">
              <a:solidFill>
                <a:schemeClr val="accent2">
                  <a:lumMod val="75000"/>
                </a:schemeClr>
              </a:solidFill>
              <a:latin typeface="GrilledCheese BTN Toasted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3DB105E4-7259-4A7E-9E52-03728D615052}"/>
              </a:ext>
            </a:extLst>
          </p:cNvPr>
          <p:cNvSpPr txBox="1">
            <a:spLocks noChangeArrowheads="1"/>
          </p:cNvSpPr>
          <p:nvPr/>
        </p:nvSpPr>
        <p:spPr>
          <a:xfrm>
            <a:off x="166984" y="4869059"/>
            <a:ext cx="8990750" cy="2083651"/>
          </a:xfrm>
          <a:prstGeom prst="rect">
            <a:avLst/>
          </a:prstGeom>
        </p:spPr>
        <p:txBody>
          <a:bodyPr anchor="t"/>
          <a:lstStyle>
            <a:lvl1pPr algn="ctr" defTabSz="992188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992188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Arial" charset="0"/>
              </a:defRPr>
            </a:lvl2pPr>
            <a:lvl3pPr algn="ctr" defTabSz="992188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Arial" charset="0"/>
              </a:defRPr>
            </a:lvl3pPr>
            <a:lvl4pPr algn="ctr" defTabSz="992188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Arial" charset="0"/>
              </a:defRPr>
            </a:lvl4pPr>
            <a:lvl5pPr algn="ctr" defTabSz="992188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Arial" charset="0"/>
              </a:defRPr>
            </a:lvl5pPr>
            <a:lvl6pPr marL="457200" algn="ctr" defTabSz="992188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Arial" charset="0"/>
              </a:defRPr>
            </a:lvl6pPr>
            <a:lvl7pPr marL="914400" algn="ctr" defTabSz="992188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Arial" charset="0"/>
              </a:defRPr>
            </a:lvl7pPr>
            <a:lvl8pPr marL="1371600" algn="ctr" defTabSz="992188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Arial" charset="0"/>
              </a:defRPr>
            </a:lvl8pPr>
            <a:lvl9pPr marL="1828800" algn="ctr" defTabSz="992188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sz="2545" b="1" i="1" kern="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4620B4-1BDC-4140-AA56-891F8DF80E6B}"/>
              </a:ext>
            </a:extLst>
          </p:cNvPr>
          <p:cNvSpPr/>
          <p:nvPr/>
        </p:nvSpPr>
        <p:spPr>
          <a:xfrm>
            <a:off x="342900" y="212894"/>
            <a:ext cx="845820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b="1" dirty="0"/>
              <a:t>How does this activity relate to the EDPuzzle video you watched about the spider?</a:t>
            </a:r>
            <a:endParaRPr lang="en-US" sz="2800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7CF5440-B760-471A-927A-A161D007A9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074335"/>
              </p:ext>
            </p:extLst>
          </p:nvPr>
        </p:nvGraphicFramePr>
        <p:xfrm>
          <a:off x="381000" y="1397000"/>
          <a:ext cx="8420100" cy="4848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0050">
                  <a:extLst>
                    <a:ext uri="{9D8B030D-6E8A-4147-A177-3AD203B41FA5}">
                      <a16:colId xmlns:a16="http://schemas.microsoft.com/office/drawing/2014/main" val="2796505424"/>
                    </a:ext>
                  </a:extLst>
                </a:gridCol>
                <a:gridCol w="4210050">
                  <a:extLst>
                    <a:ext uri="{9D8B030D-6E8A-4147-A177-3AD203B41FA5}">
                      <a16:colId xmlns:a16="http://schemas.microsoft.com/office/drawing/2014/main" val="2541417101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Classifying Spiders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Classifying Sandwiches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700855"/>
                  </a:ext>
                </a:extLst>
              </a:tr>
              <a:tr h="426445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553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692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C4166D-B994-4E3C-B8F7-493CD2630A8D}"/>
              </a:ext>
            </a:extLst>
          </p:cNvPr>
          <p:cNvSpPr/>
          <p:nvPr/>
        </p:nvSpPr>
        <p:spPr>
          <a:xfrm>
            <a:off x="125730" y="152400"/>
            <a:ext cx="8870405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Is this a sandwich based on our definition?</a:t>
            </a:r>
            <a:endParaRPr lang="en-US" sz="3600" dirty="0"/>
          </a:p>
        </p:txBody>
      </p:sp>
      <p:pic>
        <p:nvPicPr>
          <p:cNvPr id="5" name="Picture 4">
            <a:hlinkClick r:id="rId3"/>
            <a:extLst>
              <a:ext uri="{FF2B5EF4-FFF2-40B4-BE49-F238E27FC236}">
                <a16:creationId xmlns:a16="http://schemas.microsoft.com/office/drawing/2014/main" id="{A017C48C-DB93-4A0C-B248-0ECFADE4FEE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43100" y="1965230"/>
            <a:ext cx="5257800" cy="359007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8642" y="983397"/>
            <a:ext cx="88232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Scientific Definition - A sandwich is a food consisting of 1 or more pieces of bread (or other pastry) with a filling.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757734-BD2A-4D52-8F55-F60EB0590A08}"/>
              </a:ext>
            </a:extLst>
          </p:cNvPr>
          <p:cNvSpPr/>
          <p:nvPr/>
        </p:nvSpPr>
        <p:spPr>
          <a:xfrm>
            <a:off x="1600200" y="5706139"/>
            <a:ext cx="6553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/>
              <a:t>It would not be a sandwich based on the “scientific definition” – no bread.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62882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2FFF681-5059-4A4D-B30D-EC8FB846A8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flipH="1">
            <a:off x="5334000" y="3048000"/>
            <a:ext cx="2365056" cy="28681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3321" y="321502"/>
            <a:ext cx="7620000" cy="1074415"/>
          </a:xfrm>
          <a:prstGeom prst="rect">
            <a:avLst/>
          </a:prstGeom>
          <a:noFill/>
        </p:spPr>
        <p:txBody>
          <a:bodyPr wrap="square" lIns="88663" tIns="44332" rIns="88663" bIns="44332" rtlCol="0">
            <a:spAutoFit/>
          </a:bodyPr>
          <a:lstStyle/>
          <a:p>
            <a:r>
              <a:rPr lang="en-US" sz="3200" dirty="0">
                <a:latin typeface="Cooper Black" pitchFamily="18" charset="0"/>
              </a:rPr>
              <a:t>Is a hot dog considered a sandwich?  </a:t>
            </a:r>
          </a:p>
          <a:p>
            <a:r>
              <a:rPr lang="en-US" sz="3200" dirty="0">
                <a:latin typeface="Cooper Black" pitchFamily="18" charset="0"/>
              </a:rPr>
              <a:t>Your results are: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C16E5F-F5F1-42C4-8E12-18062576E99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 r="34118"/>
          <a:stretch>
            <a:fillRect/>
          </a:stretch>
        </p:blipFill>
        <p:spPr>
          <a:xfrm>
            <a:off x="990600" y="1905000"/>
            <a:ext cx="4267200" cy="428186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D7CC358-8876-4B41-8604-F4D8F0A2EECA}"/>
              </a:ext>
            </a:extLst>
          </p:cNvPr>
          <p:cNvSpPr txBox="1"/>
          <p:nvPr/>
        </p:nvSpPr>
        <p:spPr>
          <a:xfrm flipH="1">
            <a:off x="5119141" y="6517436"/>
            <a:ext cx="3733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hlinkClick r:id="rId3" tooltip="https://alimentosaudeinfantil.wordpress.com/tag/cachorro-quente/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5" tooltip="https://creativecommons.org/licenses/by/3.0/"/>
              </a:rPr>
              <a:t>CC BY</a:t>
            </a:r>
            <a:endParaRPr lang="en-US" sz="9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1828800"/>
            <a:ext cx="178364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902463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31230"/>
            <a:ext cx="9143999" cy="1375123"/>
          </a:xfrm>
          <a:prstGeom prst="rect">
            <a:avLst/>
          </a:prstGeom>
          <a:solidFill>
            <a:srgbClr val="FFFF00"/>
          </a:solidFill>
        </p:spPr>
        <p:txBody>
          <a:bodyPr wrap="square" lIns="81664" tIns="40832" rIns="81664" bIns="40832" rtlCol="0">
            <a:spAutoFit/>
          </a:bodyPr>
          <a:lstStyle/>
          <a:p>
            <a:r>
              <a:rPr lang="en-US" sz="2800" dirty="0">
                <a:latin typeface="Cooper Black" panose="0208090404030B020404" pitchFamily="18" charset="0"/>
              </a:rPr>
              <a:t>Initial Discussion: </a:t>
            </a:r>
            <a:br>
              <a:rPr lang="en-US" sz="2800" dirty="0">
                <a:latin typeface="Cooper Black" panose="0208090404030B020404" pitchFamily="18" charset="0"/>
              </a:rPr>
            </a:br>
            <a:r>
              <a:rPr lang="en-US" sz="2800" dirty="0">
                <a:latin typeface="Cooper Black" panose="0208090404030B020404" pitchFamily="18" charset="0"/>
              </a:rPr>
              <a:t>How can we decide if a hot dog is a sandwich or not?</a:t>
            </a:r>
            <a:endParaRPr lang="en-US" sz="1939" dirty="0">
              <a:latin typeface="Cooper Black" panose="0208090404030B0204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4C4166D-B994-4E3C-B8F7-493CD2630A8D}"/>
              </a:ext>
            </a:extLst>
          </p:cNvPr>
          <p:cNvSpPr/>
          <p:nvPr/>
        </p:nvSpPr>
        <p:spPr>
          <a:xfrm>
            <a:off x="236719" y="5048203"/>
            <a:ext cx="8458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Did you base your decision on evidence?</a:t>
            </a:r>
          </a:p>
          <a:p>
            <a:r>
              <a:rPr lang="en-US" sz="2800" b="1" dirty="0"/>
              <a:t>	</a:t>
            </a:r>
            <a:r>
              <a:rPr lang="en-US" sz="2800" dirty="0"/>
              <a:t>If so, what “proof” do you have?</a:t>
            </a:r>
          </a:p>
          <a:p>
            <a:r>
              <a:rPr lang="en-US" sz="2800" dirty="0"/>
              <a:t>	Is this proof credible (believable/based on data)?</a:t>
            </a:r>
          </a:p>
        </p:txBody>
      </p:sp>
      <p:sp>
        <p:nvSpPr>
          <p:cNvPr id="6" name="Rectangle 5"/>
          <p:cNvSpPr/>
          <p:nvPr/>
        </p:nvSpPr>
        <p:spPr>
          <a:xfrm>
            <a:off x="236719" y="1615857"/>
            <a:ext cx="8305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What is your definition for a hot dog?  </a:t>
            </a:r>
          </a:p>
          <a:p>
            <a:r>
              <a:rPr lang="en-US" sz="2800" b="1" dirty="0"/>
              <a:t>	</a:t>
            </a:r>
            <a:r>
              <a:rPr lang="en-US" sz="2800" dirty="0"/>
              <a:t>Is it a specific type of meat or shape?</a:t>
            </a:r>
          </a:p>
          <a:p>
            <a:r>
              <a:rPr lang="en-US" sz="2800" dirty="0"/>
              <a:t>	Does it include a bun/bread?</a:t>
            </a:r>
          </a:p>
          <a:p>
            <a:r>
              <a:rPr lang="en-US" sz="2800" dirty="0"/>
              <a:t>	Are there other qualifications/limitations?</a:t>
            </a:r>
          </a:p>
          <a:p>
            <a:endParaRPr lang="en-US" sz="2800" dirty="0"/>
          </a:p>
          <a:p>
            <a:r>
              <a:rPr lang="en-US" sz="2800" b="1" dirty="0"/>
              <a:t>How does your definition of a hot dog compare to your tablemates?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5222274-F93B-4B8B-810E-AEEC6BBB0C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4740" y="233134"/>
            <a:ext cx="4386860" cy="56673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52400" y="330662"/>
            <a:ext cx="7239000" cy="1108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251" tIns="45125" rIns="90251" bIns="45125" anchor="b"/>
          <a:lstStyle/>
          <a:p>
            <a:pPr algn="l" eaLnBrk="1" hangingPunct="1"/>
            <a:endParaRPr lang="en-US" sz="3364" dirty="0">
              <a:solidFill>
                <a:schemeClr val="accent2">
                  <a:lumMod val="75000"/>
                </a:schemeClr>
              </a:solidFill>
              <a:latin typeface="GrilledCheese BTN Toasted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3DB105E4-7259-4A7E-9E52-03728D615052}"/>
              </a:ext>
            </a:extLst>
          </p:cNvPr>
          <p:cNvSpPr txBox="1">
            <a:spLocks noChangeArrowheads="1"/>
          </p:cNvSpPr>
          <p:nvPr/>
        </p:nvSpPr>
        <p:spPr>
          <a:xfrm>
            <a:off x="166984" y="4869059"/>
            <a:ext cx="8990750" cy="2083651"/>
          </a:xfrm>
          <a:prstGeom prst="rect">
            <a:avLst/>
          </a:prstGeom>
        </p:spPr>
        <p:txBody>
          <a:bodyPr anchor="t"/>
          <a:lstStyle>
            <a:lvl1pPr algn="ctr" defTabSz="992188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992188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Arial" charset="0"/>
              </a:defRPr>
            </a:lvl2pPr>
            <a:lvl3pPr algn="ctr" defTabSz="992188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Arial" charset="0"/>
              </a:defRPr>
            </a:lvl3pPr>
            <a:lvl4pPr algn="ctr" defTabSz="992188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Arial" charset="0"/>
              </a:defRPr>
            </a:lvl4pPr>
            <a:lvl5pPr algn="ctr" defTabSz="992188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Arial" charset="0"/>
              </a:defRPr>
            </a:lvl5pPr>
            <a:lvl6pPr marL="457200" algn="ctr" defTabSz="992188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Arial" charset="0"/>
              </a:defRPr>
            </a:lvl6pPr>
            <a:lvl7pPr marL="914400" algn="ctr" defTabSz="992188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Arial" charset="0"/>
              </a:defRPr>
            </a:lvl7pPr>
            <a:lvl8pPr marL="1371600" algn="ctr" defTabSz="992188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Arial" charset="0"/>
              </a:defRPr>
            </a:lvl8pPr>
            <a:lvl9pPr marL="1828800" algn="ctr" defTabSz="992188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sz="2545" b="1" i="1" kern="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056686-3705-49D7-87EF-3230A85A8403}"/>
              </a:ext>
            </a:extLst>
          </p:cNvPr>
          <p:cNvSpPr/>
          <p:nvPr/>
        </p:nvSpPr>
        <p:spPr>
          <a:xfrm>
            <a:off x="251302" y="308316"/>
            <a:ext cx="4039067" cy="252376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b="1" dirty="0"/>
              <a:t>Glue the worksheet on page ____. </a:t>
            </a:r>
          </a:p>
          <a:p>
            <a:endParaRPr lang="en-US" b="1" dirty="0"/>
          </a:p>
          <a:p>
            <a:r>
              <a:rPr lang="en-US" sz="2800" b="1" dirty="0"/>
              <a:t>Watch the </a:t>
            </a:r>
            <a:r>
              <a:rPr lang="en-US" sz="2800" b="1" dirty="0">
                <a:hlinkClick r:id="rId4"/>
              </a:rPr>
              <a:t>EDPuzzle video – “Science in Action” </a:t>
            </a:r>
            <a:r>
              <a:rPr lang="en-US" sz="2800" b="1" dirty="0"/>
              <a:t>to complete the Part A.  </a:t>
            </a:r>
            <a:endParaRPr lang="en-US" sz="2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B3FDAD-0979-46C8-ACEB-486433D3A767}"/>
              </a:ext>
            </a:extLst>
          </p:cNvPr>
          <p:cNvSpPr/>
          <p:nvPr/>
        </p:nvSpPr>
        <p:spPr>
          <a:xfrm>
            <a:off x="251302" y="3030181"/>
            <a:ext cx="4039068" cy="2492990"/>
          </a:xfrm>
          <a:prstGeom prst="rect">
            <a:avLst/>
          </a:prstGeom>
          <a:solidFill>
            <a:srgbClr val="00FF00"/>
          </a:solidFill>
        </p:spPr>
        <p:txBody>
          <a:bodyPr wrap="square">
            <a:spAutoFit/>
          </a:bodyPr>
          <a:lstStyle/>
          <a:p>
            <a:r>
              <a:rPr lang="en-US" sz="2800" b="1" dirty="0"/>
              <a:t>Complete #1-3 in Part B </a:t>
            </a:r>
            <a:r>
              <a:rPr lang="en-US" sz="2800" b="1" u="sng" dirty="0"/>
              <a:t>on your own</a:t>
            </a:r>
            <a:r>
              <a:rPr lang="en-US" sz="2800" b="1" dirty="0"/>
              <a:t>.</a:t>
            </a:r>
          </a:p>
          <a:p>
            <a:endParaRPr lang="en-US" sz="1600" b="1" dirty="0"/>
          </a:p>
          <a:p>
            <a:r>
              <a:rPr lang="en-US" sz="2800" b="1" dirty="0"/>
              <a:t>You may use online resources to help you write the definition.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FFCE9BE9-A76F-429E-958A-C43B007E19C9}"/>
              </a:ext>
            </a:extLst>
          </p:cNvPr>
          <p:cNvSpPr/>
          <p:nvPr/>
        </p:nvSpPr>
        <p:spPr>
          <a:xfrm>
            <a:off x="4290369" y="1150992"/>
            <a:ext cx="533400" cy="1031130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A3A2E84F-DB22-4445-A78D-19BAA307BF30}"/>
              </a:ext>
            </a:extLst>
          </p:cNvPr>
          <p:cNvSpPr/>
          <p:nvPr/>
        </p:nvSpPr>
        <p:spPr>
          <a:xfrm>
            <a:off x="4272561" y="2888786"/>
            <a:ext cx="533400" cy="1031130"/>
          </a:xfrm>
          <a:prstGeom prst="rightArrow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3999" cy="513349"/>
          </a:xfrm>
          <a:prstGeom prst="rect">
            <a:avLst/>
          </a:prstGeom>
          <a:solidFill>
            <a:srgbClr val="FFFF00"/>
          </a:solidFill>
        </p:spPr>
        <p:txBody>
          <a:bodyPr wrap="square" lIns="81664" tIns="40832" rIns="81664" bIns="40832" rtlCol="0">
            <a:spAutoFit/>
          </a:bodyPr>
          <a:lstStyle/>
          <a:p>
            <a:r>
              <a:rPr lang="en-US" sz="2800" dirty="0">
                <a:latin typeface="Cooper Black" panose="0208090404030B020404" pitchFamily="18" charset="0"/>
              </a:rPr>
              <a:t>Part A:  EDPuzzle: Science in Action</a:t>
            </a:r>
            <a:endParaRPr lang="en-US" sz="1939" dirty="0">
              <a:latin typeface="Cooper Black" panose="0208090404030B0204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4C4166D-B994-4E3C-B8F7-493CD2630A8D}"/>
              </a:ext>
            </a:extLst>
          </p:cNvPr>
          <p:cNvSpPr/>
          <p:nvPr/>
        </p:nvSpPr>
        <p:spPr>
          <a:xfrm>
            <a:off x="342899" y="685800"/>
            <a:ext cx="84582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What type of organism was found in the cave:  arachnid, insect, or crustacean?  Circle one.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True or False?  The process of science always follows a linear (or straight) path from start to finish.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What is a hypothesis? 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 How did scientists determine the trogloraptor was a new species?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F417E1-7FB7-4EA9-8980-B0E9E496253E}"/>
              </a:ext>
            </a:extLst>
          </p:cNvPr>
          <p:cNvSpPr/>
          <p:nvPr/>
        </p:nvSpPr>
        <p:spPr>
          <a:xfrm>
            <a:off x="514349" y="2434940"/>
            <a:ext cx="841545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Think About It: How is a pinball game a better description of the scientific process?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EFC9B31-5220-4253-8984-4431A026B94C}"/>
              </a:ext>
            </a:extLst>
          </p:cNvPr>
          <p:cNvSpPr/>
          <p:nvPr/>
        </p:nvSpPr>
        <p:spPr>
          <a:xfrm>
            <a:off x="6387060" y="640829"/>
            <a:ext cx="1371600" cy="58954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A2F258D-17A0-4257-99AC-CACBBB34385E}"/>
              </a:ext>
            </a:extLst>
          </p:cNvPr>
          <p:cNvSpPr/>
          <p:nvPr/>
        </p:nvSpPr>
        <p:spPr>
          <a:xfrm>
            <a:off x="1561109" y="1604510"/>
            <a:ext cx="1135871" cy="58954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7262DF-2C11-4230-9C84-385F8D674844}"/>
              </a:ext>
            </a:extLst>
          </p:cNvPr>
          <p:cNvSpPr/>
          <p:nvPr/>
        </p:nvSpPr>
        <p:spPr>
          <a:xfrm>
            <a:off x="385639" y="3733800"/>
            <a:ext cx="841545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An educated guess or possible answer to a question based on our observations and knowledge.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38B9E7-0103-4435-829E-824BA8E71978}"/>
              </a:ext>
            </a:extLst>
          </p:cNvPr>
          <p:cNvSpPr/>
          <p:nvPr/>
        </p:nvSpPr>
        <p:spPr>
          <a:xfrm>
            <a:off x="514349" y="5334000"/>
            <a:ext cx="841545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They did a detailed study of all the spider species that have been identified and found it did not match any of those.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C4C6F4-1E6E-4A23-89EF-F05EFC2A97BA}"/>
              </a:ext>
            </a:extLst>
          </p:cNvPr>
          <p:cNvSpPr/>
          <p:nvPr/>
        </p:nvSpPr>
        <p:spPr>
          <a:xfrm>
            <a:off x="152400" y="6388210"/>
            <a:ext cx="87774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/>
              <a:t>Video Link: </a:t>
            </a:r>
            <a:r>
              <a:rPr lang="en-US" sz="1600" i="1" dirty="0">
                <a:hlinkClick r:id="rId3"/>
              </a:rPr>
              <a:t>https://edpuzzle.com/media/5d5d4bd13284f3407c9a6dac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9460104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C4166D-B994-4E3C-B8F7-493CD2630A8D}"/>
              </a:ext>
            </a:extLst>
          </p:cNvPr>
          <p:cNvSpPr/>
          <p:nvPr/>
        </p:nvSpPr>
        <p:spPr>
          <a:xfrm>
            <a:off x="228600" y="304800"/>
            <a:ext cx="9144000" cy="4888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How did it get its name (i.e. what specific body part)? 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 Into what family is the trogloraptor spider classified?  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Complete this section:  We all do _______ every day. We  make _____________, ask ___________, ______________ with people we know about our ideas, and come back to those original________. _______________ can do science - not just scientists!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9A8028-2636-408B-956E-DD0CFE60619B}"/>
              </a:ext>
            </a:extLst>
          </p:cNvPr>
          <p:cNvSpPr/>
          <p:nvPr/>
        </p:nvSpPr>
        <p:spPr>
          <a:xfrm>
            <a:off x="1066800" y="762000"/>
            <a:ext cx="649613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Its name came from the unique design of its claw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39C4A9-BE72-4851-A819-CFE8AC39C130}"/>
              </a:ext>
            </a:extLst>
          </p:cNvPr>
          <p:cNvSpPr/>
          <p:nvPr/>
        </p:nvSpPr>
        <p:spPr>
          <a:xfrm>
            <a:off x="1066800" y="1748135"/>
            <a:ext cx="60679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Goblin spider (New family)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541219-0046-4859-A2B2-606AD7B1A7B2}"/>
              </a:ext>
            </a:extLst>
          </p:cNvPr>
          <p:cNvSpPr/>
          <p:nvPr/>
        </p:nvSpPr>
        <p:spPr>
          <a:xfrm>
            <a:off x="4770620" y="2486174"/>
            <a:ext cx="109613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science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FD699C-7858-4953-829B-2F142C97D303}"/>
              </a:ext>
            </a:extLst>
          </p:cNvPr>
          <p:cNvSpPr/>
          <p:nvPr/>
        </p:nvSpPr>
        <p:spPr>
          <a:xfrm>
            <a:off x="381000" y="3009222"/>
            <a:ext cx="182575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observations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F01598F-92D3-444D-9B7A-8BF490F3A049}"/>
              </a:ext>
            </a:extLst>
          </p:cNvPr>
          <p:cNvSpPr/>
          <p:nvPr/>
        </p:nvSpPr>
        <p:spPr>
          <a:xfrm>
            <a:off x="2895600" y="3018989"/>
            <a:ext cx="140576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questions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763BDC-0EA4-42E4-A24A-410B436B48D9}"/>
              </a:ext>
            </a:extLst>
          </p:cNvPr>
          <p:cNvSpPr/>
          <p:nvPr/>
        </p:nvSpPr>
        <p:spPr>
          <a:xfrm>
            <a:off x="4876800" y="3028756"/>
            <a:ext cx="190468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communicate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6015BE-8D30-40EC-8B68-52AE3F6579DF}"/>
              </a:ext>
            </a:extLst>
          </p:cNvPr>
          <p:cNvSpPr/>
          <p:nvPr/>
        </p:nvSpPr>
        <p:spPr>
          <a:xfrm>
            <a:off x="7134774" y="3580361"/>
            <a:ext cx="85632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ideas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FD5E065-8E00-4CFC-A836-D68818F8ED31}"/>
              </a:ext>
            </a:extLst>
          </p:cNvPr>
          <p:cNvSpPr/>
          <p:nvPr/>
        </p:nvSpPr>
        <p:spPr>
          <a:xfrm>
            <a:off x="533400" y="4101430"/>
            <a:ext cx="135216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Everyone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6AF6DD-BE01-4572-8ACD-C5D7F5844992}"/>
              </a:ext>
            </a:extLst>
          </p:cNvPr>
          <p:cNvSpPr/>
          <p:nvPr/>
        </p:nvSpPr>
        <p:spPr>
          <a:xfrm>
            <a:off x="304800" y="5485541"/>
            <a:ext cx="6477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Think About It: What were all the different ways scientists shared their knowledge and ideas?</a:t>
            </a:r>
          </a:p>
        </p:txBody>
      </p:sp>
    </p:spTree>
    <p:extLst>
      <p:ext uri="{BB962C8B-B14F-4D97-AF65-F5344CB8AC3E}">
        <p14:creationId xmlns:p14="http://schemas.microsoft.com/office/powerpoint/2010/main" val="38895161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3999" cy="513349"/>
          </a:xfrm>
          <a:prstGeom prst="rect">
            <a:avLst/>
          </a:prstGeom>
          <a:solidFill>
            <a:srgbClr val="FFFF00"/>
          </a:solidFill>
        </p:spPr>
        <p:txBody>
          <a:bodyPr wrap="square" lIns="81664" tIns="40832" rIns="81664" bIns="40832" rtlCol="0">
            <a:spAutoFit/>
          </a:bodyPr>
          <a:lstStyle/>
          <a:p>
            <a:r>
              <a:rPr lang="en-US" sz="2800" dirty="0">
                <a:latin typeface="Cooper Black" panose="0208090404030B020404" pitchFamily="18" charset="0"/>
              </a:rPr>
              <a:t>Part B:  Sandwich Science</a:t>
            </a:r>
            <a:endParaRPr lang="en-US" sz="1939" dirty="0">
              <a:latin typeface="Cooper Black" panose="0208090404030B0204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4C4166D-B994-4E3C-B8F7-493CD2630A8D}"/>
              </a:ext>
            </a:extLst>
          </p:cNvPr>
          <p:cNvSpPr/>
          <p:nvPr/>
        </p:nvSpPr>
        <p:spPr>
          <a:xfrm>
            <a:off x="342898" y="5253524"/>
            <a:ext cx="8458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How do your responses compare to those of your classmates? Take a few moments to compare your responses. </a:t>
            </a: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E9EC7B-A405-4747-BCEF-2392611175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168" y="755051"/>
            <a:ext cx="7579659" cy="42567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4401782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C4166D-B994-4E3C-B8F7-493CD2630A8D}"/>
              </a:ext>
            </a:extLst>
          </p:cNvPr>
          <p:cNvSpPr/>
          <p:nvPr/>
        </p:nvSpPr>
        <p:spPr>
          <a:xfrm>
            <a:off x="342900" y="228600"/>
            <a:ext cx="84582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Many of your definitions for sandwich had several things in common:</a:t>
            </a:r>
          </a:p>
          <a:p>
            <a:br>
              <a:rPr lang="en-US" sz="1600" b="1" dirty="0"/>
            </a:br>
            <a:r>
              <a:rPr lang="en-US" sz="2800" b="1" dirty="0"/>
              <a:t>1 – A sandwich was food.</a:t>
            </a:r>
          </a:p>
          <a:p>
            <a:r>
              <a:rPr lang="en-US" sz="2800" b="1" dirty="0"/>
              <a:t>2 – A sandwich had a filling of some sort.</a:t>
            </a:r>
          </a:p>
          <a:p>
            <a:r>
              <a:rPr lang="en-US" sz="2800" b="1" dirty="0"/>
              <a:t>3 – A sandwich had to include at least one piece of bread/pastry.</a:t>
            </a:r>
          </a:p>
          <a:p>
            <a:endParaRPr lang="en-US" sz="2800" b="1" dirty="0"/>
          </a:p>
          <a:p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381000" y="3446489"/>
            <a:ext cx="838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Therefore, a class </a:t>
            </a:r>
            <a:r>
              <a:rPr lang="en-US" sz="2800" b="1" u="sng" dirty="0"/>
              <a:t>definition </a:t>
            </a:r>
            <a:r>
              <a:rPr lang="en-US" sz="2800" b="1" dirty="0"/>
              <a:t>for a sandwich would be …</a:t>
            </a:r>
          </a:p>
          <a:p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A sandwich is a food consisting of 1 or more pieces of bread (or other pastry) with a filling. </a:t>
            </a:r>
          </a:p>
          <a:p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Pastry = baked product?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6464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9EC63B-E8C8-423F-AB9F-87C65FB4999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7310" t="40068" r="5496" b="40226"/>
          <a:stretch/>
        </p:blipFill>
        <p:spPr>
          <a:xfrm>
            <a:off x="609600" y="3048000"/>
            <a:ext cx="7904915" cy="19961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 rot="881433">
            <a:off x="7572493" y="3542841"/>
            <a:ext cx="75533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EED60B1-6FA4-4A7A-9633-AC7A5336382D}"/>
              </a:ext>
            </a:extLst>
          </p:cNvPr>
          <p:cNvSpPr/>
          <p:nvPr/>
        </p:nvSpPr>
        <p:spPr>
          <a:xfrm>
            <a:off x="335752" y="211729"/>
            <a:ext cx="865584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Based on our class </a:t>
            </a:r>
            <a:r>
              <a:rPr lang="en-US" sz="2800" b="1" u="sng" dirty="0"/>
              <a:t>definition </a:t>
            </a:r>
            <a:r>
              <a:rPr lang="en-US" sz="2800" b="1" dirty="0"/>
              <a:t>for a sandwich, which items could be considered a sandwich?</a:t>
            </a:r>
          </a:p>
          <a:p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A sandwich is a food consisting of 1 or more pieces of bread (or other pastry) with a filling. </a:t>
            </a:r>
          </a:p>
        </p:txBody>
      </p:sp>
    </p:spTree>
    <p:extLst>
      <p:ext uri="{BB962C8B-B14F-4D97-AF65-F5344CB8AC3E}">
        <p14:creationId xmlns:p14="http://schemas.microsoft.com/office/powerpoint/2010/main" val="285655219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663</Words>
  <Application>Microsoft Office PowerPoint</Application>
  <PresentationFormat>On-screen Show (4:3)</PresentationFormat>
  <Paragraphs>106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Cooper Black</vt:lpstr>
      <vt:lpstr>GrilledCheese BTN Toasted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126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Tomm PC</dc:creator>
  <cp:lastModifiedBy>Tracy Tomm</cp:lastModifiedBy>
  <cp:revision>98</cp:revision>
  <dcterms:created xsi:type="dcterms:W3CDTF">2018-08-19T20:04:16Z</dcterms:created>
  <dcterms:modified xsi:type="dcterms:W3CDTF">2019-09-07T22:47:18Z</dcterms:modified>
</cp:coreProperties>
</file>