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9" r:id="rId3"/>
    <p:sldId id="308" r:id="rId4"/>
    <p:sldId id="283" r:id="rId5"/>
    <p:sldId id="313" r:id="rId6"/>
    <p:sldId id="309" r:id="rId7"/>
    <p:sldId id="284" r:id="rId8"/>
    <p:sldId id="297" r:id="rId9"/>
    <p:sldId id="310" r:id="rId10"/>
    <p:sldId id="311" r:id="rId11"/>
    <p:sldId id="288" r:id="rId12"/>
    <p:sldId id="298" r:id="rId13"/>
    <p:sldId id="305" r:id="rId14"/>
    <p:sldId id="299" r:id="rId15"/>
    <p:sldId id="300" r:id="rId16"/>
    <p:sldId id="301" r:id="rId17"/>
    <p:sldId id="302" r:id="rId18"/>
    <p:sldId id="303" r:id="rId19"/>
    <p:sldId id="304" r:id="rId20"/>
    <p:sldId id="312" r:id="rId21"/>
    <p:sldId id="306" r:id="rId22"/>
    <p:sldId id="307" r:id="rId23"/>
    <p:sldId id="337" r:id="rId24"/>
    <p:sldId id="323" r:id="rId25"/>
    <p:sldId id="324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5" r:id="rId34"/>
    <p:sldId id="333" r:id="rId35"/>
    <p:sldId id="334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7B6F-95BB-4E80-9505-388B543150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D2FB-4F45-432E-A627-F8BA40B08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0013-3F65-49DB-A816-0907E03972EC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4BBB0-EC94-40DE-908A-37DC7AE3E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0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40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4BBB0-EC94-40DE-908A-37DC7AE3E5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3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EA08-4FF8-479D-B004-FAB264517B0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E364-B2D7-4BC6-87A3-7DC60A8A0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</p:spPr>
        <p:txBody>
          <a:bodyPr lIns="91427" tIns="45714" rIns="91427" bIns="45714"/>
          <a:lstStyle/>
          <a:p>
            <a:pPr algn="ctr" defTabSz="914272" eaLnBrk="0" hangingPunct="0"/>
            <a:r>
              <a:rPr lang="en-US" sz="4400" kern="0" dirty="0" smtClean="0">
                <a:latin typeface="Arial Rounded MT Bold" pitchFamily="34" charset="0"/>
                <a:ea typeface="+mj-ea"/>
                <a:cs typeface="+mj-cs"/>
              </a:rPr>
              <a:t>Periodic Table Coloring Activity</a:t>
            </a:r>
            <a:endParaRPr lang="en-US" sz="4400" kern="0" dirty="0"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533920" cy="371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Follow each step to create your own coded table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 will need a pen and colored  pencils.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 sure you can still read everything when you are done as you’ll need this page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other assignments and activities!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886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PowerPoint developed by T. Tomm    Updated January 2019        http://sciencespot.net/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Element Families or Groups</a:t>
            </a:r>
          </a:p>
        </p:txBody>
      </p:sp>
      <p:pic>
        <p:nvPicPr>
          <p:cNvPr id="59394" name="Picture 2" descr="http://f.tqn.com/y/chemistry/1/W/J/V/2/18681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296794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200400" y="5105400"/>
            <a:ext cx="41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/>
              <a:t>Source: http://f.tqn.com/y/chemistry/1/W/J/V/2/186810031.jpg</a:t>
            </a:r>
            <a:endParaRPr lang="en-US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1905000" y="12954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Elements are organized into families (or groups) based on the number of </a:t>
            </a:r>
            <a:r>
              <a:rPr lang="en-US" sz="2400" b="1" u="sng" dirty="0" smtClean="0"/>
              <a:t>valence electrons</a:t>
            </a:r>
            <a:r>
              <a:rPr lang="en-US" sz="2400" b="1" dirty="0" smtClean="0"/>
              <a:t> they have, which determines their </a:t>
            </a:r>
            <a:r>
              <a:rPr lang="en-US" sz="2400" b="1" u="sng" dirty="0" smtClean="0"/>
              <a:t>reactivity</a:t>
            </a:r>
            <a:r>
              <a:rPr lang="en-US" sz="2400" b="1" dirty="0" smtClean="0"/>
              <a:t> and other properties.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715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 will need </a:t>
            </a:r>
            <a:r>
              <a:rPr lang="en-US" sz="2400" b="1" u="sng" dirty="0" smtClean="0"/>
              <a:t>COLORED PENCILS </a:t>
            </a:r>
            <a:r>
              <a:rPr lang="en-US" sz="2400" b="1" dirty="0" smtClean="0"/>
              <a:t>to LIGHTLY shade </a:t>
            </a:r>
            <a:br>
              <a:rPr lang="en-US" sz="2400" b="1" dirty="0" smtClean="0"/>
            </a:br>
            <a:r>
              <a:rPr lang="en-US" sz="2400" b="1" dirty="0" smtClean="0"/>
              <a:t>in the boxes and a </a:t>
            </a:r>
            <a:r>
              <a:rPr lang="en-US" sz="2400" b="1" u="sng" dirty="0" smtClean="0"/>
              <a:t>PEN</a:t>
            </a:r>
            <a:r>
              <a:rPr lang="en-US" sz="2400" b="1" dirty="0" smtClean="0"/>
              <a:t> to label each column.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00200" y="1524000"/>
            <a:ext cx="0" cy="47548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476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7315200" y="34725"/>
            <a:ext cx="1828800" cy="1066800"/>
            <a:chOff x="7162800" y="0"/>
            <a:chExt cx="1828800" cy="1066800"/>
          </a:xfrm>
        </p:grpSpPr>
        <p:sp>
          <p:nvSpPr>
            <p:cNvPr id="13" name="Rectangle 12"/>
            <p:cNvSpPr/>
            <p:nvPr/>
          </p:nvSpPr>
          <p:spPr>
            <a:xfrm>
              <a:off x="7162800" y="0"/>
              <a:ext cx="18288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7315200" y="152400"/>
              <a:ext cx="1600200" cy="798731"/>
              <a:chOff x="6477000" y="5791200"/>
              <a:chExt cx="1600200" cy="798731"/>
            </a:xfrm>
          </p:grpSpPr>
          <p:pic>
            <p:nvPicPr>
              <p:cNvPr id="15" name="Picture 2" descr="C:\Users\ttomm\AppData\Local\Microsoft\Windows\INetCache\IE\Y9QQ9D0Q\stock-vector-vector-illustration-of-a-pair-of-surprised-excited-cartoon-eyes-82057447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43800" y="5791200"/>
                <a:ext cx="493776" cy="4572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477000" y="5943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</a:rPr>
                  <a:t>Read this information!</a:t>
                </a: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81000" y="1905521"/>
            <a:ext cx="8490387" cy="4724400"/>
            <a:chOff x="381000" y="1600200"/>
            <a:chExt cx="8490387" cy="4724400"/>
          </a:xfrm>
        </p:grpSpPr>
        <p:grpSp>
          <p:nvGrpSpPr>
            <p:cNvPr id="67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105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 – Alkali Metals </a:t>
            </a:r>
            <a:r>
              <a:rPr lang="en-US" sz="2800" b="1" dirty="0" smtClean="0">
                <a:sym typeface="Wingdings" pitchFamily="2" charset="2"/>
              </a:rPr>
              <a:t> Shade all elements (except H) in GREEN &amp; add the name at the top. </a:t>
            </a:r>
            <a:endParaRPr lang="en-US" sz="2800" b="1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418324" y="2572659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0" y="1174618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697683" y="4953521"/>
            <a:ext cx="95648" cy="272141"/>
            <a:chOff x="4419600" y="2667000"/>
            <a:chExt cx="95648" cy="272141"/>
          </a:xfrm>
        </p:grpSpPr>
        <p:sp>
          <p:nvSpPr>
            <p:cNvPr id="157" name="Oval 156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14600" y="2044280"/>
            <a:ext cx="2743200" cy="957941"/>
            <a:chOff x="2514600" y="1785259"/>
            <a:chExt cx="2743200" cy="957941"/>
          </a:xfrm>
        </p:grpSpPr>
        <p:grpSp>
          <p:nvGrpSpPr>
            <p:cNvPr id="78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86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0" name="Rectangle 89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ardrop 86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Down Arrow 196"/>
          <p:cNvSpPr/>
          <p:nvPr/>
        </p:nvSpPr>
        <p:spPr>
          <a:xfrm rot="5400000">
            <a:off x="990600" y="1295921"/>
            <a:ext cx="304800" cy="304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0434673">
            <a:off x="189303" y="6058090"/>
            <a:ext cx="129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7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295400" y="121972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Be sure to label EACH column with its name!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829321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496459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62"/>
          <p:cNvGrpSpPr/>
          <p:nvPr/>
        </p:nvGrpSpPr>
        <p:grpSpPr>
          <a:xfrm>
            <a:off x="0" y="1098418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#2 – Alkaline Earth Metals </a:t>
            </a:r>
            <a:r>
              <a:rPr lang="en-US" sz="2800" b="1" dirty="0" smtClean="0">
                <a:sym typeface="Wingdings" pitchFamily="2" charset="2"/>
              </a:rPr>
              <a:t> Shade all elements  BLUE &amp; add the name at the top. </a:t>
            </a:r>
            <a:endParaRPr lang="en-US" sz="2800" b="1" dirty="0" smtClean="0"/>
          </a:p>
        </p:txBody>
      </p:sp>
      <p:grpSp>
        <p:nvGrpSpPr>
          <p:cNvPr id="75" name="Group 74"/>
          <p:cNvGrpSpPr/>
          <p:nvPr/>
        </p:nvGrpSpPr>
        <p:grpSpPr>
          <a:xfrm>
            <a:off x="838200" y="1143521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499563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8697683" y="4877321"/>
            <a:ext cx="95648" cy="272141"/>
            <a:chOff x="4419600" y="2667000"/>
            <a:chExt cx="95648" cy="272141"/>
          </a:xfrm>
        </p:grpSpPr>
        <p:sp>
          <p:nvSpPr>
            <p:cNvPr id="80" name="Oval 79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514600" y="1968080"/>
            <a:ext cx="2743200" cy="957941"/>
            <a:chOff x="2514600" y="1785259"/>
            <a:chExt cx="2743200" cy="957941"/>
          </a:xfrm>
        </p:grpSpPr>
        <p:grpSp>
          <p:nvGrpSpPr>
            <p:cNvPr id="83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86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0" name="Rectangle 89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ardrop 86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 rot="20434673">
            <a:off x="189303" y="5981890"/>
            <a:ext cx="129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829321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496459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098418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191728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499563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4"/>
          <p:cNvGrpSpPr/>
          <p:nvPr/>
        </p:nvGrpSpPr>
        <p:grpSpPr>
          <a:xfrm>
            <a:off x="8697683" y="4877321"/>
            <a:ext cx="95648" cy="272141"/>
            <a:chOff x="4419600" y="2667000"/>
            <a:chExt cx="95648" cy="272141"/>
          </a:xfrm>
        </p:grpSpPr>
        <p:sp>
          <p:nvSpPr>
            <p:cNvPr id="106" name="Oval 10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0" y="-66020"/>
            <a:ext cx="9144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Groups #3-12 – Transition Metals</a:t>
            </a:r>
            <a:r>
              <a:rPr lang="en-US" sz="2800" b="1" dirty="0" smtClean="0">
                <a:sym typeface="Wingdings" pitchFamily="2" charset="2"/>
              </a:rPr>
              <a:t> NO COLOR, but you need to label Groups 3-12 as shown.</a:t>
            </a:r>
            <a:endParaRPr lang="en-US" sz="2800" b="1" dirty="0" smtClean="0"/>
          </a:p>
        </p:txBody>
      </p:sp>
      <p:grpSp>
        <p:nvGrpSpPr>
          <p:cNvPr id="105" name="Group 54"/>
          <p:cNvGrpSpPr/>
          <p:nvPr/>
        </p:nvGrpSpPr>
        <p:grpSpPr>
          <a:xfrm>
            <a:off x="1600200" y="1448321"/>
            <a:ext cx="4154350" cy="1752600"/>
            <a:chOff x="1600200" y="2660455"/>
            <a:chExt cx="4154350" cy="1752600"/>
          </a:xfrm>
        </p:grpSpPr>
        <p:sp>
          <p:nvSpPr>
            <p:cNvPr id="113" name="TextBox 112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514600" y="1968080"/>
            <a:ext cx="2743200" cy="957941"/>
            <a:chOff x="2514600" y="1785259"/>
            <a:chExt cx="2743200" cy="957941"/>
          </a:xfrm>
        </p:grpSpPr>
        <p:grpSp>
          <p:nvGrpSpPr>
            <p:cNvPr id="86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90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9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Rectangle 94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ardrop 91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Down Arrow 81"/>
          <p:cNvSpPr/>
          <p:nvPr/>
        </p:nvSpPr>
        <p:spPr>
          <a:xfrm>
            <a:off x="3276600" y="1143521"/>
            <a:ext cx="304800" cy="304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 rot="20434673">
            <a:off x="189303" y="5981890"/>
            <a:ext cx="129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781914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449052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1575" y="1004711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144321"/>
            <a:ext cx="1100689" cy="1118402"/>
            <a:chOff x="1032911" y="1219200"/>
            <a:chExt cx="1100689" cy="1118402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1507056" y="1979879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452156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#13 – Boron Family </a:t>
            </a:r>
            <a:r>
              <a:rPr lang="en-US" sz="2800" b="1" dirty="0" smtClean="0">
                <a:sym typeface="Wingdings" pitchFamily="2" charset="2"/>
              </a:rPr>
              <a:t> Shade all elements  ORANGE &amp; add the name at the top. </a:t>
            </a:r>
            <a:endParaRPr lang="en-US" sz="2800" b="1" dirty="0" smtClean="0"/>
          </a:p>
        </p:txBody>
      </p:sp>
      <p:sp>
        <p:nvSpPr>
          <p:cNvPr id="80" name="Rectangle 79"/>
          <p:cNvSpPr/>
          <p:nvPr/>
        </p:nvSpPr>
        <p:spPr>
          <a:xfrm>
            <a:off x="6019800" y="2467714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5181600" y="1143000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697683" y="4829914"/>
            <a:ext cx="95648" cy="272141"/>
            <a:chOff x="4419600" y="2667000"/>
            <a:chExt cx="95648" cy="272141"/>
          </a:xfrm>
        </p:grpSpPr>
        <p:sp>
          <p:nvSpPr>
            <p:cNvPr id="85" name="Oval 8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54"/>
          <p:cNvGrpSpPr/>
          <p:nvPr/>
        </p:nvGrpSpPr>
        <p:grpSpPr>
          <a:xfrm>
            <a:off x="1600200" y="1400914"/>
            <a:ext cx="4154350" cy="1752600"/>
            <a:chOff x="1600200" y="2660455"/>
            <a:chExt cx="4154350" cy="1752600"/>
          </a:xfrm>
        </p:grpSpPr>
        <p:sp>
          <p:nvSpPr>
            <p:cNvPr id="89" name="TextBox 88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514600" y="1920673"/>
            <a:ext cx="2743200" cy="957941"/>
            <a:chOff x="2514600" y="1785259"/>
            <a:chExt cx="2743200" cy="957941"/>
          </a:xfrm>
        </p:grpSpPr>
        <p:grpSp>
          <p:nvGrpSpPr>
            <p:cNvPr id="95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99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0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7" name="Rectangle 106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Teardrop 104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 rot="20434673">
            <a:off x="192841" y="6077647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781914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449052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051011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144321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452156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467714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248514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#14 – Carbon Family </a:t>
            </a:r>
            <a:r>
              <a:rPr lang="en-US" sz="2800" b="1" dirty="0" smtClean="0">
                <a:sym typeface="Wingdings" pitchFamily="2" charset="2"/>
              </a:rPr>
              <a:t> Shade all elements  RED &amp; add the name at the top. </a:t>
            </a:r>
            <a:endParaRPr lang="en-US" sz="2800" b="1" dirty="0" smtClean="0"/>
          </a:p>
        </p:txBody>
      </p:sp>
      <p:sp>
        <p:nvSpPr>
          <p:cNvPr id="84" name="Rectangle 83"/>
          <p:cNvSpPr/>
          <p:nvPr/>
        </p:nvSpPr>
        <p:spPr>
          <a:xfrm>
            <a:off x="6487883" y="2467714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697683" y="4829914"/>
            <a:ext cx="95648" cy="272141"/>
            <a:chOff x="4419600" y="2667000"/>
            <a:chExt cx="95648" cy="272141"/>
          </a:xfrm>
        </p:grpSpPr>
        <p:sp>
          <p:nvSpPr>
            <p:cNvPr id="90" name="Oval 89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54"/>
          <p:cNvGrpSpPr/>
          <p:nvPr/>
        </p:nvGrpSpPr>
        <p:grpSpPr>
          <a:xfrm>
            <a:off x="1600200" y="1400914"/>
            <a:ext cx="4154350" cy="1752600"/>
            <a:chOff x="1600200" y="2660455"/>
            <a:chExt cx="4154350" cy="1752600"/>
          </a:xfrm>
        </p:grpSpPr>
        <p:sp>
          <p:nvSpPr>
            <p:cNvPr id="95" name="TextBox 94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84"/>
          <p:cNvGrpSpPr/>
          <p:nvPr/>
        </p:nvGrpSpPr>
        <p:grpSpPr>
          <a:xfrm>
            <a:off x="6069559" y="1428907"/>
            <a:ext cx="1180213" cy="807720"/>
            <a:chOff x="5935821" y="1600200"/>
            <a:chExt cx="1180213" cy="807720"/>
          </a:xfrm>
        </p:grpSpPr>
        <p:sp>
          <p:nvSpPr>
            <p:cNvPr id="105" name="TextBox 104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2514600" y="1920673"/>
            <a:ext cx="2743200" cy="957941"/>
            <a:chOff x="2514600" y="1785259"/>
            <a:chExt cx="2743200" cy="957941"/>
          </a:xfrm>
        </p:grpSpPr>
        <p:grpSp>
          <p:nvGrpSpPr>
            <p:cNvPr id="108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11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1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4" name="Rectangle 113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Teardrop 111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 rot="20434673">
            <a:off x="192841" y="6077647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934900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602038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203997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297307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605142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620700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401500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87883" y="2620700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#15 – Nitrogen Family </a:t>
            </a:r>
            <a:r>
              <a:rPr lang="en-US" sz="2800" b="1" dirty="0" smtClean="0">
                <a:sym typeface="Wingdings" pitchFamily="2" charset="2"/>
              </a:rPr>
              <a:t> Shade all elements  BROWN (or light tan) &amp; add the name at the top. </a:t>
            </a:r>
            <a:endParaRPr lang="en-US" sz="2800" b="1" dirty="0" smtClean="0"/>
          </a:p>
        </p:txBody>
      </p:sp>
      <p:sp>
        <p:nvSpPr>
          <p:cNvPr id="89" name="Rectangle 88"/>
          <p:cNvSpPr/>
          <p:nvPr/>
        </p:nvSpPr>
        <p:spPr>
          <a:xfrm>
            <a:off x="6962193" y="2620700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542428" y="984728"/>
            <a:ext cx="1180213" cy="1447800"/>
            <a:chOff x="6400800" y="762000"/>
            <a:chExt cx="1180213" cy="1447800"/>
          </a:xfrm>
        </p:grpSpPr>
        <p:sp>
          <p:nvSpPr>
            <p:cNvPr id="92" name="TextBox 91"/>
            <p:cNvSpPr txBox="1"/>
            <p:nvPr/>
          </p:nvSpPr>
          <p:spPr>
            <a:xfrm>
              <a:off x="6400800" y="7620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990907" y="1346775"/>
              <a:ext cx="19493" cy="863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8697683" y="4982900"/>
            <a:ext cx="95648" cy="272141"/>
            <a:chOff x="4419600" y="2667000"/>
            <a:chExt cx="95648" cy="272141"/>
          </a:xfrm>
        </p:grpSpPr>
        <p:sp>
          <p:nvSpPr>
            <p:cNvPr id="96" name="Oval 9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54"/>
          <p:cNvGrpSpPr/>
          <p:nvPr/>
        </p:nvGrpSpPr>
        <p:grpSpPr>
          <a:xfrm>
            <a:off x="1600200" y="1553900"/>
            <a:ext cx="4154350" cy="1752600"/>
            <a:chOff x="1600200" y="2660455"/>
            <a:chExt cx="4154350" cy="1752600"/>
          </a:xfrm>
        </p:grpSpPr>
        <p:sp>
          <p:nvSpPr>
            <p:cNvPr id="105" name="TextBox 104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84"/>
          <p:cNvGrpSpPr/>
          <p:nvPr/>
        </p:nvGrpSpPr>
        <p:grpSpPr>
          <a:xfrm>
            <a:off x="6069559" y="1581893"/>
            <a:ext cx="1180213" cy="807720"/>
            <a:chOff x="5935821" y="1600200"/>
            <a:chExt cx="1180213" cy="807720"/>
          </a:xfrm>
        </p:grpSpPr>
        <p:sp>
          <p:nvSpPr>
            <p:cNvPr id="109" name="TextBox 108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514600" y="2073659"/>
            <a:ext cx="2743200" cy="957941"/>
            <a:chOff x="2514600" y="1785259"/>
            <a:chExt cx="2743200" cy="957941"/>
          </a:xfrm>
        </p:grpSpPr>
        <p:grpSp>
          <p:nvGrpSpPr>
            <p:cNvPr id="112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16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1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" name="Rectangle 118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Teardrop 116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 rot="20434673">
            <a:off x="192841" y="62306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858114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525252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127211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220521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528356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543914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324714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87883" y="2543914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62193" y="2543914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9"/>
          <p:cNvGrpSpPr/>
          <p:nvPr/>
        </p:nvGrpSpPr>
        <p:grpSpPr>
          <a:xfrm>
            <a:off x="6523766" y="851956"/>
            <a:ext cx="1180213" cy="1447800"/>
            <a:chOff x="6354145" y="696683"/>
            <a:chExt cx="1180213" cy="1447800"/>
          </a:xfrm>
        </p:grpSpPr>
        <p:sp>
          <p:nvSpPr>
            <p:cNvPr id="92" name="TextBox 91"/>
            <p:cNvSpPr txBox="1"/>
            <p:nvPr/>
          </p:nvSpPr>
          <p:spPr>
            <a:xfrm>
              <a:off x="6354145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944252" y="1281458"/>
              <a:ext cx="19493" cy="863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030725" y="1348032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#16 – Oxygen Family (</a:t>
            </a:r>
            <a:r>
              <a:rPr lang="en-US" sz="2800" b="1" dirty="0" err="1" smtClean="0"/>
              <a:t>Chalcogens</a:t>
            </a:r>
            <a:r>
              <a:rPr lang="en-US" sz="2800" b="1" dirty="0" smtClean="0"/>
              <a:t>) </a:t>
            </a:r>
            <a:r>
              <a:rPr lang="en-US" sz="2800" b="1" dirty="0" smtClean="0">
                <a:sym typeface="Wingdings" pitchFamily="2" charset="2"/>
              </a:rPr>
              <a:t> Shade all elements  PINK &amp; add the names at the top. </a:t>
            </a:r>
            <a:endParaRPr lang="en-US" sz="2800" b="1" dirty="0" smtClean="0"/>
          </a:p>
        </p:txBody>
      </p:sp>
      <p:sp>
        <p:nvSpPr>
          <p:cNvPr id="99" name="Rectangle 98"/>
          <p:cNvSpPr/>
          <p:nvPr/>
        </p:nvSpPr>
        <p:spPr>
          <a:xfrm>
            <a:off x="7439607" y="2525252"/>
            <a:ext cx="457200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8697683" y="4906114"/>
            <a:ext cx="95648" cy="272141"/>
            <a:chOff x="4419600" y="2667000"/>
            <a:chExt cx="95648" cy="272141"/>
          </a:xfrm>
        </p:grpSpPr>
        <p:sp>
          <p:nvSpPr>
            <p:cNvPr id="106" name="Oval 10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1600200" y="1477114"/>
            <a:ext cx="4154350" cy="1752600"/>
            <a:chOff x="1600200" y="2660455"/>
            <a:chExt cx="4154350" cy="1752600"/>
          </a:xfrm>
        </p:grpSpPr>
        <p:sp>
          <p:nvSpPr>
            <p:cNvPr id="109" name="TextBox 108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84"/>
          <p:cNvGrpSpPr/>
          <p:nvPr/>
        </p:nvGrpSpPr>
        <p:grpSpPr>
          <a:xfrm>
            <a:off x="6069559" y="1505107"/>
            <a:ext cx="1180213" cy="807720"/>
            <a:chOff x="5935821" y="1600200"/>
            <a:chExt cx="1180213" cy="807720"/>
          </a:xfrm>
        </p:grpSpPr>
        <p:sp>
          <p:nvSpPr>
            <p:cNvPr id="113" name="TextBox 112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514600" y="1996873"/>
            <a:ext cx="2743200" cy="957941"/>
            <a:chOff x="2514600" y="1785259"/>
            <a:chExt cx="2743200" cy="957941"/>
          </a:xfrm>
        </p:grpSpPr>
        <p:grpSp>
          <p:nvGrpSpPr>
            <p:cNvPr id="117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36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5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8" name="Rectangle 157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Teardrop 155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2057400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724538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326497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419807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727642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743200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524000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87883" y="2743200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62193" y="2743200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9"/>
          <p:cNvGrpSpPr/>
          <p:nvPr/>
        </p:nvGrpSpPr>
        <p:grpSpPr>
          <a:xfrm>
            <a:off x="6523766" y="1051242"/>
            <a:ext cx="1180213" cy="1447800"/>
            <a:chOff x="6354145" y="696683"/>
            <a:chExt cx="1180213" cy="1447800"/>
          </a:xfrm>
        </p:grpSpPr>
        <p:sp>
          <p:nvSpPr>
            <p:cNvPr id="92" name="TextBox 91"/>
            <p:cNvSpPr txBox="1"/>
            <p:nvPr/>
          </p:nvSpPr>
          <p:spPr>
            <a:xfrm>
              <a:off x="6354145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944252" y="1281458"/>
              <a:ext cx="19493" cy="863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89"/>
          <p:cNvGrpSpPr/>
          <p:nvPr/>
        </p:nvGrpSpPr>
        <p:grpSpPr>
          <a:xfrm>
            <a:off x="7030725" y="1547318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439607" y="2724538"/>
            <a:ext cx="457200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4"/>
          <p:cNvGrpSpPr/>
          <p:nvPr/>
        </p:nvGrpSpPr>
        <p:grpSpPr>
          <a:xfrm>
            <a:off x="8697683" y="5105400"/>
            <a:ext cx="95648" cy="272141"/>
            <a:chOff x="4419600" y="2667000"/>
            <a:chExt cx="95648" cy="272141"/>
          </a:xfrm>
        </p:grpSpPr>
        <p:sp>
          <p:nvSpPr>
            <p:cNvPr id="106" name="Oval 10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#17 – Halide Family </a:t>
            </a:r>
            <a:r>
              <a:rPr lang="en-US" sz="2800" b="1" dirty="0" smtClean="0">
                <a:sym typeface="Wingdings" pitchFamily="2" charset="2"/>
              </a:rPr>
              <a:t> Shade all elements  PURPLE &amp; add the names at the top. </a:t>
            </a:r>
            <a:endParaRPr lang="en-US" sz="2800" b="1" dirty="0" smtClean="0"/>
          </a:p>
        </p:txBody>
      </p:sp>
      <p:sp>
        <p:nvSpPr>
          <p:cNvPr id="108" name="Rectangle 107"/>
          <p:cNvSpPr/>
          <p:nvPr/>
        </p:nvSpPr>
        <p:spPr>
          <a:xfrm>
            <a:off x="7909261" y="2722986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7467600" y="1061146"/>
            <a:ext cx="1441952" cy="1682054"/>
            <a:chOff x="7355628" y="726183"/>
            <a:chExt cx="1441952" cy="1682054"/>
          </a:xfrm>
        </p:grpSpPr>
        <p:sp>
          <p:nvSpPr>
            <p:cNvPr id="110" name="TextBox 109"/>
            <p:cNvSpPr txBox="1"/>
            <p:nvPr/>
          </p:nvSpPr>
          <p:spPr>
            <a:xfrm>
              <a:off x="7355628" y="7261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>
              <a:stCxn id="110" idx="2"/>
            </p:cNvCxnSpPr>
            <p:nvPr/>
          </p:nvCxnSpPr>
          <p:spPr>
            <a:xfrm flipH="1">
              <a:off x="7959380" y="1310957"/>
              <a:ext cx="117224" cy="10972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54"/>
          <p:cNvGrpSpPr/>
          <p:nvPr/>
        </p:nvGrpSpPr>
        <p:grpSpPr>
          <a:xfrm>
            <a:off x="1600200" y="1535668"/>
            <a:ext cx="4154350" cy="1893332"/>
            <a:chOff x="1600200" y="2519723"/>
            <a:chExt cx="4154350" cy="1893332"/>
          </a:xfrm>
        </p:grpSpPr>
        <p:sp>
          <p:nvSpPr>
            <p:cNvPr id="113" name="TextBox 112"/>
            <p:cNvSpPr txBox="1"/>
            <p:nvPr/>
          </p:nvSpPr>
          <p:spPr>
            <a:xfrm>
              <a:off x="1715950" y="2519723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84"/>
          <p:cNvGrpSpPr/>
          <p:nvPr/>
        </p:nvGrpSpPr>
        <p:grpSpPr>
          <a:xfrm>
            <a:off x="6069559" y="1704393"/>
            <a:ext cx="1180213" cy="807720"/>
            <a:chOff x="5935821" y="1600200"/>
            <a:chExt cx="1180213" cy="807720"/>
          </a:xfrm>
        </p:grpSpPr>
        <p:sp>
          <p:nvSpPr>
            <p:cNvPr id="118" name="TextBox 117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514600" y="2196159"/>
            <a:ext cx="2743200" cy="957941"/>
            <a:chOff x="2514600" y="1785259"/>
            <a:chExt cx="2743200" cy="957941"/>
          </a:xfrm>
        </p:grpSpPr>
        <p:grpSp>
          <p:nvGrpSpPr>
            <p:cNvPr id="156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59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6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2" name="Rectangle 161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Teardrop 159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Oval 156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 rot="20434673">
            <a:off x="6974641" y="5895934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 #18 – Noble Gases </a:t>
            </a:r>
            <a:r>
              <a:rPr lang="en-US" sz="2800" b="1" dirty="0" smtClean="0">
                <a:sym typeface="Wingdings" pitchFamily="2" charset="2"/>
              </a:rPr>
              <a:t> Shade all elements  YELLOW &amp; add the name at the top. </a:t>
            </a:r>
            <a:endParaRPr lang="en-US" sz="2800" b="1" dirty="0" smtClean="0"/>
          </a:p>
        </p:txBody>
      </p:sp>
      <p:grpSp>
        <p:nvGrpSpPr>
          <p:cNvPr id="2" name="Group 65"/>
          <p:cNvGrpSpPr/>
          <p:nvPr/>
        </p:nvGrpSpPr>
        <p:grpSpPr>
          <a:xfrm>
            <a:off x="381000" y="1934314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601452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203411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296721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604556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620114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400914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87883" y="2620114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62193" y="2620114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9"/>
          <p:cNvGrpSpPr/>
          <p:nvPr/>
        </p:nvGrpSpPr>
        <p:grpSpPr>
          <a:xfrm>
            <a:off x="6523766" y="928156"/>
            <a:ext cx="1180213" cy="1447800"/>
            <a:chOff x="6354145" y="696683"/>
            <a:chExt cx="1180213" cy="1447800"/>
          </a:xfrm>
        </p:grpSpPr>
        <p:sp>
          <p:nvSpPr>
            <p:cNvPr id="92" name="TextBox 91"/>
            <p:cNvSpPr txBox="1"/>
            <p:nvPr/>
          </p:nvSpPr>
          <p:spPr>
            <a:xfrm>
              <a:off x="6354145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944252" y="1281458"/>
              <a:ext cx="19493" cy="863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89"/>
          <p:cNvGrpSpPr/>
          <p:nvPr/>
        </p:nvGrpSpPr>
        <p:grpSpPr>
          <a:xfrm>
            <a:off x="7030725" y="1424232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439607" y="2601452"/>
            <a:ext cx="457200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4"/>
          <p:cNvGrpSpPr/>
          <p:nvPr/>
        </p:nvGrpSpPr>
        <p:grpSpPr>
          <a:xfrm>
            <a:off x="8697683" y="4982314"/>
            <a:ext cx="95648" cy="272141"/>
            <a:chOff x="4419600" y="2667000"/>
            <a:chExt cx="95648" cy="272141"/>
          </a:xfrm>
        </p:grpSpPr>
        <p:sp>
          <p:nvSpPr>
            <p:cNvPr id="106" name="Oval 10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7909261" y="25999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8"/>
          <p:cNvGrpSpPr/>
          <p:nvPr/>
        </p:nvGrpSpPr>
        <p:grpSpPr>
          <a:xfrm>
            <a:off x="7473448" y="715114"/>
            <a:ext cx="1441952" cy="1682054"/>
            <a:chOff x="7361476" y="625158"/>
            <a:chExt cx="1441952" cy="1682054"/>
          </a:xfrm>
        </p:grpSpPr>
        <p:sp>
          <p:nvSpPr>
            <p:cNvPr id="110" name="TextBox 109"/>
            <p:cNvSpPr txBox="1"/>
            <p:nvPr/>
          </p:nvSpPr>
          <p:spPr>
            <a:xfrm>
              <a:off x="7361476" y="625158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>
              <a:stCxn id="110" idx="2"/>
            </p:cNvCxnSpPr>
            <p:nvPr/>
          </p:nvCxnSpPr>
          <p:spPr>
            <a:xfrm flipH="1">
              <a:off x="7965228" y="1209932"/>
              <a:ext cx="117224" cy="10972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383552" y="2144252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8344787" y="1172314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54"/>
          <p:cNvGrpSpPr/>
          <p:nvPr/>
        </p:nvGrpSpPr>
        <p:grpSpPr>
          <a:xfrm>
            <a:off x="1600200" y="1553314"/>
            <a:ext cx="4154350" cy="1752600"/>
            <a:chOff x="1600200" y="2660455"/>
            <a:chExt cx="4154350" cy="1752600"/>
          </a:xfrm>
        </p:grpSpPr>
        <p:sp>
          <p:nvSpPr>
            <p:cNvPr id="119" name="TextBox 118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84"/>
          <p:cNvGrpSpPr/>
          <p:nvPr/>
        </p:nvGrpSpPr>
        <p:grpSpPr>
          <a:xfrm>
            <a:off x="6069559" y="1581307"/>
            <a:ext cx="1180213" cy="807720"/>
            <a:chOff x="5935821" y="1600200"/>
            <a:chExt cx="1180213" cy="807720"/>
          </a:xfrm>
        </p:grpSpPr>
        <p:sp>
          <p:nvSpPr>
            <p:cNvPr id="158" name="TextBox 157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2514600" y="2073073"/>
            <a:ext cx="2743200" cy="957941"/>
            <a:chOff x="2514600" y="1785259"/>
            <a:chExt cx="2743200" cy="957941"/>
          </a:xfrm>
        </p:grpSpPr>
        <p:grpSp>
          <p:nvGrpSpPr>
            <p:cNvPr id="160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63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6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6" name="Rectangle 165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" name="Teardrop 163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Oval 160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 rot="20434673">
            <a:off x="68222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7724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METALS, NONMETALS, or METALLOIDS.</a:t>
            </a:r>
          </a:p>
        </p:txBody>
      </p:sp>
      <p:pic>
        <p:nvPicPr>
          <p:cNvPr id="57346" name="Picture 2" descr="http://images.slideplayer.com/26/8456696/slides/slide_9.jpg"/>
          <p:cNvPicPr>
            <a:picLocks noChangeAspect="1" noChangeArrowheads="1"/>
          </p:cNvPicPr>
          <p:nvPr/>
        </p:nvPicPr>
        <p:blipFill>
          <a:blip r:embed="rId2" cstate="print"/>
          <a:srcRect l="2500" t="21111" r="2500" b="11111"/>
          <a:stretch>
            <a:fillRect/>
          </a:stretch>
        </p:blipFill>
        <p:spPr bwMode="auto">
          <a:xfrm>
            <a:off x="608048" y="1905000"/>
            <a:ext cx="7974767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5240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Source: http://images.slideplayer.com/26/8456696/slides/slide_9.jpg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6600" y="152400"/>
            <a:ext cx="1828800" cy="1066800"/>
            <a:chOff x="7162800" y="0"/>
            <a:chExt cx="1828800" cy="1066800"/>
          </a:xfrm>
        </p:grpSpPr>
        <p:sp>
          <p:nvSpPr>
            <p:cNvPr id="6" name="Rectangle 5"/>
            <p:cNvSpPr/>
            <p:nvPr/>
          </p:nvSpPr>
          <p:spPr>
            <a:xfrm>
              <a:off x="7162800" y="0"/>
              <a:ext cx="18288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7315200" y="152400"/>
              <a:ext cx="1600200" cy="798731"/>
              <a:chOff x="6477000" y="5791200"/>
              <a:chExt cx="1600200" cy="798731"/>
            </a:xfrm>
          </p:grpSpPr>
          <p:pic>
            <p:nvPicPr>
              <p:cNvPr id="9" name="Picture 2" descr="C:\Users\ttomm\AppData\Local\Microsoft\Windows\INetCache\IE\Y9QQ9D0Q\stock-vector-vector-illustration-of-a-pair-of-surprised-excited-cartoon-eyes-82057447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43800" y="5791200"/>
                <a:ext cx="493776" cy="457200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477000" y="5943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</a:rPr>
                  <a:t>Read this information!</a:t>
                </a: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Periods (Rows)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399" y="5486399"/>
            <a:ext cx="41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/>
              <a:t>Source: http://images.slideplayer.com/18/5702901/slides/slide_1.jpg</a:t>
            </a:r>
            <a:endParaRPr lang="en-US" sz="11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143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Each row in the table is called a </a:t>
            </a:r>
            <a:r>
              <a:rPr lang="en-US" sz="2800" b="1" u="sng" dirty="0" smtClean="0"/>
              <a:t>PERIOD</a:t>
            </a:r>
            <a:r>
              <a:rPr lang="en-US" sz="2800" b="1" dirty="0" smtClean="0"/>
              <a:t>.  All the elements in a row have the </a:t>
            </a:r>
            <a:r>
              <a:rPr lang="en-US" sz="2800" b="1" u="sng" dirty="0" smtClean="0"/>
              <a:t>same number of energy levels</a:t>
            </a:r>
            <a:r>
              <a:rPr lang="en-US" sz="2800" b="1" dirty="0" smtClean="0"/>
              <a:t>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t="19839" r="54813" b="23256"/>
          <a:stretch>
            <a:fillRect/>
          </a:stretch>
        </p:blipFill>
        <p:spPr bwMode="auto">
          <a:xfrm>
            <a:off x="1752600" y="2743200"/>
            <a:ext cx="728698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1476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315200" y="34725"/>
            <a:ext cx="1828800" cy="1066800"/>
            <a:chOff x="7162800" y="0"/>
            <a:chExt cx="1828800" cy="1066800"/>
          </a:xfrm>
        </p:grpSpPr>
        <p:sp>
          <p:nvSpPr>
            <p:cNvPr id="12" name="Rectangle 11"/>
            <p:cNvSpPr/>
            <p:nvPr/>
          </p:nvSpPr>
          <p:spPr>
            <a:xfrm>
              <a:off x="7162800" y="0"/>
              <a:ext cx="18288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15200" y="152400"/>
              <a:ext cx="1600200" cy="798731"/>
              <a:chOff x="6477000" y="5791200"/>
              <a:chExt cx="1600200" cy="798731"/>
            </a:xfrm>
          </p:grpSpPr>
          <p:pic>
            <p:nvPicPr>
              <p:cNvPr id="1026" name="Picture 2" descr="C:\Users\ttomm\AppData\Local\Microsoft\Windows\INetCache\IE\Y9QQ9D0Q\stock-vector-vector-illustration-of-a-pair-of-surprised-excited-cartoon-eyes-82057447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43800" y="5791200"/>
                <a:ext cx="493776" cy="4572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477000" y="5943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</a:rPr>
                  <a:t>Read this information!</a:t>
                </a: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81000" y="1981200"/>
            <a:ext cx="8490387" cy="4724400"/>
            <a:chOff x="381000" y="1600200"/>
            <a:chExt cx="8490387" cy="4724400"/>
          </a:xfrm>
        </p:grpSpPr>
        <p:grpSp>
          <p:nvGrpSpPr>
            <p:cNvPr id="3" name="Group 62"/>
            <p:cNvGrpSpPr/>
            <p:nvPr/>
          </p:nvGrpSpPr>
          <p:grpSpPr>
            <a:xfrm>
              <a:off x="381000" y="1600200"/>
              <a:ext cx="8490387" cy="4724400"/>
              <a:chOff x="381000" y="1600200"/>
              <a:chExt cx="8490387" cy="47244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8800" y="528637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2" descr="http://www.chem.qmul.ac.uk/iupac/AtWt/tabl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00200"/>
                <a:ext cx="8490387" cy="4724400"/>
              </a:xfrm>
              <a:prstGeom prst="rect">
                <a:avLst/>
              </a:prstGeom>
              <a:noFill/>
            </p:spPr>
          </p:pic>
          <p:sp>
            <p:nvSpPr>
              <p:cNvPr id="137" name="Freeform 136"/>
              <p:cNvSpPr/>
              <p:nvPr/>
            </p:nvSpPr>
            <p:spPr>
              <a:xfrm>
                <a:off x="6553199" y="1791478"/>
                <a:ext cx="2301551" cy="3293706"/>
              </a:xfrm>
              <a:custGeom>
                <a:avLst/>
                <a:gdLst>
                  <a:gd name="connsiteX0" fmla="*/ 0 w 2351314"/>
                  <a:gd name="connsiteY0" fmla="*/ 475861 h 3293706"/>
                  <a:gd name="connsiteX1" fmla="*/ 0 w 2351314"/>
                  <a:gd name="connsiteY1" fmla="*/ 951722 h 3293706"/>
                  <a:gd name="connsiteX2" fmla="*/ 457200 w 2351314"/>
                  <a:gd name="connsiteY2" fmla="*/ 961053 h 3293706"/>
                  <a:gd name="connsiteX3" fmla="*/ 457200 w 2351314"/>
                  <a:gd name="connsiteY3" fmla="*/ 1418253 h 3293706"/>
                  <a:gd name="connsiteX4" fmla="*/ 933061 w 2351314"/>
                  <a:gd name="connsiteY4" fmla="*/ 1408922 h 3293706"/>
                  <a:gd name="connsiteX5" fmla="*/ 933061 w 2351314"/>
                  <a:gd name="connsiteY5" fmla="*/ 1884783 h 3293706"/>
                  <a:gd name="connsiteX6" fmla="*/ 1399592 w 2351314"/>
                  <a:gd name="connsiteY6" fmla="*/ 1894114 h 3293706"/>
                  <a:gd name="connsiteX7" fmla="*/ 1399592 w 2351314"/>
                  <a:gd name="connsiteY7" fmla="*/ 2351314 h 3293706"/>
                  <a:gd name="connsiteX8" fmla="*/ 1866122 w 2351314"/>
                  <a:gd name="connsiteY8" fmla="*/ 2360644 h 3293706"/>
                  <a:gd name="connsiteX9" fmla="*/ 1875453 w 2351314"/>
                  <a:gd name="connsiteY9" fmla="*/ 3293706 h 3293706"/>
                  <a:gd name="connsiteX10" fmla="*/ 2341983 w 2351314"/>
                  <a:gd name="connsiteY10" fmla="*/ 3293706 h 3293706"/>
                  <a:gd name="connsiteX11" fmla="*/ 2351314 w 2351314"/>
                  <a:gd name="connsiteY11" fmla="*/ 0 h 3293706"/>
                  <a:gd name="connsiteX12" fmla="*/ 1866122 w 2351314"/>
                  <a:gd name="connsiteY12" fmla="*/ 18661 h 3293706"/>
                  <a:gd name="connsiteX13" fmla="*/ 1875453 w 2351314"/>
                  <a:gd name="connsiteY13" fmla="*/ 494522 h 3293706"/>
                  <a:gd name="connsiteX14" fmla="*/ 0 w 2351314"/>
                  <a:gd name="connsiteY14" fmla="*/ 475861 h 329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1314" h="3293706">
                    <a:moveTo>
                      <a:pt x="0" y="475861"/>
                    </a:moveTo>
                    <a:lnTo>
                      <a:pt x="0" y="951722"/>
                    </a:lnTo>
                    <a:lnTo>
                      <a:pt x="457200" y="961053"/>
                    </a:lnTo>
                    <a:lnTo>
                      <a:pt x="457200" y="1418253"/>
                    </a:lnTo>
                    <a:lnTo>
                      <a:pt x="933061" y="1408922"/>
                    </a:lnTo>
                    <a:lnTo>
                      <a:pt x="933061" y="1884783"/>
                    </a:lnTo>
                    <a:lnTo>
                      <a:pt x="1399592" y="1894114"/>
                    </a:lnTo>
                    <a:lnTo>
                      <a:pt x="1399592" y="2351314"/>
                    </a:lnTo>
                    <a:lnTo>
                      <a:pt x="1866122" y="2360644"/>
                    </a:lnTo>
                    <a:cubicBezTo>
                      <a:pt x="1869232" y="2671665"/>
                      <a:pt x="1872343" y="2982685"/>
                      <a:pt x="1875453" y="3293706"/>
                    </a:cubicBezTo>
                    <a:lnTo>
                      <a:pt x="2341983" y="3293706"/>
                    </a:lnTo>
                    <a:cubicBezTo>
                      <a:pt x="2345093" y="2195804"/>
                      <a:pt x="2348204" y="1097902"/>
                      <a:pt x="2351314" y="0"/>
                    </a:cubicBezTo>
                    <a:lnTo>
                      <a:pt x="1866122" y="18661"/>
                    </a:lnTo>
                    <a:lnTo>
                      <a:pt x="1875453" y="494522"/>
                    </a:lnTo>
                    <a:lnTo>
                      <a:pt x="0" y="47586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10547" y="2267339"/>
                <a:ext cx="7968343" cy="2808514"/>
              </a:xfrm>
              <a:custGeom>
                <a:avLst/>
                <a:gdLst>
                  <a:gd name="connsiteX0" fmla="*/ 0 w 7968343"/>
                  <a:gd name="connsiteY0" fmla="*/ 0 h 2808514"/>
                  <a:gd name="connsiteX1" fmla="*/ 951722 w 7968343"/>
                  <a:gd name="connsiteY1" fmla="*/ 0 h 2808514"/>
                  <a:gd name="connsiteX2" fmla="*/ 942392 w 7968343"/>
                  <a:gd name="connsiteY2" fmla="*/ 942392 h 2808514"/>
                  <a:gd name="connsiteX3" fmla="*/ 5617029 w 7968343"/>
                  <a:gd name="connsiteY3" fmla="*/ 933061 h 2808514"/>
                  <a:gd name="connsiteX4" fmla="*/ 5626359 w 7968343"/>
                  <a:gd name="connsiteY4" fmla="*/ 466530 h 2808514"/>
                  <a:gd name="connsiteX5" fmla="*/ 6092890 w 7968343"/>
                  <a:gd name="connsiteY5" fmla="*/ 466530 h 2808514"/>
                  <a:gd name="connsiteX6" fmla="*/ 6083559 w 7968343"/>
                  <a:gd name="connsiteY6" fmla="*/ 1408922 h 2808514"/>
                  <a:gd name="connsiteX7" fmla="*/ 6559420 w 7968343"/>
                  <a:gd name="connsiteY7" fmla="*/ 1408922 h 2808514"/>
                  <a:gd name="connsiteX8" fmla="*/ 6559420 w 7968343"/>
                  <a:gd name="connsiteY8" fmla="*/ 1875453 h 2808514"/>
                  <a:gd name="connsiteX9" fmla="*/ 7492482 w 7968343"/>
                  <a:gd name="connsiteY9" fmla="*/ 1875453 h 2808514"/>
                  <a:gd name="connsiteX10" fmla="*/ 7483151 w 7968343"/>
                  <a:gd name="connsiteY10" fmla="*/ 2341983 h 2808514"/>
                  <a:gd name="connsiteX11" fmla="*/ 7968343 w 7968343"/>
                  <a:gd name="connsiteY11" fmla="*/ 2341983 h 2808514"/>
                  <a:gd name="connsiteX12" fmla="*/ 7949682 w 7968343"/>
                  <a:gd name="connsiteY12" fmla="*/ 2808514 h 2808514"/>
                  <a:gd name="connsiteX13" fmla="*/ 0 w 7968343"/>
                  <a:gd name="connsiteY13" fmla="*/ 2808514 h 2808514"/>
                  <a:gd name="connsiteX14" fmla="*/ 0 w 7968343"/>
                  <a:gd name="connsiteY14" fmla="*/ 0 h 280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8343" h="2808514">
                    <a:moveTo>
                      <a:pt x="0" y="0"/>
                    </a:moveTo>
                    <a:lnTo>
                      <a:pt x="951722" y="0"/>
                    </a:lnTo>
                    <a:lnTo>
                      <a:pt x="942392" y="942392"/>
                    </a:lnTo>
                    <a:lnTo>
                      <a:pt x="5617029" y="933061"/>
                    </a:lnTo>
                    <a:lnTo>
                      <a:pt x="5626359" y="466530"/>
                    </a:lnTo>
                    <a:lnTo>
                      <a:pt x="6092890" y="466530"/>
                    </a:lnTo>
                    <a:cubicBezTo>
                      <a:pt x="6089780" y="780661"/>
                      <a:pt x="6086669" y="1094791"/>
                      <a:pt x="6083559" y="1408922"/>
                    </a:cubicBezTo>
                    <a:lnTo>
                      <a:pt x="6559420" y="1408922"/>
                    </a:lnTo>
                    <a:lnTo>
                      <a:pt x="6559420" y="1875453"/>
                    </a:lnTo>
                    <a:lnTo>
                      <a:pt x="7492482" y="1875453"/>
                    </a:lnTo>
                    <a:lnTo>
                      <a:pt x="7483151" y="2341983"/>
                    </a:lnTo>
                    <a:lnTo>
                      <a:pt x="7968343" y="2341983"/>
                    </a:lnTo>
                    <a:lnTo>
                      <a:pt x="7949682" y="2808514"/>
                    </a:lnTo>
                    <a:lnTo>
                      <a:pt x="0" y="28085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8324" y="1789924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828800" y="5838825"/>
                <a:ext cx="7010400" cy="457200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49345" y="2258006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25207" y="27618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993309" y="3220614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452061" y="368559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ardrop 148"/>
              <p:cNvSpPr/>
              <p:nvPr/>
            </p:nvSpPr>
            <p:spPr>
              <a:xfrm rot="18984415">
                <a:off x="5890779" y="4228581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ardrop 149"/>
              <p:cNvSpPr/>
              <p:nvPr/>
            </p:nvSpPr>
            <p:spPr>
              <a:xfrm rot="18984415">
                <a:off x="8243648" y="3293967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25207" y="3219062"/>
                <a:ext cx="438912" cy="4572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82407" y="3694924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933757" y="4162633"/>
                <a:ext cx="438912" cy="43891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28800" y="583882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724676" y="1828800"/>
              <a:ext cx="95648" cy="272141"/>
              <a:chOff x="1371600" y="1295400"/>
              <a:chExt cx="95648" cy="272141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8696131" y="1828800"/>
              <a:ext cx="95648" cy="2667000"/>
              <a:chOff x="8696131" y="1828800"/>
              <a:chExt cx="95648" cy="26670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29600" y="2286000"/>
              <a:ext cx="95648" cy="272141"/>
              <a:chOff x="1371600" y="1295400"/>
              <a:chExt cx="95648" cy="272141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29600" y="2764972"/>
              <a:ext cx="95648" cy="272141"/>
              <a:chOff x="1371600" y="1295400"/>
              <a:chExt cx="95648" cy="272141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15200" y="2286000"/>
              <a:ext cx="95648" cy="272141"/>
              <a:chOff x="1371600" y="1295400"/>
              <a:chExt cx="95648" cy="27214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772400" y="2286000"/>
              <a:ext cx="95648" cy="272141"/>
              <a:chOff x="1371600" y="1295400"/>
              <a:chExt cx="95648" cy="27214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1828800" y="5286375"/>
              <a:ext cx="7010400" cy="4572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648338"/>
            <a:ext cx="457200" cy="2819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250297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343607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651442"/>
            <a:ext cx="457200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2667000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447800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87883" y="2667000"/>
            <a:ext cx="457200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4"/>
          <p:cNvGrpSpPr/>
          <p:nvPr/>
        </p:nvGrpSpPr>
        <p:grpSpPr>
          <a:xfrm>
            <a:off x="6069559" y="1628193"/>
            <a:ext cx="1180213" cy="807720"/>
            <a:chOff x="5935821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35821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62193" y="2667000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9"/>
          <p:cNvGrpSpPr/>
          <p:nvPr/>
        </p:nvGrpSpPr>
        <p:grpSpPr>
          <a:xfrm>
            <a:off x="6523766" y="975042"/>
            <a:ext cx="1180213" cy="1447800"/>
            <a:chOff x="6354145" y="696683"/>
            <a:chExt cx="1180213" cy="1447800"/>
          </a:xfrm>
        </p:grpSpPr>
        <p:sp>
          <p:nvSpPr>
            <p:cNvPr id="92" name="TextBox 91"/>
            <p:cNvSpPr txBox="1"/>
            <p:nvPr/>
          </p:nvSpPr>
          <p:spPr>
            <a:xfrm>
              <a:off x="6354145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944252" y="1281458"/>
              <a:ext cx="19493" cy="863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89"/>
          <p:cNvGrpSpPr/>
          <p:nvPr/>
        </p:nvGrpSpPr>
        <p:grpSpPr>
          <a:xfrm>
            <a:off x="7030725" y="1471118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439607" y="2648338"/>
            <a:ext cx="457200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4"/>
          <p:cNvGrpSpPr/>
          <p:nvPr/>
        </p:nvGrpSpPr>
        <p:grpSpPr>
          <a:xfrm>
            <a:off x="8697683" y="5029200"/>
            <a:ext cx="95648" cy="272141"/>
            <a:chOff x="4419600" y="2667000"/>
            <a:chExt cx="95648" cy="272141"/>
          </a:xfrm>
        </p:grpSpPr>
        <p:sp>
          <p:nvSpPr>
            <p:cNvPr id="106" name="Oval 105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7909261" y="2646786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8"/>
          <p:cNvGrpSpPr/>
          <p:nvPr/>
        </p:nvGrpSpPr>
        <p:grpSpPr>
          <a:xfrm>
            <a:off x="7509220" y="762000"/>
            <a:ext cx="1441952" cy="1682054"/>
            <a:chOff x="7397248" y="625158"/>
            <a:chExt cx="1441952" cy="1682054"/>
          </a:xfrm>
        </p:grpSpPr>
        <p:sp>
          <p:nvSpPr>
            <p:cNvPr id="110" name="TextBox 109"/>
            <p:cNvSpPr txBox="1"/>
            <p:nvPr/>
          </p:nvSpPr>
          <p:spPr>
            <a:xfrm>
              <a:off x="7397248" y="625158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>
              <a:stCxn id="110" idx="2"/>
            </p:cNvCxnSpPr>
            <p:nvPr/>
          </p:nvCxnSpPr>
          <p:spPr>
            <a:xfrm flipH="1">
              <a:off x="8001000" y="1209932"/>
              <a:ext cx="117224" cy="10972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383552" y="2191138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12"/>
          <p:cNvGrpSpPr/>
          <p:nvPr/>
        </p:nvGrpSpPr>
        <p:grpSpPr>
          <a:xfrm>
            <a:off x="8344787" y="1219200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4536" y="2087633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51521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6094384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52400" y="0"/>
            <a:ext cx="8991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rows in the table make up PERIODS.  Label each ROW with the number of energy levels (circles) it has. </a:t>
            </a:r>
            <a:endParaRPr lang="en-US" sz="2800" b="1" dirty="0" smtClean="0"/>
          </a:p>
        </p:txBody>
      </p:sp>
      <p:grpSp>
        <p:nvGrpSpPr>
          <p:cNvPr id="161" name="Group 54"/>
          <p:cNvGrpSpPr/>
          <p:nvPr/>
        </p:nvGrpSpPr>
        <p:grpSpPr>
          <a:xfrm>
            <a:off x="1600200" y="1600200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2514600" y="2119959"/>
            <a:ext cx="2743200" cy="957941"/>
            <a:chOff x="2514600" y="1785259"/>
            <a:chExt cx="2743200" cy="957941"/>
          </a:xfrm>
        </p:grpSpPr>
        <p:grpSp>
          <p:nvGrpSpPr>
            <p:cNvPr id="166" name="Group 114"/>
            <p:cNvGrpSpPr/>
            <p:nvPr/>
          </p:nvGrpSpPr>
          <p:grpSpPr>
            <a:xfrm>
              <a:off x="2514600" y="1785259"/>
              <a:ext cx="2743200" cy="942033"/>
              <a:chOff x="2133600" y="1905000"/>
              <a:chExt cx="2743200" cy="942033"/>
            </a:xfrm>
          </p:grpSpPr>
          <p:grpSp>
            <p:nvGrpSpPr>
              <p:cNvPr id="169" name="Group 25"/>
              <p:cNvGrpSpPr/>
              <p:nvPr/>
            </p:nvGrpSpPr>
            <p:grpSpPr>
              <a:xfrm>
                <a:off x="2133600" y="1905000"/>
                <a:ext cx="2743200" cy="942033"/>
                <a:chOff x="2133600" y="1905000"/>
                <a:chExt cx="2743200" cy="942033"/>
              </a:xfrm>
            </p:grpSpPr>
            <p:pic>
              <p:nvPicPr>
                <p:cNvPr id="17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33600" y="1905000"/>
                  <a:ext cx="2743200" cy="942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2" name="Rectangle 171"/>
                <p:cNvSpPr/>
                <p:nvPr/>
              </p:nvSpPr>
              <p:spPr>
                <a:xfrm>
                  <a:off x="3048000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3805175" y="2122025"/>
                  <a:ext cx="685800" cy="182880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286000" y="2110450"/>
                  <a:ext cx="609600" cy="18288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Teardrop 169"/>
              <p:cNvSpPr/>
              <p:nvPr/>
            </p:nvSpPr>
            <p:spPr>
              <a:xfrm rot="18984415">
                <a:off x="3272369" y="2632868"/>
                <a:ext cx="91440" cy="91440"/>
              </a:xfrm>
              <a:prstGeom prst="teardrop">
                <a:avLst>
                  <a:gd name="adj" fmla="val 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Oval 166"/>
            <p:cNvSpPr/>
            <p:nvPr/>
          </p:nvSpPr>
          <p:spPr>
            <a:xfrm>
              <a:off x="4206277" y="2471059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220275" y="2584579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Down Arrow 132"/>
          <p:cNvSpPr/>
          <p:nvPr/>
        </p:nvSpPr>
        <p:spPr>
          <a:xfrm>
            <a:off x="37324" y="838200"/>
            <a:ext cx="304800" cy="13716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own Arrow 133"/>
          <p:cNvSpPr/>
          <p:nvPr/>
        </p:nvSpPr>
        <p:spPr>
          <a:xfrm rot="16200000">
            <a:off x="114300" y="5600700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Down Arrow 138"/>
          <p:cNvSpPr/>
          <p:nvPr/>
        </p:nvSpPr>
        <p:spPr>
          <a:xfrm rot="16200000">
            <a:off x="114300" y="6084341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 rot="20434673">
            <a:off x="7203241" y="6077648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Straight Arrow Connector 256"/>
          <p:cNvCxnSpPr/>
          <p:nvPr/>
        </p:nvCxnSpPr>
        <p:spPr>
          <a:xfrm>
            <a:off x="6248400" y="1180625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70064" y="1533969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206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7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463927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2"/>
          <p:cNvGrpSpPr/>
          <p:nvPr/>
        </p:nvGrpSpPr>
        <p:grpSpPr>
          <a:xfrm>
            <a:off x="163283" y="1040997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4"/>
          <p:cNvGrpSpPr/>
          <p:nvPr/>
        </p:nvGrpSpPr>
        <p:grpSpPr>
          <a:xfrm>
            <a:off x="838200" y="1134307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467031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457700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0"/>
          <p:cNvGrpSpPr/>
          <p:nvPr/>
        </p:nvGrpSpPr>
        <p:grpSpPr>
          <a:xfrm>
            <a:off x="5257800" y="1238500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13235" y="2457700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4"/>
          <p:cNvGrpSpPr/>
          <p:nvPr/>
        </p:nvGrpSpPr>
        <p:grpSpPr>
          <a:xfrm>
            <a:off x="6078890" y="1418893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457700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9"/>
          <p:cNvGrpSpPr/>
          <p:nvPr/>
        </p:nvGrpSpPr>
        <p:grpSpPr>
          <a:xfrm>
            <a:off x="6324600" y="765742"/>
            <a:ext cx="1180213" cy="1463358"/>
            <a:chOff x="61549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1549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856011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89"/>
          <p:cNvGrpSpPr/>
          <p:nvPr/>
        </p:nvGrpSpPr>
        <p:grpSpPr>
          <a:xfrm>
            <a:off x="7030725" y="1261818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448369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476025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8"/>
          <p:cNvGrpSpPr/>
          <p:nvPr/>
        </p:nvGrpSpPr>
        <p:grpSpPr>
          <a:xfrm>
            <a:off x="7273725" y="799375"/>
            <a:ext cx="1441952" cy="1435379"/>
            <a:chOff x="7161753" y="871833"/>
            <a:chExt cx="1441952" cy="1435379"/>
          </a:xfrm>
        </p:grpSpPr>
        <p:sp>
          <p:nvSpPr>
            <p:cNvPr id="110" name="TextBox 109"/>
            <p:cNvSpPr txBox="1"/>
            <p:nvPr/>
          </p:nvSpPr>
          <p:spPr>
            <a:xfrm>
              <a:off x="7161753" y="87183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405483"/>
              <a:ext cx="116628" cy="9017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2009831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8"/>
          <p:cNvGrpSpPr/>
          <p:nvPr/>
        </p:nvGrpSpPr>
        <p:grpSpPr>
          <a:xfrm>
            <a:off x="34536" y="1878333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30591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885084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8" name="Group 54"/>
          <p:cNvGrpSpPr/>
          <p:nvPr/>
        </p:nvGrpSpPr>
        <p:grpSpPr>
          <a:xfrm>
            <a:off x="1600200" y="1390900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4"/>
          <p:cNvGrpSpPr/>
          <p:nvPr/>
        </p:nvGrpSpPr>
        <p:grpSpPr>
          <a:xfrm>
            <a:off x="8697683" y="5001614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12"/>
          <p:cNvGrpSpPr/>
          <p:nvPr/>
        </p:nvGrpSpPr>
        <p:grpSpPr>
          <a:xfrm>
            <a:off x="8344787" y="1162300"/>
            <a:ext cx="799213" cy="704125"/>
            <a:chOff x="8382000" y="1835300"/>
            <a:chExt cx="799213" cy="704125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382000" y="1835300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8" name="Straight Arrow Connector 257"/>
          <p:cNvCxnSpPr/>
          <p:nvPr/>
        </p:nvCxnSpPr>
        <p:spPr>
          <a:xfrm flipH="1">
            <a:off x="8610600" y="1637825"/>
            <a:ext cx="152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5181600" y="609600"/>
            <a:ext cx="685800" cy="710035"/>
            <a:chOff x="5181600" y="609600"/>
            <a:chExt cx="685800" cy="710035"/>
          </a:xfrm>
        </p:grpSpPr>
        <p:grpSp>
          <p:nvGrpSpPr>
            <p:cNvPr id="239" name="Group 238"/>
            <p:cNvGrpSpPr/>
            <p:nvPr/>
          </p:nvGrpSpPr>
          <p:grpSpPr>
            <a:xfrm>
              <a:off x="5181600" y="609600"/>
              <a:ext cx="685800" cy="609600"/>
              <a:chOff x="3962400" y="838200"/>
              <a:chExt cx="685800" cy="609600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41" name="Group 133"/>
              <p:cNvGrpSpPr/>
              <p:nvPr/>
            </p:nvGrpSpPr>
            <p:grpSpPr>
              <a:xfrm>
                <a:off x="4038600" y="918065"/>
                <a:ext cx="518160" cy="438875"/>
                <a:chOff x="6700775" y="1096700"/>
                <a:chExt cx="518160" cy="438875"/>
              </a:xfrm>
            </p:grpSpPr>
            <p:sp>
              <p:nvSpPr>
                <p:cNvPr id="242" name="TextBox 241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13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6930535" y="14441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0" name="Straight Arrow Connector 259"/>
            <p:cNvCxnSpPr/>
            <p:nvPr/>
          </p:nvCxnSpPr>
          <p:spPr>
            <a:xfrm flipH="1" flipV="1">
              <a:off x="5638800" y="1143000"/>
              <a:ext cx="152400" cy="1766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477000" y="266225"/>
            <a:ext cx="685800" cy="609600"/>
            <a:chOff x="6477000" y="266225"/>
            <a:chExt cx="685800" cy="6096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6477000" y="266225"/>
              <a:ext cx="685800" cy="609600"/>
              <a:chOff x="3962400" y="838200"/>
              <a:chExt cx="685800" cy="60960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1" name="Group 133"/>
              <p:cNvGrpSpPr/>
              <p:nvPr/>
            </p:nvGrpSpPr>
            <p:grpSpPr>
              <a:xfrm>
                <a:off x="4038600" y="902825"/>
                <a:ext cx="518160" cy="442540"/>
                <a:chOff x="6700775" y="1081460"/>
                <a:chExt cx="518160" cy="442540"/>
              </a:xfrm>
            </p:grpSpPr>
            <p:sp>
              <p:nvSpPr>
                <p:cNvPr id="172" name="TextBox 171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15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7082935" y="12685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6731835" y="12685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942110" y="14325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2" name="Straight Arrow Connector 261"/>
            <p:cNvCxnSpPr/>
            <p:nvPr/>
          </p:nvCxnSpPr>
          <p:spPr>
            <a:xfrm flipH="1" flipV="1">
              <a:off x="6934200" y="647225"/>
              <a:ext cx="76200" cy="215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5791200" y="685800"/>
            <a:ext cx="685800" cy="748610"/>
            <a:chOff x="5791200" y="685800"/>
            <a:chExt cx="685800" cy="748610"/>
          </a:xfrm>
        </p:grpSpPr>
        <p:grpSp>
          <p:nvGrpSpPr>
            <p:cNvPr id="231" name="Group 230"/>
            <p:cNvGrpSpPr/>
            <p:nvPr/>
          </p:nvGrpSpPr>
          <p:grpSpPr>
            <a:xfrm>
              <a:off x="5791200" y="685800"/>
              <a:ext cx="685800" cy="609600"/>
              <a:chOff x="3962400" y="838200"/>
              <a:chExt cx="685800" cy="60960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3" name="Group 133"/>
              <p:cNvGrpSpPr/>
              <p:nvPr/>
            </p:nvGrpSpPr>
            <p:grpSpPr>
              <a:xfrm>
                <a:off x="4038600" y="918065"/>
                <a:ext cx="518160" cy="438875"/>
                <a:chOff x="6700775" y="1096700"/>
                <a:chExt cx="518160" cy="438875"/>
              </a:xfrm>
            </p:grpSpPr>
            <p:sp>
              <p:nvSpPr>
                <p:cNvPr id="234" name="TextBox 23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14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6731835" y="12801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6930535" y="14441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4" name="Straight Arrow Connector 263"/>
            <p:cNvCxnSpPr/>
            <p:nvPr/>
          </p:nvCxnSpPr>
          <p:spPr>
            <a:xfrm flipH="1" flipV="1">
              <a:off x="6400800" y="1219200"/>
              <a:ext cx="76200" cy="215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7116500" y="219925"/>
            <a:ext cx="685800" cy="1175910"/>
            <a:chOff x="7116500" y="219925"/>
            <a:chExt cx="685800" cy="1175910"/>
          </a:xfrm>
        </p:grpSpPr>
        <p:grpSp>
          <p:nvGrpSpPr>
            <p:cNvPr id="151" name="Group 150"/>
            <p:cNvGrpSpPr/>
            <p:nvPr/>
          </p:nvGrpSpPr>
          <p:grpSpPr>
            <a:xfrm>
              <a:off x="7116500" y="219925"/>
              <a:ext cx="685800" cy="609600"/>
              <a:chOff x="3962400" y="838200"/>
              <a:chExt cx="685800" cy="60960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53" name="Group 133"/>
              <p:cNvGrpSpPr/>
              <p:nvPr/>
            </p:nvGrpSpPr>
            <p:grpSpPr>
              <a:xfrm>
                <a:off x="4038600" y="902825"/>
                <a:ext cx="518160" cy="500415"/>
                <a:chOff x="6700775" y="1081460"/>
                <a:chExt cx="518160" cy="500415"/>
              </a:xfrm>
            </p:grpSpPr>
            <p:sp>
              <p:nvSpPr>
                <p:cNvPr id="154" name="TextBox 15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16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5" name="Straight Arrow Connector 264"/>
            <p:cNvCxnSpPr/>
            <p:nvPr/>
          </p:nvCxnSpPr>
          <p:spPr>
            <a:xfrm flipH="1" flipV="1">
              <a:off x="7467600" y="799625"/>
              <a:ext cx="76200" cy="596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7802300" y="196775"/>
            <a:ext cx="685800" cy="679050"/>
            <a:chOff x="7802300" y="196775"/>
            <a:chExt cx="685800" cy="679050"/>
          </a:xfrm>
        </p:grpSpPr>
        <p:grpSp>
          <p:nvGrpSpPr>
            <p:cNvPr id="135" name="Group 134"/>
            <p:cNvGrpSpPr/>
            <p:nvPr/>
          </p:nvGrpSpPr>
          <p:grpSpPr>
            <a:xfrm>
              <a:off x="7802300" y="196775"/>
              <a:ext cx="685800" cy="609600"/>
              <a:chOff x="3962400" y="838200"/>
              <a:chExt cx="685800" cy="6096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8" name="Group 133"/>
              <p:cNvGrpSpPr/>
              <p:nvPr/>
            </p:nvGrpSpPr>
            <p:grpSpPr>
              <a:xfrm>
                <a:off x="4038600" y="902825"/>
                <a:ext cx="518160" cy="504080"/>
                <a:chOff x="6700775" y="1081460"/>
                <a:chExt cx="518160" cy="504080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17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844500" y="14941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8" name="Straight Arrow Connector 267"/>
            <p:cNvCxnSpPr/>
            <p:nvPr/>
          </p:nvCxnSpPr>
          <p:spPr>
            <a:xfrm flipV="1">
              <a:off x="7848600" y="723425"/>
              <a:ext cx="152400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8458200" y="436950"/>
            <a:ext cx="685800" cy="819875"/>
            <a:chOff x="8458200" y="436950"/>
            <a:chExt cx="685800" cy="819875"/>
          </a:xfrm>
        </p:grpSpPr>
        <p:grpSp>
          <p:nvGrpSpPr>
            <p:cNvPr id="121" name="Group 120"/>
            <p:cNvGrpSpPr/>
            <p:nvPr/>
          </p:nvGrpSpPr>
          <p:grpSpPr>
            <a:xfrm>
              <a:off x="8458200" y="436950"/>
              <a:ext cx="685800" cy="609600"/>
              <a:chOff x="3962400" y="838200"/>
              <a:chExt cx="685800" cy="60960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23" name="Group 133"/>
              <p:cNvGrpSpPr/>
              <p:nvPr/>
            </p:nvGrpSpPr>
            <p:grpSpPr>
              <a:xfrm>
                <a:off x="4038600" y="902825"/>
                <a:ext cx="518160" cy="504080"/>
                <a:chOff x="6700775" y="1081460"/>
                <a:chExt cx="518160" cy="504080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18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844500" y="14941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6731835" y="12192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0" name="Straight Arrow Connector 269"/>
            <p:cNvCxnSpPr/>
            <p:nvPr/>
          </p:nvCxnSpPr>
          <p:spPr>
            <a:xfrm flipV="1">
              <a:off x="8686800" y="1028225"/>
              <a:ext cx="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>
            <a:off x="332775" y="457200"/>
            <a:ext cx="685800" cy="633836"/>
            <a:chOff x="332775" y="457200"/>
            <a:chExt cx="685800" cy="633836"/>
          </a:xfrm>
        </p:grpSpPr>
        <p:grpSp>
          <p:nvGrpSpPr>
            <p:cNvPr id="252" name="Group 251"/>
            <p:cNvGrpSpPr/>
            <p:nvPr/>
          </p:nvGrpSpPr>
          <p:grpSpPr>
            <a:xfrm>
              <a:off x="332775" y="457200"/>
              <a:ext cx="685800" cy="609600"/>
              <a:chOff x="3962400" y="838200"/>
              <a:chExt cx="685800" cy="6096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4" name="Group 133"/>
              <p:cNvGrpSpPr/>
              <p:nvPr/>
            </p:nvGrpSpPr>
            <p:grpSpPr>
              <a:xfrm>
                <a:off x="4038600" y="918065"/>
                <a:ext cx="518160" cy="384854"/>
                <a:chOff x="6700775" y="1096700"/>
                <a:chExt cx="518160" cy="384854"/>
              </a:xfrm>
            </p:grpSpPr>
            <p:sp>
              <p:nvSpPr>
                <p:cNvPr id="255" name="TextBox 254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3" name="Straight Arrow Connector 272"/>
            <p:cNvCxnSpPr/>
            <p:nvPr/>
          </p:nvCxnSpPr>
          <p:spPr>
            <a:xfrm flipV="1">
              <a:off x="561375" y="838200"/>
              <a:ext cx="76200" cy="2528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/>
          <p:cNvGrpSpPr/>
          <p:nvPr/>
        </p:nvGrpSpPr>
        <p:grpSpPr>
          <a:xfrm>
            <a:off x="990600" y="609600"/>
            <a:ext cx="685800" cy="633836"/>
            <a:chOff x="990600" y="609600"/>
            <a:chExt cx="685800" cy="633836"/>
          </a:xfrm>
        </p:grpSpPr>
        <p:grpSp>
          <p:nvGrpSpPr>
            <p:cNvPr id="246" name="Group 245"/>
            <p:cNvGrpSpPr/>
            <p:nvPr/>
          </p:nvGrpSpPr>
          <p:grpSpPr>
            <a:xfrm>
              <a:off x="990600" y="609600"/>
              <a:ext cx="685800" cy="609600"/>
              <a:chOff x="3962400" y="838200"/>
              <a:chExt cx="685800" cy="60960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48" name="Group 133"/>
              <p:cNvGrpSpPr/>
              <p:nvPr/>
            </p:nvGrpSpPr>
            <p:grpSpPr>
              <a:xfrm>
                <a:off x="4038600" y="918065"/>
                <a:ext cx="518160" cy="384854"/>
                <a:chOff x="6700775" y="1096700"/>
                <a:chExt cx="518160" cy="384854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2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5" name="Straight Arrow Connector 274"/>
            <p:cNvCxnSpPr/>
            <p:nvPr/>
          </p:nvCxnSpPr>
          <p:spPr>
            <a:xfrm flipV="1">
              <a:off x="1295400" y="990600"/>
              <a:ext cx="76200" cy="2528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/>
          <p:cNvSpPr txBox="1"/>
          <p:nvPr/>
        </p:nvSpPr>
        <p:spPr>
          <a:xfrm rot="21130536">
            <a:off x="707743" y="5271823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How many valence electrons does each column have?  Add the Lewis structures to your table!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Straight Arrow Connector 256"/>
          <p:cNvCxnSpPr/>
          <p:nvPr/>
        </p:nvCxnSpPr>
        <p:spPr>
          <a:xfrm>
            <a:off x="6248400" y="1568766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2"/>
          <p:cNvGrpSpPr/>
          <p:nvPr/>
        </p:nvGrpSpPr>
        <p:grpSpPr>
          <a:xfrm>
            <a:off x="270064" y="1922110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5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852068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62"/>
          <p:cNvGrpSpPr/>
          <p:nvPr/>
        </p:nvGrpSpPr>
        <p:grpSpPr>
          <a:xfrm>
            <a:off x="163283" y="1429138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>
            <a:off x="838200" y="1522448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855172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845841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80"/>
          <p:cNvGrpSpPr/>
          <p:nvPr/>
        </p:nvGrpSpPr>
        <p:grpSpPr>
          <a:xfrm>
            <a:off x="5257800" y="1626641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6413235" y="2845841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84"/>
          <p:cNvGrpSpPr/>
          <p:nvPr/>
        </p:nvGrpSpPr>
        <p:grpSpPr>
          <a:xfrm>
            <a:off x="6078890" y="1807034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845841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9"/>
          <p:cNvGrpSpPr/>
          <p:nvPr/>
        </p:nvGrpSpPr>
        <p:grpSpPr>
          <a:xfrm>
            <a:off x="6324600" y="1153883"/>
            <a:ext cx="1180213" cy="1463358"/>
            <a:chOff x="61549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1549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856011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9"/>
          <p:cNvGrpSpPr/>
          <p:nvPr/>
        </p:nvGrpSpPr>
        <p:grpSpPr>
          <a:xfrm>
            <a:off x="7030725" y="1649959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836510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864166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8"/>
          <p:cNvGrpSpPr/>
          <p:nvPr/>
        </p:nvGrpSpPr>
        <p:grpSpPr>
          <a:xfrm>
            <a:off x="7273725" y="1187516"/>
            <a:ext cx="1441952" cy="1435379"/>
            <a:chOff x="7161753" y="871833"/>
            <a:chExt cx="1441952" cy="1435379"/>
          </a:xfrm>
        </p:grpSpPr>
        <p:sp>
          <p:nvSpPr>
            <p:cNvPr id="110" name="TextBox 109"/>
            <p:cNvSpPr txBox="1"/>
            <p:nvPr/>
          </p:nvSpPr>
          <p:spPr>
            <a:xfrm>
              <a:off x="7161753" y="87183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405483"/>
              <a:ext cx="116628" cy="9017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2397972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8"/>
          <p:cNvGrpSpPr/>
          <p:nvPr/>
        </p:nvGrpSpPr>
        <p:grpSpPr>
          <a:xfrm>
            <a:off x="34536" y="2266474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6940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6273225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" name="Group 54"/>
          <p:cNvGrpSpPr/>
          <p:nvPr/>
        </p:nvGrpSpPr>
        <p:grpSpPr>
          <a:xfrm>
            <a:off x="1600200" y="1779041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12"/>
          <p:cNvGrpSpPr/>
          <p:nvPr/>
        </p:nvGrpSpPr>
        <p:grpSpPr>
          <a:xfrm>
            <a:off x="8344787" y="1550441"/>
            <a:ext cx="799213" cy="704125"/>
            <a:chOff x="8382000" y="1835300"/>
            <a:chExt cx="799213" cy="704125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382000" y="1835300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8" name="Straight Arrow Connector 257"/>
          <p:cNvCxnSpPr/>
          <p:nvPr/>
        </p:nvCxnSpPr>
        <p:spPr>
          <a:xfrm flipH="1">
            <a:off x="8610600" y="2025966"/>
            <a:ext cx="152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7"/>
          <p:cNvGrpSpPr/>
          <p:nvPr/>
        </p:nvGrpSpPr>
        <p:grpSpPr>
          <a:xfrm>
            <a:off x="5181600" y="997741"/>
            <a:ext cx="685800" cy="710035"/>
            <a:chOff x="5181600" y="609600"/>
            <a:chExt cx="685800" cy="710035"/>
          </a:xfrm>
        </p:grpSpPr>
        <p:grpSp>
          <p:nvGrpSpPr>
            <p:cNvPr id="29" name="Group 238"/>
            <p:cNvGrpSpPr/>
            <p:nvPr/>
          </p:nvGrpSpPr>
          <p:grpSpPr>
            <a:xfrm>
              <a:off x="5181600" y="609600"/>
              <a:ext cx="685800" cy="609600"/>
              <a:chOff x="3962400" y="838200"/>
              <a:chExt cx="685800" cy="609600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0" name="Group 133"/>
              <p:cNvGrpSpPr/>
              <p:nvPr/>
            </p:nvGrpSpPr>
            <p:grpSpPr>
              <a:xfrm>
                <a:off x="4038600" y="918065"/>
                <a:ext cx="518160" cy="438875"/>
                <a:chOff x="6700775" y="1096700"/>
                <a:chExt cx="518160" cy="438875"/>
              </a:xfrm>
            </p:grpSpPr>
            <p:sp>
              <p:nvSpPr>
                <p:cNvPr id="242" name="TextBox 241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3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6930535" y="14441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0" name="Straight Arrow Connector 259"/>
            <p:cNvCxnSpPr/>
            <p:nvPr/>
          </p:nvCxnSpPr>
          <p:spPr>
            <a:xfrm flipH="1" flipV="1">
              <a:off x="5638800" y="1143000"/>
              <a:ext cx="152400" cy="1766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79"/>
          <p:cNvGrpSpPr/>
          <p:nvPr/>
        </p:nvGrpSpPr>
        <p:grpSpPr>
          <a:xfrm>
            <a:off x="6477000" y="654366"/>
            <a:ext cx="685800" cy="609600"/>
            <a:chOff x="6477000" y="266225"/>
            <a:chExt cx="685800" cy="609600"/>
          </a:xfrm>
        </p:grpSpPr>
        <p:grpSp>
          <p:nvGrpSpPr>
            <p:cNvPr id="231" name="Group 168"/>
            <p:cNvGrpSpPr/>
            <p:nvPr/>
          </p:nvGrpSpPr>
          <p:grpSpPr>
            <a:xfrm>
              <a:off x="6477000" y="266225"/>
              <a:ext cx="685800" cy="609600"/>
              <a:chOff x="3962400" y="838200"/>
              <a:chExt cx="685800" cy="60960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3" name="Group 133"/>
              <p:cNvGrpSpPr/>
              <p:nvPr/>
            </p:nvGrpSpPr>
            <p:grpSpPr>
              <a:xfrm>
                <a:off x="4038600" y="902825"/>
                <a:ext cx="518160" cy="442540"/>
                <a:chOff x="6700775" y="1081460"/>
                <a:chExt cx="518160" cy="442540"/>
              </a:xfrm>
            </p:grpSpPr>
            <p:sp>
              <p:nvSpPr>
                <p:cNvPr id="172" name="TextBox 171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7082935" y="12685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6731835" y="12685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942110" y="14325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2" name="Straight Arrow Connector 261"/>
            <p:cNvCxnSpPr/>
            <p:nvPr/>
          </p:nvCxnSpPr>
          <p:spPr>
            <a:xfrm flipH="1" flipV="1">
              <a:off x="6934200" y="647225"/>
              <a:ext cx="76200" cy="215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78"/>
          <p:cNvGrpSpPr/>
          <p:nvPr/>
        </p:nvGrpSpPr>
        <p:grpSpPr>
          <a:xfrm>
            <a:off x="5791200" y="1073941"/>
            <a:ext cx="685800" cy="748610"/>
            <a:chOff x="5791200" y="685800"/>
            <a:chExt cx="685800" cy="748610"/>
          </a:xfrm>
        </p:grpSpPr>
        <p:grpSp>
          <p:nvGrpSpPr>
            <p:cNvPr id="241" name="Group 230"/>
            <p:cNvGrpSpPr/>
            <p:nvPr/>
          </p:nvGrpSpPr>
          <p:grpSpPr>
            <a:xfrm>
              <a:off x="5791200" y="685800"/>
              <a:ext cx="685800" cy="609600"/>
              <a:chOff x="3962400" y="838200"/>
              <a:chExt cx="685800" cy="60960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46" name="Group 133"/>
              <p:cNvGrpSpPr/>
              <p:nvPr/>
            </p:nvGrpSpPr>
            <p:grpSpPr>
              <a:xfrm>
                <a:off x="4038600" y="918065"/>
                <a:ext cx="518160" cy="438875"/>
                <a:chOff x="6700775" y="1096700"/>
                <a:chExt cx="518160" cy="438875"/>
              </a:xfrm>
            </p:grpSpPr>
            <p:sp>
              <p:nvSpPr>
                <p:cNvPr id="234" name="TextBox 23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6731835" y="12801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6930535" y="14441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4" name="Straight Arrow Connector 263"/>
            <p:cNvCxnSpPr/>
            <p:nvPr/>
          </p:nvCxnSpPr>
          <p:spPr>
            <a:xfrm flipH="1" flipV="1">
              <a:off x="6400800" y="1219200"/>
              <a:ext cx="76200" cy="215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80"/>
          <p:cNvGrpSpPr/>
          <p:nvPr/>
        </p:nvGrpSpPr>
        <p:grpSpPr>
          <a:xfrm>
            <a:off x="7116500" y="608066"/>
            <a:ext cx="685800" cy="1175910"/>
            <a:chOff x="7116500" y="219925"/>
            <a:chExt cx="685800" cy="1175910"/>
          </a:xfrm>
        </p:grpSpPr>
        <p:grpSp>
          <p:nvGrpSpPr>
            <p:cNvPr id="252" name="Group 150"/>
            <p:cNvGrpSpPr/>
            <p:nvPr/>
          </p:nvGrpSpPr>
          <p:grpSpPr>
            <a:xfrm>
              <a:off x="7116500" y="219925"/>
              <a:ext cx="685800" cy="609600"/>
              <a:chOff x="3962400" y="838200"/>
              <a:chExt cx="685800" cy="60960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4" name="Group 133"/>
              <p:cNvGrpSpPr/>
              <p:nvPr/>
            </p:nvGrpSpPr>
            <p:grpSpPr>
              <a:xfrm>
                <a:off x="4038600" y="902825"/>
                <a:ext cx="518160" cy="500415"/>
                <a:chOff x="6700775" y="1081460"/>
                <a:chExt cx="518160" cy="500415"/>
              </a:xfrm>
            </p:grpSpPr>
            <p:sp>
              <p:nvSpPr>
                <p:cNvPr id="154" name="TextBox 15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6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5" name="Straight Arrow Connector 264"/>
            <p:cNvCxnSpPr/>
            <p:nvPr/>
          </p:nvCxnSpPr>
          <p:spPr>
            <a:xfrm flipH="1" flipV="1">
              <a:off x="7467600" y="799625"/>
              <a:ext cx="76200" cy="596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81"/>
          <p:cNvGrpSpPr/>
          <p:nvPr/>
        </p:nvGrpSpPr>
        <p:grpSpPr>
          <a:xfrm>
            <a:off x="7802300" y="584916"/>
            <a:ext cx="685800" cy="679050"/>
            <a:chOff x="7802300" y="196775"/>
            <a:chExt cx="685800" cy="679050"/>
          </a:xfrm>
        </p:grpSpPr>
        <p:grpSp>
          <p:nvGrpSpPr>
            <p:cNvPr id="261" name="Group 134"/>
            <p:cNvGrpSpPr/>
            <p:nvPr/>
          </p:nvGrpSpPr>
          <p:grpSpPr>
            <a:xfrm>
              <a:off x="7802300" y="196775"/>
              <a:ext cx="685800" cy="609600"/>
              <a:chOff x="3962400" y="838200"/>
              <a:chExt cx="685800" cy="6096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63" name="Group 133"/>
              <p:cNvGrpSpPr/>
              <p:nvPr/>
            </p:nvGrpSpPr>
            <p:grpSpPr>
              <a:xfrm>
                <a:off x="4038600" y="902825"/>
                <a:ext cx="518160" cy="504080"/>
                <a:chOff x="6700775" y="1081460"/>
                <a:chExt cx="518160" cy="504080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7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844500" y="14941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68" name="Straight Arrow Connector 267"/>
            <p:cNvCxnSpPr/>
            <p:nvPr/>
          </p:nvCxnSpPr>
          <p:spPr>
            <a:xfrm flipV="1">
              <a:off x="7848600" y="723425"/>
              <a:ext cx="152400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82"/>
          <p:cNvGrpSpPr/>
          <p:nvPr/>
        </p:nvGrpSpPr>
        <p:grpSpPr>
          <a:xfrm>
            <a:off x="8458200" y="825091"/>
            <a:ext cx="685800" cy="819875"/>
            <a:chOff x="8458200" y="436950"/>
            <a:chExt cx="685800" cy="819875"/>
          </a:xfrm>
        </p:grpSpPr>
        <p:grpSp>
          <p:nvGrpSpPr>
            <p:cNvPr id="267" name="Group 120"/>
            <p:cNvGrpSpPr/>
            <p:nvPr/>
          </p:nvGrpSpPr>
          <p:grpSpPr>
            <a:xfrm>
              <a:off x="8458200" y="436950"/>
              <a:ext cx="685800" cy="609600"/>
              <a:chOff x="3962400" y="838200"/>
              <a:chExt cx="685800" cy="60960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69" name="Group 133"/>
              <p:cNvGrpSpPr/>
              <p:nvPr/>
            </p:nvGrpSpPr>
            <p:grpSpPr>
              <a:xfrm>
                <a:off x="4038600" y="902825"/>
                <a:ext cx="518160" cy="504080"/>
                <a:chOff x="6700775" y="1081460"/>
                <a:chExt cx="518160" cy="504080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8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849510" y="108146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071360" y="121071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6731835" y="136118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999985" y="14904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7001910" y="108512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086600" y="13783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844500" y="14941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6731835" y="12192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0" name="Straight Arrow Connector 269"/>
            <p:cNvCxnSpPr/>
            <p:nvPr/>
          </p:nvCxnSpPr>
          <p:spPr>
            <a:xfrm flipV="1">
              <a:off x="8686800" y="1028225"/>
              <a:ext cx="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5"/>
          <p:cNvGrpSpPr/>
          <p:nvPr/>
        </p:nvGrpSpPr>
        <p:grpSpPr>
          <a:xfrm>
            <a:off x="332775" y="845341"/>
            <a:ext cx="685800" cy="633836"/>
            <a:chOff x="332775" y="457200"/>
            <a:chExt cx="685800" cy="633836"/>
          </a:xfrm>
        </p:grpSpPr>
        <p:grpSp>
          <p:nvGrpSpPr>
            <p:cNvPr id="272" name="Group 251"/>
            <p:cNvGrpSpPr/>
            <p:nvPr/>
          </p:nvGrpSpPr>
          <p:grpSpPr>
            <a:xfrm>
              <a:off x="332775" y="457200"/>
              <a:ext cx="685800" cy="609600"/>
              <a:chOff x="3962400" y="838200"/>
              <a:chExt cx="685800" cy="6096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74" name="Group 133"/>
              <p:cNvGrpSpPr/>
              <p:nvPr/>
            </p:nvGrpSpPr>
            <p:grpSpPr>
              <a:xfrm>
                <a:off x="4038600" y="918065"/>
                <a:ext cx="518160" cy="384854"/>
                <a:chOff x="6700775" y="1096700"/>
                <a:chExt cx="518160" cy="384854"/>
              </a:xfrm>
            </p:grpSpPr>
            <p:sp>
              <p:nvSpPr>
                <p:cNvPr id="255" name="TextBox 254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3" name="Straight Arrow Connector 272"/>
            <p:cNvCxnSpPr/>
            <p:nvPr/>
          </p:nvCxnSpPr>
          <p:spPr>
            <a:xfrm flipV="1">
              <a:off x="561375" y="838200"/>
              <a:ext cx="76200" cy="2528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6"/>
          <p:cNvGrpSpPr/>
          <p:nvPr/>
        </p:nvGrpSpPr>
        <p:grpSpPr>
          <a:xfrm>
            <a:off x="990600" y="997741"/>
            <a:ext cx="685800" cy="633836"/>
            <a:chOff x="990600" y="609600"/>
            <a:chExt cx="685800" cy="633836"/>
          </a:xfrm>
        </p:grpSpPr>
        <p:grpSp>
          <p:nvGrpSpPr>
            <p:cNvPr id="277" name="Group 245"/>
            <p:cNvGrpSpPr/>
            <p:nvPr/>
          </p:nvGrpSpPr>
          <p:grpSpPr>
            <a:xfrm>
              <a:off x="990600" y="609600"/>
              <a:ext cx="685800" cy="609600"/>
              <a:chOff x="3962400" y="838200"/>
              <a:chExt cx="685800" cy="60960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3962400" y="8382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78" name="Group 133"/>
              <p:cNvGrpSpPr/>
              <p:nvPr/>
            </p:nvGrpSpPr>
            <p:grpSpPr>
              <a:xfrm>
                <a:off x="4038600" y="918065"/>
                <a:ext cx="518160" cy="384854"/>
                <a:chOff x="6700775" y="1096700"/>
                <a:chExt cx="518160" cy="384854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>
                  <a:off x="6700775" y="1143000"/>
                  <a:ext cx="5181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2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6944035" y="10967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7086600" y="129173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75" name="Straight Arrow Connector 274"/>
            <p:cNvCxnSpPr/>
            <p:nvPr/>
          </p:nvCxnSpPr>
          <p:spPr>
            <a:xfrm flipV="1">
              <a:off x="1295400" y="990600"/>
              <a:ext cx="76200" cy="2528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Does your table resemble this one?  If not, make additions and corrections!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914400"/>
            <a:ext cx="3038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500" t="16129" r="32500"/>
          <a:stretch>
            <a:fillRect/>
          </a:stretch>
        </p:blipFill>
        <p:spPr bwMode="auto">
          <a:xfrm>
            <a:off x="0" y="838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chemeClr val="tx1"/>
          </a:solidFill>
        </p:spPr>
        <p:txBody>
          <a:bodyPr lIns="91427" tIns="45714" rIns="91427" bIns="45714"/>
          <a:lstStyle/>
          <a:p>
            <a:pPr algn="ctr" defTabSz="914272" eaLnBrk="0" hangingPunct="0"/>
            <a:r>
              <a:rPr lang="en-US" sz="4000" kern="0" dirty="0" smtClean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Mystery Element Practice</a:t>
            </a:r>
            <a:endParaRPr lang="en-US" sz="4000" kern="0" dirty="0">
              <a:solidFill>
                <a:schemeClr val="bg1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6934200" y="1030940"/>
            <a:ext cx="2209800" cy="1395792"/>
            <a:chOff x="1905000" y="954740"/>
            <a:chExt cx="2209800" cy="139579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94965" y="954740"/>
              <a:ext cx="0" cy="100584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5000" y="19812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= Group or Family</a:t>
              </a:r>
              <a:endParaRPr lang="en-US" b="1" dirty="0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096001" y="914400"/>
            <a:ext cx="2895599" cy="1755577"/>
            <a:chOff x="6096001" y="914400"/>
            <a:chExt cx="2895599" cy="1755577"/>
          </a:xfrm>
        </p:grpSpPr>
        <p:grpSp>
          <p:nvGrpSpPr>
            <p:cNvPr id="5" name="Group 12"/>
            <p:cNvGrpSpPr/>
            <p:nvPr/>
          </p:nvGrpSpPr>
          <p:grpSpPr>
            <a:xfrm>
              <a:off x="6096001" y="914400"/>
              <a:ext cx="707766" cy="1295399"/>
              <a:chOff x="977593" y="1271730"/>
              <a:chExt cx="549386" cy="107308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307121" y="127173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95401" y="2268617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50779" y="1735016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77593" y="1755536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324600" y="2362200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Same # of Valence Electrons</a:t>
              </a:r>
              <a:endParaRPr lang="en-US" sz="1400" b="1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2895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3"/>
          <p:cNvGrpSpPr/>
          <p:nvPr/>
        </p:nvGrpSpPr>
        <p:grpSpPr>
          <a:xfrm>
            <a:off x="6248400" y="3733800"/>
            <a:ext cx="2560320" cy="457200"/>
            <a:chOff x="5105400" y="2057400"/>
            <a:chExt cx="256032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6324600" y="2057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= Period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>
              <a:off x="6385560" y="777241"/>
              <a:ext cx="0" cy="256032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7"/>
          <p:cNvGrpSpPr/>
          <p:nvPr/>
        </p:nvGrpSpPr>
        <p:grpSpPr>
          <a:xfrm>
            <a:off x="6477000" y="2916112"/>
            <a:ext cx="2286000" cy="1506465"/>
            <a:chOff x="6477000" y="2916112"/>
            <a:chExt cx="2286000" cy="1506465"/>
          </a:xfrm>
        </p:grpSpPr>
        <p:sp>
          <p:nvSpPr>
            <p:cNvPr id="23" name="TextBox 22"/>
            <p:cNvSpPr txBox="1"/>
            <p:nvPr/>
          </p:nvSpPr>
          <p:spPr>
            <a:xfrm>
              <a:off x="6477000" y="41148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Same # of Energy Levels</a:t>
              </a:r>
              <a:endParaRPr lang="en-US" sz="1400" b="1" dirty="0"/>
            </a:p>
          </p:txBody>
        </p:sp>
        <p:grpSp>
          <p:nvGrpSpPr>
            <p:cNvPr id="13" name="Group 21"/>
            <p:cNvGrpSpPr/>
            <p:nvPr/>
          </p:nvGrpSpPr>
          <p:grpSpPr>
            <a:xfrm>
              <a:off x="7233136" y="2916112"/>
              <a:ext cx="548640" cy="548640"/>
              <a:chOff x="5841024" y="1600200"/>
              <a:chExt cx="533400" cy="3810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841024" y="1600200"/>
                <a:ext cx="5334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011008" y="1743808"/>
                <a:ext cx="182880" cy="914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543800" cy="54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" name="TextBox 158"/>
          <p:cNvSpPr txBox="1"/>
          <p:nvPr/>
        </p:nvSpPr>
        <p:spPr>
          <a:xfrm>
            <a:off x="0" y="0"/>
            <a:ext cx="6324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Use the CLUES to identify the mystery elements!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16129" r="54167" b="74552"/>
          <a:stretch>
            <a:fillRect/>
          </a:stretch>
        </p:blipFill>
        <p:spPr bwMode="auto">
          <a:xfrm>
            <a:off x="1600200" y="617220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3" cstate="print"/>
          <a:srcRect l="2500" t="24398" r="32500" b="67333"/>
          <a:stretch>
            <a:fillRect/>
          </a:stretch>
        </p:blipFill>
        <p:spPr bwMode="auto">
          <a:xfrm>
            <a:off x="1028700" y="6172200"/>
            <a:ext cx="811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"/>
            <a:ext cx="7543800" cy="54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3" cstate="print"/>
          <a:srcRect l="2500" t="31486" r="32500" b="61426"/>
          <a:stretch>
            <a:fillRect/>
          </a:stretch>
        </p:blipFill>
        <p:spPr bwMode="auto">
          <a:xfrm>
            <a:off x="1600200" y="62484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"/>
            <a:ext cx="7543800" cy="54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37392" r="32500" b="55520"/>
          <a:stretch>
            <a:fillRect/>
          </a:stretch>
        </p:blipFill>
        <p:spPr bwMode="auto">
          <a:xfrm>
            <a:off x="1028700" y="62484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43298" r="32500" b="49614"/>
          <a:stretch>
            <a:fillRect/>
          </a:stretch>
        </p:blipFill>
        <p:spPr bwMode="auto">
          <a:xfrm>
            <a:off x="838200" y="61722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85784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OUTLINE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these boxes in RED and OUTLINE the NONMETALS box in the key.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7635" y="1905000"/>
            <a:ext cx="8389772" cy="3369906"/>
            <a:chOff x="464979" y="1715278"/>
            <a:chExt cx="8389772" cy="3369906"/>
          </a:xfrm>
        </p:grpSpPr>
        <p:sp>
          <p:nvSpPr>
            <p:cNvPr id="11" name="Rectangle 10"/>
            <p:cNvSpPr/>
            <p:nvPr/>
          </p:nvSpPr>
          <p:spPr>
            <a:xfrm>
              <a:off x="464979" y="1817917"/>
              <a:ext cx="4572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03437" y="1791478"/>
              <a:ext cx="2351314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0144" y="1715278"/>
              <a:ext cx="8382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50386" r="32500" b="42526"/>
          <a:stretch>
            <a:fillRect/>
          </a:stretch>
        </p:blipFill>
        <p:spPr bwMode="auto">
          <a:xfrm>
            <a:off x="1028700" y="62484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56293" r="32500" b="35438"/>
          <a:stretch>
            <a:fillRect/>
          </a:stretch>
        </p:blipFill>
        <p:spPr bwMode="auto">
          <a:xfrm>
            <a:off x="838200" y="6172200"/>
            <a:ext cx="811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63380" r="32500" b="29532"/>
          <a:stretch>
            <a:fillRect/>
          </a:stretch>
        </p:blipFill>
        <p:spPr bwMode="auto">
          <a:xfrm>
            <a:off x="1524000" y="62484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70468" r="54472" b="23625"/>
          <a:stretch>
            <a:fillRect/>
          </a:stretch>
        </p:blipFill>
        <p:spPr bwMode="auto">
          <a:xfrm>
            <a:off x="1676400" y="6324600"/>
            <a:ext cx="537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76374" r="32500" b="17719"/>
          <a:stretch>
            <a:fillRect/>
          </a:stretch>
        </p:blipFill>
        <p:spPr bwMode="auto">
          <a:xfrm>
            <a:off x="457200" y="6248400"/>
            <a:ext cx="811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82281" r="32500" b="10631"/>
          <a:stretch>
            <a:fillRect/>
          </a:stretch>
        </p:blipFill>
        <p:spPr bwMode="auto">
          <a:xfrm>
            <a:off x="685800" y="61722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/>
          <p:nvPr/>
        </p:nvGrpSpPr>
        <p:grpSpPr>
          <a:xfrm>
            <a:off x="8458200" y="228600"/>
            <a:ext cx="685800" cy="609600"/>
            <a:chOff x="3962400" y="8382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731835" y="121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134"/>
          <p:cNvGrpSpPr/>
          <p:nvPr/>
        </p:nvGrpSpPr>
        <p:grpSpPr>
          <a:xfrm>
            <a:off x="7724175" y="0"/>
            <a:ext cx="685800" cy="609600"/>
            <a:chOff x="3962400" y="838200"/>
            <a:chExt cx="685800" cy="609600"/>
          </a:xfrm>
        </p:grpSpPr>
        <p:sp>
          <p:nvSpPr>
            <p:cNvPr id="137" name="Rectangle 13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3"/>
            <p:cNvGrpSpPr/>
            <p:nvPr/>
          </p:nvGrpSpPr>
          <p:grpSpPr>
            <a:xfrm>
              <a:off x="4038600" y="902825"/>
              <a:ext cx="518160" cy="504080"/>
              <a:chOff x="6700775" y="1081460"/>
              <a:chExt cx="518160" cy="50408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17</a:t>
                </a:r>
                <a:endParaRPr lang="en-US" sz="2000" b="1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44500" y="14941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50"/>
          <p:cNvGrpSpPr/>
          <p:nvPr/>
        </p:nvGrpSpPr>
        <p:grpSpPr>
          <a:xfrm>
            <a:off x="6962175" y="0"/>
            <a:ext cx="685800" cy="609600"/>
            <a:chOff x="3962400" y="838200"/>
            <a:chExt cx="685800" cy="609600"/>
          </a:xfrm>
        </p:grpSpPr>
        <p:sp>
          <p:nvSpPr>
            <p:cNvPr id="152" name="Rectangle 15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33"/>
            <p:cNvGrpSpPr/>
            <p:nvPr/>
          </p:nvGrpSpPr>
          <p:grpSpPr>
            <a:xfrm>
              <a:off x="4038600" y="902825"/>
              <a:ext cx="518160" cy="500415"/>
              <a:chOff x="6700775" y="1081460"/>
              <a:chExt cx="518160" cy="50041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16</a:t>
                </a:r>
                <a:endParaRPr lang="en-US" sz="2000" b="1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071360" y="121071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731835" y="13611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999985" y="14904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086600" y="13783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68"/>
          <p:cNvGrpSpPr/>
          <p:nvPr/>
        </p:nvGrpSpPr>
        <p:grpSpPr>
          <a:xfrm>
            <a:off x="6248400" y="0"/>
            <a:ext cx="685800" cy="609600"/>
            <a:chOff x="3962400" y="838200"/>
            <a:chExt cx="685800" cy="609600"/>
          </a:xfrm>
        </p:grpSpPr>
        <p:sp>
          <p:nvSpPr>
            <p:cNvPr id="170" name="Rectangle 16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3"/>
            <p:cNvGrpSpPr/>
            <p:nvPr/>
          </p:nvGrpSpPr>
          <p:grpSpPr>
            <a:xfrm>
              <a:off x="4038600" y="902825"/>
              <a:ext cx="518160" cy="442540"/>
              <a:chOff x="6700775" y="1081460"/>
              <a:chExt cx="518160" cy="44254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15</a:t>
                </a:r>
                <a:endParaRPr lang="en-US" sz="2000" b="1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849510" y="10814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0829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731835" y="126858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42110" y="14325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001910" y="108512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230"/>
          <p:cNvGrpSpPr/>
          <p:nvPr/>
        </p:nvGrpSpPr>
        <p:grpSpPr>
          <a:xfrm>
            <a:off x="5562600" y="457200"/>
            <a:ext cx="685800" cy="609600"/>
            <a:chOff x="3962400" y="838200"/>
            <a:chExt cx="685800" cy="609600"/>
          </a:xfrm>
        </p:grpSpPr>
        <p:sp>
          <p:nvSpPr>
            <p:cNvPr id="232" name="Rectangle 231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14</a:t>
                </a:r>
                <a:endParaRPr lang="en-US" sz="2000" b="1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731835" y="12801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45"/>
          <p:cNvGrpSpPr/>
          <p:nvPr/>
        </p:nvGrpSpPr>
        <p:grpSpPr>
          <a:xfrm>
            <a:off x="1043650" y="448525"/>
            <a:ext cx="685800" cy="609600"/>
            <a:chOff x="3962400" y="838200"/>
            <a:chExt cx="685800" cy="609600"/>
          </a:xfrm>
        </p:grpSpPr>
        <p:sp>
          <p:nvSpPr>
            <p:cNvPr id="247" name="Rectangle 246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251"/>
          <p:cNvGrpSpPr/>
          <p:nvPr/>
        </p:nvGrpSpPr>
        <p:grpSpPr>
          <a:xfrm>
            <a:off x="246925" y="390650"/>
            <a:ext cx="685800" cy="609600"/>
            <a:chOff x="3962400" y="838200"/>
            <a:chExt cx="685800" cy="609600"/>
          </a:xfrm>
        </p:grpSpPr>
        <p:sp>
          <p:nvSpPr>
            <p:cNvPr id="253" name="Rectangle 252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33"/>
            <p:cNvGrpSpPr/>
            <p:nvPr/>
          </p:nvGrpSpPr>
          <p:grpSpPr>
            <a:xfrm>
              <a:off x="4038600" y="918065"/>
              <a:ext cx="518160" cy="384854"/>
              <a:chOff x="6700775" y="1096700"/>
              <a:chExt cx="518160" cy="38485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7" name="Straight Arrow Connector 256"/>
          <p:cNvCxnSpPr/>
          <p:nvPr/>
        </p:nvCxnSpPr>
        <p:spPr>
          <a:xfrm>
            <a:off x="6248400" y="914400"/>
            <a:ext cx="171893" cy="27432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32"/>
          <p:cNvGrpSpPr/>
          <p:nvPr/>
        </p:nvGrpSpPr>
        <p:grpSpPr>
          <a:xfrm>
            <a:off x="270064" y="1267744"/>
            <a:ext cx="8578467" cy="4876800"/>
            <a:chOff x="380999" y="1345159"/>
            <a:chExt cx="8578467" cy="48768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8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ardrop 181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ardrop 182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ardrop 183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9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Freeform 192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8324" y="2197702"/>
            <a:ext cx="457200" cy="280384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163283" y="774772"/>
            <a:ext cx="923995" cy="762000"/>
            <a:chOff x="381000" y="1219200"/>
            <a:chExt cx="923995" cy="762000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1219200"/>
              <a:ext cx="9239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1752600"/>
              <a:ext cx="762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74"/>
          <p:cNvGrpSpPr/>
          <p:nvPr/>
        </p:nvGrpSpPr>
        <p:grpSpPr>
          <a:xfrm>
            <a:off x="838200" y="868082"/>
            <a:ext cx="1100689" cy="1188720"/>
            <a:chOff x="1032911" y="1219200"/>
            <a:chExt cx="1100689" cy="1188720"/>
          </a:xfrm>
        </p:grpSpPr>
        <p:sp>
          <p:nvSpPr>
            <p:cNvPr id="76" name="TextBox 75"/>
            <p:cNvSpPr txBox="1"/>
            <p:nvPr/>
          </p:nvSpPr>
          <p:spPr>
            <a:xfrm>
              <a:off x="1032911" y="1219200"/>
              <a:ext cx="110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Alkaline Earth Metals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1371601" y="2050197"/>
              <a:ext cx="211655" cy="357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889530" y="2200806"/>
            <a:ext cx="457200" cy="280384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3814" y="2191475"/>
            <a:ext cx="457200" cy="28194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13235" y="2191475"/>
            <a:ext cx="475488" cy="281940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84"/>
          <p:cNvGrpSpPr/>
          <p:nvPr/>
        </p:nvGrpSpPr>
        <p:grpSpPr>
          <a:xfrm>
            <a:off x="6078890" y="1152668"/>
            <a:ext cx="1180213" cy="807720"/>
            <a:chOff x="5945152" y="1600200"/>
            <a:chExt cx="1180213" cy="807720"/>
          </a:xfrm>
        </p:grpSpPr>
        <p:sp>
          <p:nvSpPr>
            <p:cNvPr id="86" name="TextBox 85"/>
            <p:cNvSpPr txBox="1"/>
            <p:nvPr/>
          </p:nvSpPr>
          <p:spPr>
            <a:xfrm>
              <a:off x="5945152" y="16002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Carbon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6553200" y="21336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6906207" y="2191475"/>
            <a:ext cx="457200" cy="281940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89"/>
          <p:cNvGrpSpPr/>
          <p:nvPr/>
        </p:nvGrpSpPr>
        <p:grpSpPr>
          <a:xfrm>
            <a:off x="6477000" y="499517"/>
            <a:ext cx="1180213" cy="1463358"/>
            <a:chOff x="6307379" y="696683"/>
            <a:chExt cx="1180213" cy="1463358"/>
          </a:xfrm>
        </p:grpSpPr>
        <p:sp>
          <p:nvSpPr>
            <p:cNvPr id="92" name="TextBox 91"/>
            <p:cNvSpPr txBox="1"/>
            <p:nvPr/>
          </p:nvSpPr>
          <p:spPr>
            <a:xfrm>
              <a:off x="6307379" y="696683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Nitrogen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2"/>
            </p:cNvCxnSpPr>
            <p:nvPr/>
          </p:nvCxnSpPr>
          <p:spPr>
            <a:xfrm>
              <a:off x="6897486" y="1281458"/>
              <a:ext cx="95693" cy="878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89"/>
          <p:cNvGrpSpPr/>
          <p:nvPr/>
        </p:nvGrpSpPr>
        <p:grpSpPr>
          <a:xfrm>
            <a:off x="7030725" y="995593"/>
            <a:ext cx="1180213" cy="1036320"/>
            <a:chOff x="6896987" y="1295400"/>
            <a:chExt cx="1180213" cy="1036320"/>
          </a:xfrm>
        </p:grpSpPr>
        <p:sp>
          <p:nvSpPr>
            <p:cNvPr id="95" name="TextBox 94"/>
            <p:cNvSpPr txBox="1"/>
            <p:nvPr/>
          </p:nvSpPr>
          <p:spPr>
            <a:xfrm>
              <a:off x="6896987" y="1295400"/>
              <a:ext cx="1180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Oxygen</a:t>
              </a:r>
              <a:b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Family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(Chalcogen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7500454" y="2057400"/>
              <a:ext cx="19493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7364959" y="2182144"/>
            <a:ext cx="475488" cy="2819400"/>
          </a:xfrm>
          <a:prstGeom prst="rect">
            <a:avLst/>
          </a:prstGeom>
          <a:solidFill>
            <a:srgbClr val="FF00FF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848600" y="2209800"/>
            <a:ext cx="457200" cy="2819400"/>
          </a:xfrm>
          <a:prstGeom prst="rect">
            <a:avLst/>
          </a:prstGeom>
          <a:solidFill>
            <a:srgbClr val="7030A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108"/>
          <p:cNvGrpSpPr/>
          <p:nvPr/>
        </p:nvGrpSpPr>
        <p:grpSpPr>
          <a:xfrm>
            <a:off x="7239000" y="463700"/>
            <a:ext cx="1441952" cy="1504829"/>
            <a:chOff x="7127028" y="802383"/>
            <a:chExt cx="1441952" cy="1504829"/>
          </a:xfrm>
        </p:grpSpPr>
        <p:sp>
          <p:nvSpPr>
            <p:cNvPr id="110" name="TextBox 109"/>
            <p:cNvSpPr txBox="1"/>
            <p:nvPr/>
          </p:nvSpPr>
          <p:spPr>
            <a:xfrm>
              <a:off x="7127028" y="802383"/>
              <a:ext cx="144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Halogens (Halides)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8001000" y="1310958"/>
              <a:ext cx="116628" cy="996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8299573" y="1743606"/>
            <a:ext cx="457200" cy="3219062"/>
          </a:xfrm>
          <a:prstGeom prst="rect">
            <a:avLst/>
          </a:prstGeom>
          <a:solidFill>
            <a:srgbClr val="FFFF00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112"/>
          <p:cNvGrpSpPr/>
          <p:nvPr/>
        </p:nvGrpSpPr>
        <p:grpSpPr>
          <a:xfrm>
            <a:off x="8344787" y="743675"/>
            <a:ext cx="799213" cy="762000"/>
            <a:chOff x="8382000" y="1777425"/>
            <a:chExt cx="799213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8382000" y="1777425"/>
              <a:ext cx="799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Noble Gases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8647813" y="2310825"/>
              <a:ext cx="0" cy="228600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158"/>
          <p:cNvGrpSpPr/>
          <p:nvPr/>
        </p:nvGrpSpPr>
        <p:grpSpPr>
          <a:xfrm>
            <a:off x="34536" y="1612108"/>
            <a:ext cx="399468" cy="3406591"/>
            <a:chOff x="34536" y="1706633"/>
            <a:chExt cx="399468" cy="3406591"/>
          </a:xfrm>
        </p:grpSpPr>
        <p:sp>
          <p:nvSpPr>
            <p:cNvPr id="105" name="Rectangle 104"/>
            <p:cNvSpPr/>
            <p:nvPr/>
          </p:nvSpPr>
          <p:spPr>
            <a:xfrm>
              <a:off x="34536" y="1706633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1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536" y="2176936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2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536" y="264723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3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536" y="3117542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4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536" y="3587845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5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4536" y="4058148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6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4536" y="4528449"/>
              <a:ext cx="3994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50800" dist="50800" dir="5400000" algn="ctr" rotWithShape="0">
                      <a:srgbClr val="FFFF00"/>
                    </a:outerShdw>
                  </a:effectLst>
                </a:rPr>
                <a:t>7</a:t>
              </a:r>
              <a:endPara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52495" y="503969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2495" y="561885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7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grpSp>
        <p:nvGrpSpPr>
          <p:cNvPr id="254" name="Group 104"/>
          <p:cNvGrpSpPr/>
          <p:nvPr/>
        </p:nvGrpSpPr>
        <p:grpSpPr>
          <a:xfrm>
            <a:off x="8697683" y="4735389"/>
            <a:ext cx="95648" cy="272141"/>
            <a:chOff x="4419600" y="2667000"/>
            <a:chExt cx="95648" cy="272141"/>
          </a:xfrm>
        </p:grpSpPr>
        <p:sp>
          <p:nvSpPr>
            <p:cNvPr id="115" name="Oval 114"/>
            <p:cNvSpPr/>
            <p:nvPr/>
          </p:nvSpPr>
          <p:spPr>
            <a:xfrm>
              <a:off x="4419600" y="2667000"/>
              <a:ext cx="762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33598" y="2780520"/>
              <a:ext cx="81650" cy="158621"/>
            </a:xfrm>
            <a:custGeom>
              <a:avLst/>
              <a:gdLst>
                <a:gd name="connsiteX0" fmla="*/ 37323 w 81650"/>
                <a:gd name="connsiteY0" fmla="*/ 0 h 158621"/>
                <a:gd name="connsiteX1" fmla="*/ 27992 w 81650"/>
                <a:gd name="connsiteY1" fmla="*/ 83976 h 158621"/>
                <a:gd name="connsiteX2" fmla="*/ 55984 w 81650"/>
                <a:gd name="connsiteY2" fmla="*/ 102637 h 158621"/>
                <a:gd name="connsiteX3" fmla="*/ 74645 w 81650"/>
                <a:gd name="connsiteY3" fmla="*/ 130629 h 158621"/>
                <a:gd name="connsiteX4" fmla="*/ 18661 w 81650"/>
                <a:gd name="connsiteY4" fmla="*/ 149290 h 158621"/>
                <a:gd name="connsiteX5" fmla="*/ 0 w 81650"/>
                <a:gd name="connsiteY5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0" h="158621">
                  <a:moveTo>
                    <a:pt x="37323" y="0"/>
                  </a:moveTo>
                  <a:cubicBezTo>
                    <a:pt x="15736" y="32379"/>
                    <a:pt x="4047" y="36086"/>
                    <a:pt x="27992" y="83976"/>
                  </a:cubicBezTo>
                  <a:cubicBezTo>
                    <a:pt x="33007" y="94006"/>
                    <a:pt x="46653" y="96417"/>
                    <a:pt x="55984" y="102637"/>
                  </a:cubicBezTo>
                  <a:cubicBezTo>
                    <a:pt x="62204" y="111968"/>
                    <a:pt x="81650" y="121872"/>
                    <a:pt x="74645" y="130629"/>
                  </a:cubicBezTo>
                  <a:cubicBezTo>
                    <a:pt x="62357" y="145989"/>
                    <a:pt x="36255" y="140493"/>
                    <a:pt x="18661" y="149290"/>
                  </a:cubicBezTo>
                  <a:lnTo>
                    <a:pt x="0" y="15862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38"/>
          <p:cNvGrpSpPr/>
          <p:nvPr/>
        </p:nvGrpSpPr>
        <p:grpSpPr>
          <a:xfrm>
            <a:off x="5334000" y="1600200"/>
            <a:ext cx="685800" cy="609600"/>
            <a:chOff x="3962400" y="838200"/>
            <a:chExt cx="685800" cy="609600"/>
          </a:xfrm>
        </p:grpSpPr>
        <p:sp>
          <p:nvSpPr>
            <p:cNvPr id="240" name="Rectangle 239"/>
            <p:cNvSpPr/>
            <p:nvPr/>
          </p:nvSpPr>
          <p:spPr>
            <a:xfrm>
              <a:off x="3962400" y="8382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133"/>
            <p:cNvGrpSpPr/>
            <p:nvPr/>
          </p:nvGrpSpPr>
          <p:grpSpPr>
            <a:xfrm>
              <a:off x="4038600" y="918065"/>
              <a:ext cx="518160" cy="438875"/>
              <a:chOff x="6700775" y="1096700"/>
              <a:chExt cx="518160" cy="43887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6700775" y="1143000"/>
                <a:ext cx="51816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13</a:t>
                </a:r>
                <a:endParaRPr lang="en-US" sz="2000" b="1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930535" y="14441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944035" y="1096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086600" y="129173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0" name="Group 80"/>
          <p:cNvGrpSpPr/>
          <p:nvPr/>
        </p:nvGrpSpPr>
        <p:grpSpPr>
          <a:xfrm>
            <a:off x="5257800" y="972275"/>
            <a:ext cx="1180213" cy="1066800"/>
            <a:chOff x="5334000" y="1295400"/>
            <a:chExt cx="1180213" cy="1066800"/>
          </a:xfrm>
        </p:grpSpPr>
        <p:sp>
          <p:nvSpPr>
            <p:cNvPr id="82" name="TextBox 81"/>
            <p:cNvSpPr txBox="1"/>
            <p:nvPr/>
          </p:nvSpPr>
          <p:spPr>
            <a:xfrm>
              <a:off x="5334000" y="1295400"/>
              <a:ext cx="118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Boron Family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5924107" y="1880175"/>
              <a:ext cx="324293" cy="482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54"/>
          <p:cNvGrpSpPr/>
          <p:nvPr/>
        </p:nvGrpSpPr>
        <p:grpSpPr>
          <a:xfrm>
            <a:off x="1600200" y="1124675"/>
            <a:ext cx="4154350" cy="1752600"/>
            <a:chOff x="1600200" y="2660455"/>
            <a:chExt cx="4154350" cy="1752600"/>
          </a:xfrm>
        </p:grpSpPr>
        <p:sp>
          <p:nvSpPr>
            <p:cNvPr id="162" name="TextBox 161"/>
            <p:cNvSpPr txBox="1"/>
            <p:nvPr/>
          </p:nvSpPr>
          <p:spPr>
            <a:xfrm>
              <a:off x="1715950" y="2660455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Transition Metals (Groups 3-12)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600200" y="2889055"/>
              <a:ext cx="609600" cy="152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257800" y="2965255"/>
              <a:ext cx="457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89368" r="41960" b="4725"/>
          <a:stretch>
            <a:fillRect/>
          </a:stretch>
        </p:blipFill>
        <p:spPr bwMode="auto">
          <a:xfrm>
            <a:off x="1295400" y="6248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Arrow Connector 185"/>
          <p:cNvCxnSpPr/>
          <p:nvPr/>
        </p:nvCxnSpPr>
        <p:spPr>
          <a:xfrm flipH="1">
            <a:off x="8610600" y="1295400"/>
            <a:ext cx="19282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345159"/>
            <a:ext cx="85784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 BLUE to </a:t>
            </a:r>
            <a:r>
              <a:rPr lang="en-US" sz="2800" b="1" u="sng" dirty="0" smtClean="0"/>
              <a:t>OUTLINE</a:t>
            </a:r>
            <a:r>
              <a:rPr lang="en-US" sz="2800" b="1" dirty="0" smtClean="0"/>
              <a:t> the boxes for the METALLOIDS and OUTLINE the key.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1634" y="1791478"/>
            <a:ext cx="8343116" cy="3293706"/>
            <a:chOff x="511634" y="1791478"/>
            <a:chExt cx="8343116" cy="3293706"/>
          </a:xfrm>
        </p:grpSpPr>
        <p:sp>
          <p:nvSpPr>
            <p:cNvPr id="33" name="Freeform 32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1634" y="1817917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62131" y="1733938"/>
            <a:ext cx="8382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399" y="1752600"/>
            <a:ext cx="905069" cy="2743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345159"/>
            <a:ext cx="85784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2"/>
          <p:cNvSpPr/>
          <p:nvPr/>
        </p:nvSpPr>
        <p:spPr>
          <a:xfrm>
            <a:off x="6553199" y="1791478"/>
            <a:ext cx="2301551" cy="3293706"/>
          </a:xfrm>
          <a:custGeom>
            <a:avLst/>
            <a:gdLst>
              <a:gd name="connsiteX0" fmla="*/ 0 w 2351314"/>
              <a:gd name="connsiteY0" fmla="*/ 475861 h 3293706"/>
              <a:gd name="connsiteX1" fmla="*/ 0 w 2351314"/>
              <a:gd name="connsiteY1" fmla="*/ 951722 h 3293706"/>
              <a:gd name="connsiteX2" fmla="*/ 457200 w 2351314"/>
              <a:gd name="connsiteY2" fmla="*/ 961053 h 3293706"/>
              <a:gd name="connsiteX3" fmla="*/ 457200 w 2351314"/>
              <a:gd name="connsiteY3" fmla="*/ 1418253 h 3293706"/>
              <a:gd name="connsiteX4" fmla="*/ 933061 w 2351314"/>
              <a:gd name="connsiteY4" fmla="*/ 1408922 h 3293706"/>
              <a:gd name="connsiteX5" fmla="*/ 933061 w 2351314"/>
              <a:gd name="connsiteY5" fmla="*/ 1884783 h 3293706"/>
              <a:gd name="connsiteX6" fmla="*/ 1399592 w 2351314"/>
              <a:gd name="connsiteY6" fmla="*/ 1894114 h 3293706"/>
              <a:gd name="connsiteX7" fmla="*/ 1399592 w 2351314"/>
              <a:gd name="connsiteY7" fmla="*/ 2351314 h 3293706"/>
              <a:gd name="connsiteX8" fmla="*/ 1866122 w 2351314"/>
              <a:gd name="connsiteY8" fmla="*/ 2360644 h 3293706"/>
              <a:gd name="connsiteX9" fmla="*/ 1875453 w 2351314"/>
              <a:gd name="connsiteY9" fmla="*/ 3293706 h 3293706"/>
              <a:gd name="connsiteX10" fmla="*/ 2341983 w 2351314"/>
              <a:gd name="connsiteY10" fmla="*/ 3293706 h 3293706"/>
              <a:gd name="connsiteX11" fmla="*/ 2351314 w 2351314"/>
              <a:gd name="connsiteY11" fmla="*/ 0 h 3293706"/>
              <a:gd name="connsiteX12" fmla="*/ 1866122 w 2351314"/>
              <a:gd name="connsiteY12" fmla="*/ 18661 h 3293706"/>
              <a:gd name="connsiteX13" fmla="*/ 1875453 w 2351314"/>
              <a:gd name="connsiteY13" fmla="*/ 494522 h 3293706"/>
              <a:gd name="connsiteX14" fmla="*/ 0 w 2351314"/>
              <a:gd name="connsiteY14" fmla="*/ 475861 h 329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314" h="3293706">
                <a:moveTo>
                  <a:pt x="0" y="475861"/>
                </a:moveTo>
                <a:lnTo>
                  <a:pt x="0" y="951722"/>
                </a:lnTo>
                <a:lnTo>
                  <a:pt x="457200" y="961053"/>
                </a:lnTo>
                <a:lnTo>
                  <a:pt x="457200" y="1418253"/>
                </a:lnTo>
                <a:lnTo>
                  <a:pt x="933061" y="1408922"/>
                </a:lnTo>
                <a:lnTo>
                  <a:pt x="933061" y="1884783"/>
                </a:lnTo>
                <a:lnTo>
                  <a:pt x="1399592" y="1894114"/>
                </a:lnTo>
                <a:lnTo>
                  <a:pt x="1399592" y="2351314"/>
                </a:lnTo>
                <a:lnTo>
                  <a:pt x="1866122" y="2360644"/>
                </a:lnTo>
                <a:cubicBezTo>
                  <a:pt x="1869232" y="2671665"/>
                  <a:pt x="1872343" y="2982685"/>
                  <a:pt x="1875453" y="3293706"/>
                </a:cubicBezTo>
                <a:lnTo>
                  <a:pt x="2341983" y="3293706"/>
                </a:lnTo>
                <a:cubicBezTo>
                  <a:pt x="2345093" y="2195804"/>
                  <a:pt x="2348204" y="1097902"/>
                  <a:pt x="2351314" y="0"/>
                </a:cubicBezTo>
                <a:lnTo>
                  <a:pt x="1866122" y="18661"/>
                </a:lnTo>
                <a:lnTo>
                  <a:pt x="1875453" y="494522"/>
                </a:lnTo>
                <a:lnTo>
                  <a:pt x="0" y="475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00740" y="2296886"/>
            <a:ext cx="7815943" cy="2808514"/>
          </a:xfrm>
          <a:custGeom>
            <a:avLst/>
            <a:gdLst>
              <a:gd name="connsiteX0" fmla="*/ 0 w 7968343"/>
              <a:gd name="connsiteY0" fmla="*/ 0 h 2808514"/>
              <a:gd name="connsiteX1" fmla="*/ 951722 w 7968343"/>
              <a:gd name="connsiteY1" fmla="*/ 0 h 2808514"/>
              <a:gd name="connsiteX2" fmla="*/ 942392 w 7968343"/>
              <a:gd name="connsiteY2" fmla="*/ 942392 h 2808514"/>
              <a:gd name="connsiteX3" fmla="*/ 5617029 w 7968343"/>
              <a:gd name="connsiteY3" fmla="*/ 933061 h 2808514"/>
              <a:gd name="connsiteX4" fmla="*/ 5626359 w 7968343"/>
              <a:gd name="connsiteY4" fmla="*/ 466530 h 2808514"/>
              <a:gd name="connsiteX5" fmla="*/ 6092890 w 7968343"/>
              <a:gd name="connsiteY5" fmla="*/ 466530 h 2808514"/>
              <a:gd name="connsiteX6" fmla="*/ 6083559 w 7968343"/>
              <a:gd name="connsiteY6" fmla="*/ 1408922 h 2808514"/>
              <a:gd name="connsiteX7" fmla="*/ 6559420 w 7968343"/>
              <a:gd name="connsiteY7" fmla="*/ 1408922 h 2808514"/>
              <a:gd name="connsiteX8" fmla="*/ 6559420 w 7968343"/>
              <a:gd name="connsiteY8" fmla="*/ 1875453 h 2808514"/>
              <a:gd name="connsiteX9" fmla="*/ 7492482 w 7968343"/>
              <a:gd name="connsiteY9" fmla="*/ 1875453 h 2808514"/>
              <a:gd name="connsiteX10" fmla="*/ 7483151 w 7968343"/>
              <a:gd name="connsiteY10" fmla="*/ 2341983 h 2808514"/>
              <a:gd name="connsiteX11" fmla="*/ 7968343 w 7968343"/>
              <a:gd name="connsiteY11" fmla="*/ 2341983 h 2808514"/>
              <a:gd name="connsiteX12" fmla="*/ 7949682 w 7968343"/>
              <a:gd name="connsiteY12" fmla="*/ 2808514 h 2808514"/>
              <a:gd name="connsiteX13" fmla="*/ 0 w 7968343"/>
              <a:gd name="connsiteY13" fmla="*/ 2808514 h 2808514"/>
              <a:gd name="connsiteX14" fmla="*/ 0 w 7968343"/>
              <a:gd name="connsiteY14" fmla="*/ 0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8343" h="2808514">
                <a:moveTo>
                  <a:pt x="0" y="0"/>
                </a:moveTo>
                <a:lnTo>
                  <a:pt x="951722" y="0"/>
                </a:lnTo>
                <a:lnTo>
                  <a:pt x="942392" y="942392"/>
                </a:lnTo>
                <a:lnTo>
                  <a:pt x="5617029" y="933061"/>
                </a:lnTo>
                <a:lnTo>
                  <a:pt x="5626359" y="466530"/>
                </a:lnTo>
                <a:lnTo>
                  <a:pt x="6092890" y="466530"/>
                </a:lnTo>
                <a:cubicBezTo>
                  <a:pt x="6089780" y="780661"/>
                  <a:pt x="6086669" y="1094791"/>
                  <a:pt x="6083559" y="1408922"/>
                </a:cubicBezTo>
                <a:lnTo>
                  <a:pt x="6559420" y="1408922"/>
                </a:lnTo>
                <a:lnTo>
                  <a:pt x="6559420" y="1875453"/>
                </a:lnTo>
                <a:lnTo>
                  <a:pt x="7492482" y="1875453"/>
                </a:lnTo>
                <a:lnTo>
                  <a:pt x="7483151" y="2341983"/>
                </a:lnTo>
                <a:lnTo>
                  <a:pt x="7968343" y="2341983"/>
                </a:lnTo>
                <a:lnTo>
                  <a:pt x="7949682" y="2808514"/>
                </a:lnTo>
                <a:lnTo>
                  <a:pt x="0" y="280851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0" y="18288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42180" y="5172269"/>
            <a:ext cx="7010400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42180" y="5668733"/>
            <a:ext cx="7010400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49345" y="2258006"/>
            <a:ext cx="457200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25207" y="2761862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93309" y="3220614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52061" y="3685593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25207" y="3219062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82407" y="3694924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933757" y="4162633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OUTLINE</a:t>
            </a:r>
            <a:r>
              <a:rPr lang="en-US" sz="2800" b="1" dirty="0" smtClean="0"/>
              <a:t> these boxes in GREEN for METALS and OUTLINE the key.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62131" y="1733938"/>
            <a:ext cx="8382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3399" y="1752600"/>
            <a:ext cx="905069" cy="2743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62200" y="1743269"/>
            <a:ext cx="762000" cy="274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xmlns="" val="12529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8382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What’s the phase?</a:t>
            </a:r>
          </a:p>
        </p:txBody>
      </p:sp>
      <p:pic>
        <p:nvPicPr>
          <p:cNvPr id="58372" name="Picture 4" descr="http://www.learnnc.org/lp/media/lessons/Indianajennette2112003807/ThreeStatesofMa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943600" cy="44327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6477000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Source: http://www.learnnc.org/lp/media/lessons/Indianajennette2112003807/ThreeStatesofMatter.jpg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6300" y="11430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Elements in a periodic table are shown with their states at room temperature. 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15200" y="34725"/>
            <a:ext cx="1828800" cy="1066800"/>
            <a:chOff x="7162800" y="0"/>
            <a:chExt cx="1828800" cy="1066800"/>
          </a:xfrm>
        </p:grpSpPr>
        <p:sp>
          <p:nvSpPr>
            <p:cNvPr id="8" name="Rectangle 7"/>
            <p:cNvSpPr/>
            <p:nvPr/>
          </p:nvSpPr>
          <p:spPr>
            <a:xfrm>
              <a:off x="7162800" y="0"/>
              <a:ext cx="18288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7315200" y="152400"/>
              <a:ext cx="1600200" cy="798731"/>
              <a:chOff x="6477000" y="5791200"/>
              <a:chExt cx="1600200" cy="798731"/>
            </a:xfrm>
          </p:grpSpPr>
          <p:pic>
            <p:nvPicPr>
              <p:cNvPr id="11" name="Picture 2" descr="C:\Users\ttomm\AppData\Local\Microsoft\Windows\INetCache\IE\Y9QQ9D0Q\stock-vector-vector-illustration-of-a-pair-of-surprised-excited-cartoon-eyes-82057447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43800" y="5791200"/>
                <a:ext cx="493776" cy="457200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477000" y="5943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</a:rPr>
                  <a:t>Read this information!</a:t>
                </a: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345159"/>
            <a:ext cx="85784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6553199" y="1791478"/>
            <a:ext cx="2301551" cy="3293706"/>
          </a:xfrm>
          <a:custGeom>
            <a:avLst/>
            <a:gdLst>
              <a:gd name="connsiteX0" fmla="*/ 0 w 2351314"/>
              <a:gd name="connsiteY0" fmla="*/ 475861 h 3293706"/>
              <a:gd name="connsiteX1" fmla="*/ 0 w 2351314"/>
              <a:gd name="connsiteY1" fmla="*/ 951722 h 3293706"/>
              <a:gd name="connsiteX2" fmla="*/ 457200 w 2351314"/>
              <a:gd name="connsiteY2" fmla="*/ 961053 h 3293706"/>
              <a:gd name="connsiteX3" fmla="*/ 457200 w 2351314"/>
              <a:gd name="connsiteY3" fmla="*/ 1418253 h 3293706"/>
              <a:gd name="connsiteX4" fmla="*/ 933061 w 2351314"/>
              <a:gd name="connsiteY4" fmla="*/ 1408922 h 3293706"/>
              <a:gd name="connsiteX5" fmla="*/ 933061 w 2351314"/>
              <a:gd name="connsiteY5" fmla="*/ 1884783 h 3293706"/>
              <a:gd name="connsiteX6" fmla="*/ 1399592 w 2351314"/>
              <a:gd name="connsiteY6" fmla="*/ 1894114 h 3293706"/>
              <a:gd name="connsiteX7" fmla="*/ 1399592 w 2351314"/>
              <a:gd name="connsiteY7" fmla="*/ 2351314 h 3293706"/>
              <a:gd name="connsiteX8" fmla="*/ 1866122 w 2351314"/>
              <a:gd name="connsiteY8" fmla="*/ 2360644 h 3293706"/>
              <a:gd name="connsiteX9" fmla="*/ 1875453 w 2351314"/>
              <a:gd name="connsiteY9" fmla="*/ 3293706 h 3293706"/>
              <a:gd name="connsiteX10" fmla="*/ 2341983 w 2351314"/>
              <a:gd name="connsiteY10" fmla="*/ 3293706 h 3293706"/>
              <a:gd name="connsiteX11" fmla="*/ 2351314 w 2351314"/>
              <a:gd name="connsiteY11" fmla="*/ 0 h 3293706"/>
              <a:gd name="connsiteX12" fmla="*/ 1866122 w 2351314"/>
              <a:gd name="connsiteY12" fmla="*/ 18661 h 3293706"/>
              <a:gd name="connsiteX13" fmla="*/ 1875453 w 2351314"/>
              <a:gd name="connsiteY13" fmla="*/ 494522 h 3293706"/>
              <a:gd name="connsiteX14" fmla="*/ 0 w 2351314"/>
              <a:gd name="connsiteY14" fmla="*/ 475861 h 329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314" h="3293706">
                <a:moveTo>
                  <a:pt x="0" y="475861"/>
                </a:moveTo>
                <a:lnTo>
                  <a:pt x="0" y="951722"/>
                </a:lnTo>
                <a:lnTo>
                  <a:pt x="457200" y="961053"/>
                </a:lnTo>
                <a:lnTo>
                  <a:pt x="457200" y="1418253"/>
                </a:lnTo>
                <a:lnTo>
                  <a:pt x="933061" y="1408922"/>
                </a:lnTo>
                <a:lnTo>
                  <a:pt x="933061" y="1884783"/>
                </a:lnTo>
                <a:lnTo>
                  <a:pt x="1399592" y="1894114"/>
                </a:lnTo>
                <a:lnTo>
                  <a:pt x="1399592" y="2351314"/>
                </a:lnTo>
                <a:lnTo>
                  <a:pt x="1866122" y="2360644"/>
                </a:lnTo>
                <a:cubicBezTo>
                  <a:pt x="1869232" y="2671665"/>
                  <a:pt x="1872343" y="2982685"/>
                  <a:pt x="1875453" y="3293706"/>
                </a:cubicBezTo>
                <a:lnTo>
                  <a:pt x="2341983" y="3293706"/>
                </a:lnTo>
                <a:cubicBezTo>
                  <a:pt x="2345093" y="2195804"/>
                  <a:pt x="2348204" y="1097902"/>
                  <a:pt x="2351314" y="0"/>
                </a:cubicBezTo>
                <a:lnTo>
                  <a:pt x="1866122" y="18661"/>
                </a:lnTo>
                <a:lnTo>
                  <a:pt x="1875453" y="494522"/>
                </a:lnTo>
                <a:lnTo>
                  <a:pt x="0" y="475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00740" y="2296886"/>
            <a:ext cx="7815943" cy="2808514"/>
          </a:xfrm>
          <a:custGeom>
            <a:avLst/>
            <a:gdLst>
              <a:gd name="connsiteX0" fmla="*/ 0 w 7968343"/>
              <a:gd name="connsiteY0" fmla="*/ 0 h 2808514"/>
              <a:gd name="connsiteX1" fmla="*/ 951722 w 7968343"/>
              <a:gd name="connsiteY1" fmla="*/ 0 h 2808514"/>
              <a:gd name="connsiteX2" fmla="*/ 942392 w 7968343"/>
              <a:gd name="connsiteY2" fmla="*/ 942392 h 2808514"/>
              <a:gd name="connsiteX3" fmla="*/ 5617029 w 7968343"/>
              <a:gd name="connsiteY3" fmla="*/ 933061 h 2808514"/>
              <a:gd name="connsiteX4" fmla="*/ 5626359 w 7968343"/>
              <a:gd name="connsiteY4" fmla="*/ 466530 h 2808514"/>
              <a:gd name="connsiteX5" fmla="*/ 6092890 w 7968343"/>
              <a:gd name="connsiteY5" fmla="*/ 466530 h 2808514"/>
              <a:gd name="connsiteX6" fmla="*/ 6083559 w 7968343"/>
              <a:gd name="connsiteY6" fmla="*/ 1408922 h 2808514"/>
              <a:gd name="connsiteX7" fmla="*/ 6559420 w 7968343"/>
              <a:gd name="connsiteY7" fmla="*/ 1408922 h 2808514"/>
              <a:gd name="connsiteX8" fmla="*/ 6559420 w 7968343"/>
              <a:gd name="connsiteY8" fmla="*/ 1875453 h 2808514"/>
              <a:gd name="connsiteX9" fmla="*/ 7492482 w 7968343"/>
              <a:gd name="connsiteY9" fmla="*/ 1875453 h 2808514"/>
              <a:gd name="connsiteX10" fmla="*/ 7483151 w 7968343"/>
              <a:gd name="connsiteY10" fmla="*/ 2341983 h 2808514"/>
              <a:gd name="connsiteX11" fmla="*/ 7968343 w 7968343"/>
              <a:gd name="connsiteY11" fmla="*/ 2341983 h 2808514"/>
              <a:gd name="connsiteX12" fmla="*/ 7949682 w 7968343"/>
              <a:gd name="connsiteY12" fmla="*/ 2808514 h 2808514"/>
              <a:gd name="connsiteX13" fmla="*/ 0 w 7968343"/>
              <a:gd name="connsiteY13" fmla="*/ 2808514 h 2808514"/>
              <a:gd name="connsiteX14" fmla="*/ 0 w 7968343"/>
              <a:gd name="connsiteY14" fmla="*/ 0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8343" h="2808514">
                <a:moveTo>
                  <a:pt x="0" y="0"/>
                </a:moveTo>
                <a:lnTo>
                  <a:pt x="951722" y="0"/>
                </a:lnTo>
                <a:lnTo>
                  <a:pt x="942392" y="942392"/>
                </a:lnTo>
                <a:lnTo>
                  <a:pt x="5617029" y="933061"/>
                </a:lnTo>
                <a:lnTo>
                  <a:pt x="5626359" y="466530"/>
                </a:lnTo>
                <a:lnTo>
                  <a:pt x="6092890" y="466530"/>
                </a:lnTo>
                <a:cubicBezTo>
                  <a:pt x="6089780" y="780661"/>
                  <a:pt x="6086669" y="1094791"/>
                  <a:pt x="6083559" y="1408922"/>
                </a:cubicBezTo>
                <a:lnTo>
                  <a:pt x="6559420" y="1408922"/>
                </a:lnTo>
                <a:lnTo>
                  <a:pt x="6559420" y="1875453"/>
                </a:lnTo>
                <a:lnTo>
                  <a:pt x="7492482" y="1875453"/>
                </a:lnTo>
                <a:lnTo>
                  <a:pt x="7483151" y="2341983"/>
                </a:lnTo>
                <a:lnTo>
                  <a:pt x="7968343" y="2341983"/>
                </a:lnTo>
                <a:lnTo>
                  <a:pt x="7949682" y="2808514"/>
                </a:lnTo>
                <a:lnTo>
                  <a:pt x="0" y="280851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3400" y="18288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42180" y="5172269"/>
            <a:ext cx="7010400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42180" y="5668733"/>
            <a:ext cx="7010400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49345" y="2258006"/>
            <a:ext cx="457200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25207" y="2761862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93309" y="3220614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52061" y="3685593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25207" y="3219062"/>
            <a:ext cx="438912" cy="457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82407" y="3694924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933757" y="4162633"/>
            <a:ext cx="438912" cy="4389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62131" y="1733938"/>
            <a:ext cx="8382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43399" y="1752600"/>
            <a:ext cx="905069" cy="2743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2200" y="1743269"/>
            <a:ext cx="762000" cy="274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Draw a BLACK WATER DROPLET (or DOT) to show the elements that are LIQUID at </a:t>
            </a:r>
            <a:r>
              <a:rPr lang="en-US" sz="2800" b="1" u="sng" dirty="0" smtClean="0">
                <a:solidFill>
                  <a:schemeClr val="bg1"/>
                </a:solidFill>
              </a:rPr>
              <a:t>room temperature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4" name="Teardrop 23"/>
          <p:cNvSpPr/>
          <p:nvPr/>
        </p:nvSpPr>
        <p:spPr>
          <a:xfrm rot="18984415">
            <a:off x="5942303" y="4230132"/>
            <a:ext cx="91440" cy="91440"/>
          </a:xfrm>
          <a:prstGeom prst="teardrop">
            <a:avLst>
              <a:gd name="adj" fmla="val 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984415">
            <a:off x="8243648" y="3293967"/>
            <a:ext cx="91440" cy="91440"/>
          </a:xfrm>
          <a:prstGeom prst="teardrop">
            <a:avLst>
              <a:gd name="adj" fmla="val 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/>
          <p:nvPr/>
        </p:nvSpPr>
        <p:spPr>
          <a:xfrm rot="18984415">
            <a:off x="3648525" y="2409112"/>
            <a:ext cx="91440" cy="91440"/>
          </a:xfrm>
          <a:prstGeom prst="teardrop">
            <a:avLst>
              <a:gd name="adj" fmla="val 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Draw a RED BALLOON (or DOT) to show the elements that are GASES at </a:t>
            </a:r>
            <a:r>
              <a:rPr lang="en-US" sz="2800" b="1" u="sng" dirty="0" smtClean="0"/>
              <a:t>room temperature</a:t>
            </a:r>
            <a:r>
              <a:rPr lang="en-US" sz="2800" b="1" dirty="0" smtClean="0"/>
              <a:t>. 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0999" y="1345159"/>
            <a:ext cx="8578467" cy="4876800"/>
            <a:chOff x="380999" y="1345159"/>
            <a:chExt cx="8578467" cy="48768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Freeform 73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ardrop 133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ardrop 134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ardrop 135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7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Freeform 74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about all the other elements? They are SOLIDS</a:t>
            </a:r>
            <a:br>
              <a:rPr lang="en-US" sz="2800" b="1" dirty="0" smtClean="0"/>
            </a:br>
            <a:r>
              <a:rPr lang="en-US" sz="2800" b="1" dirty="0" smtClean="0"/>
              <a:t>at </a:t>
            </a:r>
            <a:r>
              <a:rPr lang="en-US" sz="2800" b="1" u="sng" dirty="0" smtClean="0"/>
              <a:t>room temperature</a:t>
            </a:r>
            <a:r>
              <a:rPr lang="en-US" sz="2800" b="1" dirty="0" smtClean="0"/>
              <a:t> and we will not mark those.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60733" y="1371600"/>
            <a:ext cx="8578467" cy="4876800"/>
            <a:chOff x="380999" y="1345159"/>
            <a:chExt cx="8578467" cy="4876800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1345159"/>
              <a:ext cx="8578467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Freeform 74"/>
            <p:cNvSpPr/>
            <p:nvPr/>
          </p:nvSpPr>
          <p:spPr>
            <a:xfrm>
              <a:off x="6553199" y="1791478"/>
              <a:ext cx="2301551" cy="3293706"/>
            </a:xfrm>
            <a:custGeom>
              <a:avLst/>
              <a:gdLst>
                <a:gd name="connsiteX0" fmla="*/ 0 w 2351314"/>
                <a:gd name="connsiteY0" fmla="*/ 475861 h 3293706"/>
                <a:gd name="connsiteX1" fmla="*/ 0 w 2351314"/>
                <a:gd name="connsiteY1" fmla="*/ 951722 h 3293706"/>
                <a:gd name="connsiteX2" fmla="*/ 457200 w 2351314"/>
                <a:gd name="connsiteY2" fmla="*/ 961053 h 3293706"/>
                <a:gd name="connsiteX3" fmla="*/ 457200 w 2351314"/>
                <a:gd name="connsiteY3" fmla="*/ 1418253 h 3293706"/>
                <a:gd name="connsiteX4" fmla="*/ 933061 w 2351314"/>
                <a:gd name="connsiteY4" fmla="*/ 1408922 h 3293706"/>
                <a:gd name="connsiteX5" fmla="*/ 933061 w 2351314"/>
                <a:gd name="connsiteY5" fmla="*/ 1884783 h 3293706"/>
                <a:gd name="connsiteX6" fmla="*/ 1399592 w 2351314"/>
                <a:gd name="connsiteY6" fmla="*/ 1894114 h 3293706"/>
                <a:gd name="connsiteX7" fmla="*/ 1399592 w 2351314"/>
                <a:gd name="connsiteY7" fmla="*/ 2351314 h 3293706"/>
                <a:gd name="connsiteX8" fmla="*/ 1866122 w 2351314"/>
                <a:gd name="connsiteY8" fmla="*/ 2360644 h 3293706"/>
                <a:gd name="connsiteX9" fmla="*/ 1875453 w 2351314"/>
                <a:gd name="connsiteY9" fmla="*/ 3293706 h 3293706"/>
                <a:gd name="connsiteX10" fmla="*/ 2341983 w 2351314"/>
                <a:gd name="connsiteY10" fmla="*/ 3293706 h 3293706"/>
                <a:gd name="connsiteX11" fmla="*/ 2351314 w 2351314"/>
                <a:gd name="connsiteY11" fmla="*/ 0 h 3293706"/>
                <a:gd name="connsiteX12" fmla="*/ 1866122 w 2351314"/>
                <a:gd name="connsiteY12" fmla="*/ 18661 h 3293706"/>
                <a:gd name="connsiteX13" fmla="*/ 1875453 w 2351314"/>
                <a:gd name="connsiteY13" fmla="*/ 494522 h 3293706"/>
                <a:gd name="connsiteX14" fmla="*/ 0 w 2351314"/>
                <a:gd name="connsiteY14" fmla="*/ 475861 h 329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314" h="3293706">
                  <a:moveTo>
                    <a:pt x="0" y="475861"/>
                  </a:moveTo>
                  <a:lnTo>
                    <a:pt x="0" y="951722"/>
                  </a:lnTo>
                  <a:lnTo>
                    <a:pt x="457200" y="961053"/>
                  </a:lnTo>
                  <a:lnTo>
                    <a:pt x="457200" y="1418253"/>
                  </a:lnTo>
                  <a:lnTo>
                    <a:pt x="933061" y="1408922"/>
                  </a:lnTo>
                  <a:lnTo>
                    <a:pt x="933061" y="1884783"/>
                  </a:lnTo>
                  <a:lnTo>
                    <a:pt x="1399592" y="1894114"/>
                  </a:lnTo>
                  <a:lnTo>
                    <a:pt x="1399592" y="2351314"/>
                  </a:lnTo>
                  <a:lnTo>
                    <a:pt x="1866122" y="2360644"/>
                  </a:lnTo>
                  <a:cubicBezTo>
                    <a:pt x="1869232" y="2671665"/>
                    <a:pt x="1872343" y="2982685"/>
                    <a:pt x="1875453" y="3293706"/>
                  </a:cubicBezTo>
                  <a:lnTo>
                    <a:pt x="2341983" y="3293706"/>
                  </a:lnTo>
                  <a:cubicBezTo>
                    <a:pt x="2345093" y="2195804"/>
                    <a:pt x="2348204" y="1097902"/>
                    <a:pt x="2351314" y="0"/>
                  </a:cubicBezTo>
                  <a:lnTo>
                    <a:pt x="1866122" y="18661"/>
                  </a:lnTo>
                  <a:lnTo>
                    <a:pt x="1875453" y="494522"/>
                  </a:lnTo>
                  <a:lnTo>
                    <a:pt x="0" y="47586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400" y="18288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42180" y="5172269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42180" y="5668733"/>
              <a:ext cx="7010400" cy="4572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49345" y="2258006"/>
              <a:ext cx="457200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525207" y="27618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993309" y="3220614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452061" y="368559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525207" y="3219062"/>
              <a:ext cx="438912" cy="457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982407" y="3694924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933757" y="4162633"/>
              <a:ext cx="438912" cy="43891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62131" y="1733938"/>
              <a:ext cx="83820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343399" y="1752600"/>
              <a:ext cx="905069" cy="27432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362200" y="1743269"/>
              <a:ext cx="762000" cy="2743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ardrop 132"/>
            <p:cNvSpPr/>
            <p:nvPr/>
          </p:nvSpPr>
          <p:spPr>
            <a:xfrm rot="18984415">
              <a:off x="5942303" y="423013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ardrop 133"/>
            <p:cNvSpPr/>
            <p:nvPr/>
          </p:nvSpPr>
          <p:spPr>
            <a:xfrm rot="18984415">
              <a:off x="8243648" y="3293967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ardrop 134"/>
            <p:cNvSpPr/>
            <p:nvPr/>
          </p:nvSpPr>
          <p:spPr>
            <a:xfrm rot="18984415">
              <a:off x="3648525" y="2409112"/>
              <a:ext cx="91440" cy="91440"/>
            </a:xfrm>
            <a:prstGeom prst="teardrop">
              <a:avLst>
                <a:gd name="adj" fmla="val 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75"/>
            <p:cNvGrpSpPr/>
            <p:nvPr/>
          </p:nvGrpSpPr>
          <p:grpSpPr>
            <a:xfrm>
              <a:off x="856862" y="1886338"/>
              <a:ext cx="95648" cy="272141"/>
              <a:chOff x="1371600" y="1295400"/>
              <a:chExt cx="95648" cy="272141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99"/>
            <p:cNvGrpSpPr/>
            <p:nvPr/>
          </p:nvGrpSpPr>
          <p:grpSpPr>
            <a:xfrm>
              <a:off x="8729733" y="1831577"/>
              <a:ext cx="95648" cy="2667000"/>
              <a:chOff x="8696131" y="1828800"/>
              <a:chExt cx="95648" cy="2667000"/>
            </a:xfrm>
          </p:grpSpPr>
          <p:grpSp>
            <p:nvGrpSpPr>
              <p:cNvPr id="157" name="Group 81"/>
              <p:cNvGrpSpPr/>
              <p:nvPr/>
            </p:nvGrpSpPr>
            <p:grpSpPr>
              <a:xfrm>
                <a:off x="8696131" y="1828800"/>
                <a:ext cx="95648" cy="272141"/>
                <a:chOff x="1371600" y="1295400"/>
                <a:chExt cx="95648" cy="272141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84"/>
              <p:cNvGrpSpPr/>
              <p:nvPr/>
            </p:nvGrpSpPr>
            <p:grpSpPr>
              <a:xfrm>
                <a:off x="8696131" y="2307772"/>
                <a:ext cx="95648" cy="272141"/>
                <a:chOff x="1371600" y="1295400"/>
                <a:chExt cx="95648" cy="272141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87"/>
              <p:cNvGrpSpPr/>
              <p:nvPr/>
            </p:nvGrpSpPr>
            <p:grpSpPr>
              <a:xfrm>
                <a:off x="8696131" y="2786744"/>
                <a:ext cx="95648" cy="272141"/>
                <a:chOff x="1371600" y="1295400"/>
                <a:chExt cx="95648" cy="272141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90"/>
              <p:cNvGrpSpPr/>
              <p:nvPr/>
            </p:nvGrpSpPr>
            <p:grpSpPr>
              <a:xfrm>
                <a:off x="8696131" y="3265716"/>
                <a:ext cx="95648" cy="272141"/>
                <a:chOff x="1371600" y="1295400"/>
                <a:chExt cx="95648" cy="272141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93"/>
              <p:cNvGrpSpPr/>
              <p:nvPr/>
            </p:nvGrpSpPr>
            <p:grpSpPr>
              <a:xfrm>
                <a:off x="8696131" y="3744688"/>
                <a:ext cx="95648" cy="272141"/>
                <a:chOff x="1371600" y="1295400"/>
                <a:chExt cx="95648" cy="272141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96"/>
              <p:cNvGrpSpPr/>
              <p:nvPr/>
            </p:nvGrpSpPr>
            <p:grpSpPr>
              <a:xfrm>
                <a:off x="8696131" y="4223659"/>
                <a:ext cx="95648" cy="272141"/>
                <a:chOff x="1371600" y="1295400"/>
                <a:chExt cx="95648" cy="272141"/>
              </a:xfrm>
            </p:grpSpPr>
            <p:sp>
              <p:nvSpPr>
                <p:cNvPr id="163" name="Oval 162"/>
                <p:cNvSpPr/>
                <p:nvPr/>
              </p:nvSpPr>
              <p:spPr>
                <a:xfrm>
                  <a:off x="1371600" y="1295400"/>
                  <a:ext cx="762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1385598" y="1408920"/>
                  <a:ext cx="81650" cy="158621"/>
                </a:xfrm>
                <a:custGeom>
                  <a:avLst/>
                  <a:gdLst>
                    <a:gd name="connsiteX0" fmla="*/ 37323 w 81650"/>
                    <a:gd name="connsiteY0" fmla="*/ 0 h 158621"/>
                    <a:gd name="connsiteX1" fmla="*/ 27992 w 81650"/>
                    <a:gd name="connsiteY1" fmla="*/ 83976 h 158621"/>
                    <a:gd name="connsiteX2" fmla="*/ 55984 w 81650"/>
                    <a:gd name="connsiteY2" fmla="*/ 102637 h 158621"/>
                    <a:gd name="connsiteX3" fmla="*/ 74645 w 81650"/>
                    <a:gd name="connsiteY3" fmla="*/ 130629 h 158621"/>
                    <a:gd name="connsiteX4" fmla="*/ 18661 w 81650"/>
                    <a:gd name="connsiteY4" fmla="*/ 149290 h 158621"/>
                    <a:gd name="connsiteX5" fmla="*/ 0 w 81650"/>
                    <a:gd name="connsiteY5" fmla="*/ 158621 h 15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50" h="158621">
                      <a:moveTo>
                        <a:pt x="37323" y="0"/>
                      </a:moveTo>
                      <a:cubicBezTo>
                        <a:pt x="15736" y="32379"/>
                        <a:pt x="4047" y="36086"/>
                        <a:pt x="27992" y="83976"/>
                      </a:cubicBezTo>
                      <a:cubicBezTo>
                        <a:pt x="33007" y="94006"/>
                        <a:pt x="46653" y="96417"/>
                        <a:pt x="55984" y="102637"/>
                      </a:cubicBezTo>
                      <a:cubicBezTo>
                        <a:pt x="62204" y="111968"/>
                        <a:pt x="81650" y="121872"/>
                        <a:pt x="74645" y="130629"/>
                      </a:cubicBezTo>
                      <a:cubicBezTo>
                        <a:pt x="62357" y="145989"/>
                        <a:pt x="36255" y="140493"/>
                        <a:pt x="18661" y="149290"/>
                      </a:cubicBezTo>
                      <a:lnTo>
                        <a:pt x="0" y="158621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8" name="Group 81"/>
            <p:cNvGrpSpPr/>
            <p:nvPr/>
          </p:nvGrpSpPr>
          <p:grpSpPr>
            <a:xfrm>
              <a:off x="8263202" y="2344763"/>
              <a:ext cx="95648" cy="272141"/>
              <a:chOff x="1371600" y="1295400"/>
              <a:chExt cx="95648" cy="272141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84"/>
            <p:cNvGrpSpPr/>
            <p:nvPr/>
          </p:nvGrpSpPr>
          <p:grpSpPr>
            <a:xfrm>
              <a:off x="8263202" y="2823735"/>
              <a:ext cx="95648" cy="272141"/>
              <a:chOff x="1371600" y="1295400"/>
              <a:chExt cx="95648" cy="272141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90"/>
            <p:cNvGrpSpPr/>
            <p:nvPr/>
          </p:nvGrpSpPr>
          <p:grpSpPr>
            <a:xfrm>
              <a:off x="7348802" y="2344763"/>
              <a:ext cx="95648" cy="272141"/>
              <a:chOff x="1371600" y="1295400"/>
              <a:chExt cx="95648" cy="272141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93"/>
            <p:cNvGrpSpPr/>
            <p:nvPr/>
          </p:nvGrpSpPr>
          <p:grpSpPr>
            <a:xfrm>
              <a:off x="7806002" y="2344763"/>
              <a:ext cx="95648" cy="272141"/>
              <a:chOff x="1371600" y="1295400"/>
              <a:chExt cx="95648" cy="272141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04"/>
            <p:cNvGrpSpPr/>
            <p:nvPr/>
          </p:nvGrpSpPr>
          <p:grpSpPr>
            <a:xfrm>
              <a:off x="8735773" y="4637308"/>
              <a:ext cx="95648" cy="272141"/>
              <a:chOff x="8709950" y="4629875"/>
              <a:chExt cx="95648" cy="272141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8709950" y="4629875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8723948" y="4743395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90"/>
            <p:cNvGrpSpPr/>
            <p:nvPr/>
          </p:nvGrpSpPr>
          <p:grpSpPr>
            <a:xfrm>
              <a:off x="4315407" y="2324876"/>
              <a:ext cx="95648" cy="272141"/>
              <a:chOff x="1371600" y="1295400"/>
              <a:chExt cx="95648" cy="272141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1371600" y="1295400"/>
                <a:ext cx="762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1385598" y="1408920"/>
                <a:ext cx="81650" cy="158621"/>
              </a:xfrm>
              <a:custGeom>
                <a:avLst/>
                <a:gdLst>
                  <a:gd name="connsiteX0" fmla="*/ 37323 w 81650"/>
                  <a:gd name="connsiteY0" fmla="*/ 0 h 158621"/>
                  <a:gd name="connsiteX1" fmla="*/ 27992 w 81650"/>
                  <a:gd name="connsiteY1" fmla="*/ 83976 h 158621"/>
                  <a:gd name="connsiteX2" fmla="*/ 55984 w 81650"/>
                  <a:gd name="connsiteY2" fmla="*/ 102637 h 158621"/>
                  <a:gd name="connsiteX3" fmla="*/ 74645 w 81650"/>
                  <a:gd name="connsiteY3" fmla="*/ 130629 h 158621"/>
                  <a:gd name="connsiteX4" fmla="*/ 18661 w 81650"/>
                  <a:gd name="connsiteY4" fmla="*/ 149290 h 158621"/>
                  <a:gd name="connsiteX5" fmla="*/ 0 w 81650"/>
                  <a:gd name="connsiteY5" fmla="*/ 158621 h 1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50" h="158621">
                    <a:moveTo>
                      <a:pt x="37323" y="0"/>
                    </a:moveTo>
                    <a:cubicBezTo>
                      <a:pt x="15736" y="32379"/>
                      <a:pt x="4047" y="36086"/>
                      <a:pt x="27992" y="83976"/>
                    </a:cubicBezTo>
                    <a:cubicBezTo>
                      <a:pt x="33007" y="94006"/>
                      <a:pt x="46653" y="96417"/>
                      <a:pt x="55984" y="102637"/>
                    </a:cubicBezTo>
                    <a:cubicBezTo>
                      <a:pt x="62204" y="111968"/>
                      <a:pt x="81650" y="121872"/>
                      <a:pt x="74645" y="130629"/>
                    </a:cubicBezTo>
                    <a:cubicBezTo>
                      <a:pt x="62357" y="145989"/>
                      <a:pt x="36255" y="140493"/>
                      <a:pt x="18661" y="149290"/>
                    </a:cubicBezTo>
                    <a:lnTo>
                      <a:pt x="0" y="15862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542732" y="2296886"/>
              <a:ext cx="7818120" cy="2808514"/>
            </a:xfrm>
            <a:custGeom>
              <a:avLst/>
              <a:gdLst>
                <a:gd name="connsiteX0" fmla="*/ 0 w 7968343"/>
                <a:gd name="connsiteY0" fmla="*/ 0 h 2808514"/>
                <a:gd name="connsiteX1" fmla="*/ 951722 w 7968343"/>
                <a:gd name="connsiteY1" fmla="*/ 0 h 2808514"/>
                <a:gd name="connsiteX2" fmla="*/ 942392 w 7968343"/>
                <a:gd name="connsiteY2" fmla="*/ 942392 h 2808514"/>
                <a:gd name="connsiteX3" fmla="*/ 5617029 w 7968343"/>
                <a:gd name="connsiteY3" fmla="*/ 933061 h 2808514"/>
                <a:gd name="connsiteX4" fmla="*/ 5626359 w 7968343"/>
                <a:gd name="connsiteY4" fmla="*/ 466530 h 2808514"/>
                <a:gd name="connsiteX5" fmla="*/ 6092890 w 7968343"/>
                <a:gd name="connsiteY5" fmla="*/ 466530 h 2808514"/>
                <a:gd name="connsiteX6" fmla="*/ 6083559 w 7968343"/>
                <a:gd name="connsiteY6" fmla="*/ 1408922 h 2808514"/>
                <a:gd name="connsiteX7" fmla="*/ 6559420 w 7968343"/>
                <a:gd name="connsiteY7" fmla="*/ 1408922 h 2808514"/>
                <a:gd name="connsiteX8" fmla="*/ 6559420 w 7968343"/>
                <a:gd name="connsiteY8" fmla="*/ 1875453 h 2808514"/>
                <a:gd name="connsiteX9" fmla="*/ 7492482 w 7968343"/>
                <a:gd name="connsiteY9" fmla="*/ 1875453 h 2808514"/>
                <a:gd name="connsiteX10" fmla="*/ 7483151 w 7968343"/>
                <a:gd name="connsiteY10" fmla="*/ 2341983 h 2808514"/>
                <a:gd name="connsiteX11" fmla="*/ 7968343 w 7968343"/>
                <a:gd name="connsiteY11" fmla="*/ 2341983 h 2808514"/>
                <a:gd name="connsiteX12" fmla="*/ 7949682 w 7968343"/>
                <a:gd name="connsiteY12" fmla="*/ 2808514 h 2808514"/>
                <a:gd name="connsiteX13" fmla="*/ 0 w 7968343"/>
                <a:gd name="connsiteY13" fmla="*/ 2808514 h 2808514"/>
                <a:gd name="connsiteX14" fmla="*/ 0 w 7968343"/>
                <a:gd name="connsiteY14" fmla="*/ 0 h 28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8343" h="2808514">
                  <a:moveTo>
                    <a:pt x="0" y="0"/>
                  </a:moveTo>
                  <a:lnTo>
                    <a:pt x="951722" y="0"/>
                  </a:lnTo>
                  <a:lnTo>
                    <a:pt x="942392" y="942392"/>
                  </a:lnTo>
                  <a:lnTo>
                    <a:pt x="5617029" y="933061"/>
                  </a:lnTo>
                  <a:lnTo>
                    <a:pt x="5626359" y="466530"/>
                  </a:lnTo>
                  <a:lnTo>
                    <a:pt x="6092890" y="466530"/>
                  </a:lnTo>
                  <a:cubicBezTo>
                    <a:pt x="6089780" y="780661"/>
                    <a:pt x="6086669" y="1094791"/>
                    <a:pt x="6083559" y="1408922"/>
                  </a:cubicBezTo>
                  <a:lnTo>
                    <a:pt x="6559420" y="1408922"/>
                  </a:lnTo>
                  <a:lnTo>
                    <a:pt x="6559420" y="1875453"/>
                  </a:lnTo>
                  <a:lnTo>
                    <a:pt x="7492482" y="1875453"/>
                  </a:lnTo>
                  <a:lnTo>
                    <a:pt x="7483151" y="2341983"/>
                  </a:lnTo>
                  <a:lnTo>
                    <a:pt x="7968343" y="2341983"/>
                  </a:lnTo>
                  <a:lnTo>
                    <a:pt x="7949682" y="2808514"/>
                  </a:lnTo>
                  <a:lnTo>
                    <a:pt x="0" y="2808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 rot="20434673">
            <a:off x="192841" y="5895933"/>
            <a:ext cx="16360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07240" y="6334780"/>
            <a:ext cx="803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(You don’t really have to do anything for this step!)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1209</Words>
  <Application>Microsoft Office PowerPoint</Application>
  <PresentationFormat>On-screen Show (4:3)</PresentationFormat>
  <Paragraphs>457</Paragraphs>
  <Slides>36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126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Tracy Tomm</cp:lastModifiedBy>
  <cp:revision>100</cp:revision>
  <dcterms:created xsi:type="dcterms:W3CDTF">2014-12-04T23:48:29Z</dcterms:created>
  <dcterms:modified xsi:type="dcterms:W3CDTF">2019-04-08T15:26:22Z</dcterms:modified>
</cp:coreProperties>
</file>