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7" r:id="rId2"/>
    <p:sldId id="349" r:id="rId3"/>
    <p:sldId id="422" r:id="rId4"/>
    <p:sldId id="423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882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8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7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1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7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2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8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2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1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9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4FBCE-BDFB-4B32-9274-B4C6E874C65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3111F-C953-47B9-82EB-7C409CC1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0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ideo.link/w/dPTSb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docs.google.com/presentation/d/1VUSbLDURe0lCjYWMiuTsiYTywbWi61avL9-yy80gJxI/cop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docs.google.com/presentation/d/1VUSbLDURe0lCjYWMiuTsiYTywbWi61avL9-yy80gJxI/copy" TargetMode="External"/><Relationship Id="rId2" Type="http://schemas.openxmlformats.org/officeDocument/2006/relationships/hyperlink" Target="https://www.youtube.com/watch?v=Uy0m7jnyv6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2"/>
            <a:ext cx="10058400" cy="787558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Meet the Elements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460" y="955011"/>
            <a:ext cx="955548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64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Directions: Fill in as many of the answers as you can while you watch the video.   It goes fast and we will watch it a couple times before we go over the answers on the next slide.</a:t>
            </a:r>
          </a:p>
          <a:p>
            <a:endParaRPr lang="en-US" sz="264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Give the chemical symbol (letters)</a:t>
            </a:r>
          </a:p>
          <a:p>
            <a:endParaRPr lang="en-US" sz="2640" b="1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r>
              <a:rPr lang="en-US" sz="2640" b="1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Compounds  Give the chemical formula (with subscripts if 																			needed)</a:t>
            </a:r>
            <a:endParaRPr lang="en-US" sz="264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64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4180" y="5163146"/>
            <a:ext cx="3284220" cy="23243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328421" y="6568090"/>
            <a:ext cx="4526280" cy="498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40" b="1" dirty="0">
                <a:latin typeface="Times New Roman" pitchFamily="18" charset="0"/>
                <a:cs typeface="Times New Roman" pitchFamily="18" charset="0"/>
              </a:rPr>
              <a:t>Click to watch the video </a:t>
            </a:r>
            <a:r>
              <a:rPr lang="en-US" sz="264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endParaRPr lang="en-US" sz="264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AE2233-E33C-49DD-A316-FB201CC0FDA4}"/>
              </a:ext>
            </a:extLst>
          </p:cNvPr>
          <p:cNvSpPr txBox="1"/>
          <p:nvPr/>
        </p:nvSpPr>
        <p:spPr>
          <a:xfrm>
            <a:off x="-3927839" y="114302"/>
            <a:ext cx="37119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Student Digital Worksheet</a:t>
            </a:r>
          </a:p>
          <a:p>
            <a:r>
              <a:rPr lang="en-US" dirty="0">
                <a:hlinkClick r:id="rId4"/>
              </a:rPr>
              <a:t>https://docs.google.com/presentation/d/1VUSbLDURe0lCjYWMiuTsiYTywbWi61avL9-yy80gJxI/copy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492421" y="3492421"/>
            <a:ext cx="7772403" cy="78755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ANSWERS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F9A9B3-F4AF-40ED-AA25-15086FCBB377}"/>
              </a:ext>
            </a:extLst>
          </p:cNvPr>
          <p:cNvSpPr txBox="1"/>
          <p:nvPr/>
        </p:nvSpPr>
        <p:spPr>
          <a:xfrm>
            <a:off x="994610" y="114300"/>
            <a:ext cx="8317556" cy="667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+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= Rust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forms coal and diamonds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is the chemical formula for sand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4.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______________  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are elements are in coins</a:t>
            </a: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&amp;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are elements in glass and concrete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6.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__________       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is the chemical formula for sugar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7.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&amp;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are the elements in propane 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8.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______________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are the 4 elements are in all living things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9.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is the chemical formula for water</a:t>
            </a:r>
          </a:p>
          <a:p>
            <a:pPr defTabSz="628625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10.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&amp;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combine to make salt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defTabSz="628625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11.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________   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is the chemical formula for chalk</a:t>
            </a:r>
          </a:p>
          <a:p>
            <a:pPr defTabSz="628625" eaLnBrk="0" fontAlgn="base" hangingPunct="0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12. 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</a:t>
            </a:r>
            <a:r>
              <a:rPr lang="en-US" altLang="en-US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is used to make light bulb filaments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C0AB44-A834-428F-9972-09AE02B8C4B3}"/>
              </a:ext>
            </a:extLst>
          </p:cNvPr>
          <p:cNvSpPr txBox="1"/>
          <p:nvPr/>
        </p:nvSpPr>
        <p:spPr>
          <a:xfrm>
            <a:off x="1574801" y="165760"/>
            <a:ext cx="78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D854F0-4D85-44FB-B426-1423EC9F6B0F}"/>
              </a:ext>
            </a:extLst>
          </p:cNvPr>
          <p:cNvSpPr txBox="1"/>
          <p:nvPr/>
        </p:nvSpPr>
        <p:spPr>
          <a:xfrm>
            <a:off x="2391609" y="165760"/>
            <a:ext cx="78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301341-1ED2-4648-ADFA-57791EC03DEB}"/>
              </a:ext>
            </a:extLst>
          </p:cNvPr>
          <p:cNvSpPr txBox="1"/>
          <p:nvPr/>
        </p:nvSpPr>
        <p:spPr>
          <a:xfrm>
            <a:off x="1574801" y="721956"/>
            <a:ext cx="78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66182-F36F-46B7-BCA2-87BD17959277}"/>
              </a:ext>
            </a:extLst>
          </p:cNvPr>
          <p:cNvSpPr txBox="1"/>
          <p:nvPr/>
        </p:nvSpPr>
        <p:spPr>
          <a:xfrm>
            <a:off x="1574801" y="1272843"/>
            <a:ext cx="958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SiO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19946E-8AC8-479B-99E9-5EC79A905318}"/>
              </a:ext>
            </a:extLst>
          </p:cNvPr>
          <p:cNvSpPr txBox="1"/>
          <p:nvPr/>
        </p:nvSpPr>
        <p:spPr>
          <a:xfrm>
            <a:off x="1574801" y="1795353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Cu, Ni, &amp; Zn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2D27A1-11E7-42E9-A335-47AE4FA59AD8}"/>
              </a:ext>
            </a:extLst>
          </p:cNvPr>
          <p:cNvSpPr txBox="1"/>
          <p:nvPr/>
        </p:nvSpPr>
        <p:spPr>
          <a:xfrm>
            <a:off x="1574801" y="2388260"/>
            <a:ext cx="78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5316AC-DBE4-4AB9-8E3E-B8BFE42D2736}"/>
              </a:ext>
            </a:extLst>
          </p:cNvPr>
          <p:cNvSpPr txBox="1"/>
          <p:nvPr/>
        </p:nvSpPr>
        <p:spPr>
          <a:xfrm>
            <a:off x="2378909" y="2388260"/>
            <a:ext cx="78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161CD3-8FE0-47AF-AD15-D27139B0EB12}"/>
              </a:ext>
            </a:extLst>
          </p:cNvPr>
          <p:cNvSpPr txBox="1"/>
          <p:nvPr/>
        </p:nvSpPr>
        <p:spPr>
          <a:xfrm>
            <a:off x="1574801" y="2914694"/>
            <a:ext cx="2041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</a:rPr>
              <a:t>12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</a:rPr>
              <a:t>22</a:t>
            </a:r>
            <a:r>
              <a:rPr lang="en-US" sz="3200" b="1" dirty="0">
                <a:solidFill>
                  <a:srgbClr val="FF0000"/>
                </a:solidFill>
              </a:rPr>
              <a:t>O</a:t>
            </a:r>
            <a:r>
              <a:rPr lang="en-US" sz="3200" b="1" baseline="-25000" dirty="0">
                <a:solidFill>
                  <a:srgbClr val="FF0000"/>
                </a:solidFill>
              </a:rPr>
              <a:t>11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C17855-3527-4668-8133-F6D4DF29CAAA}"/>
              </a:ext>
            </a:extLst>
          </p:cNvPr>
          <p:cNvSpPr txBox="1"/>
          <p:nvPr/>
        </p:nvSpPr>
        <p:spPr>
          <a:xfrm>
            <a:off x="1574801" y="3518560"/>
            <a:ext cx="78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F48636-6CAC-4DA7-90CD-DF6E7EC9519B}"/>
              </a:ext>
            </a:extLst>
          </p:cNvPr>
          <p:cNvSpPr txBox="1"/>
          <p:nvPr/>
        </p:nvSpPr>
        <p:spPr>
          <a:xfrm>
            <a:off x="2127235" y="3518560"/>
            <a:ext cx="78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8D6237-32ED-4F40-8710-BA1731DCD922}"/>
              </a:ext>
            </a:extLst>
          </p:cNvPr>
          <p:cNvSpPr txBox="1"/>
          <p:nvPr/>
        </p:nvSpPr>
        <p:spPr>
          <a:xfrm>
            <a:off x="1574801" y="4003476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C, H, N, &amp; 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6B272B-B3D1-4DDB-80B3-5953932873D6}"/>
              </a:ext>
            </a:extLst>
          </p:cNvPr>
          <p:cNvSpPr txBox="1"/>
          <p:nvPr/>
        </p:nvSpPr>
        <p:spPr>
          <a:xfrm>
            <a:off x="1574801" y="4527221"/>
            <a:ext cx="958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rgbClr val="FF0000"/>
                </a:solidFill>
              </a:rPr>
              <a:t>O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B98A3C-8B40-4647-8ED8-DFDDC032C858}"/>
              </a:ext>
            </a:extLst>
          </p:cNvPr>
          <p:cNvSpPr txBox="1"/>
          <p:nvPr/>
        </p:nvSpPr>
        <p:spPr>
          <a:xfrm>
            <a:off x="1574801" y="5092258"/>
            <a:ext cx="78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Na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02263A-8DBB-468D-8040-50A30B6527CF}"/>
              </a:ext>
            </a:extLst>
          </p:cNvPr>
          <p:cNvSpPr txBox="1"/>
          <p:nvPr/>
        </p:nvSpPr>
        <p:spPr>
          <a:xfrm>
            <a:off x="2620051" y="5092258"/>
            <a:ext cx="78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448DCF-7159-45C5-816C-376F3CB30D71}"/>
              </a:ext>
            </a:extLst>
          </p:cNvPr>
          <p:cNvSpPr txBox="1"/>
          <p:nvPr/>
        </p:nvSpPr>
        <p:spPr>
          <a:xfrm>
            <a:off x="1574801" y="5657521"/>
            <a:ext cx="1466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Ca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rgbClr val="FF0000"/>
                </a:solidFill>
              </a:rPr>
              <a:t>SO</a:t>
            </a:r>
            <a:r>
              <a:rPr lang="en-US" sz="3200" b="1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5DDF89-6014-4506-85C7-3D4CCFE36C16}"/>
              </a:ext>
            </a:extLst>
          </p:cNvPr>
          <p:cNvSpPr txBox="1"/>
          <p:nvPr/>
        </p:nvSpPr>
        <p:spPr>
          <a:xfrm>
            <a:off x="7404364" y="5949908"/>
            <a:ext cx="2456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What is this compound? CaCO</a:t>
            </a:r>
            <a:r>
              <a:rPr lang="en-US" sz="32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69076B-04C7-4DAF-A69F-28E4A7F5D8B6}"/>
              </a:ext>
            </a:extLst>
          </p:cNvPr>
          <p:cNvSpPr txBox="1"/>
          <p:nvPr/>
        </p:nvSpPr>
        <p:spPr>
          <a:xfrm>
            <a:off x="1574801" y="6172336"/>
            <a:ext cx="78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3CBC52-8500-4B38-BEC7-9DA8D648F347}"/>
              </a:ext>
            </a:extLst>
          </p:cNvPr>
          <p:cNvSpPr txBox="1"/>
          <p:nvPr/>
        </p:nvSpPr>
        <p:spPr>
          <a:xfrm>
            <a:off x="147494" y="7378634"/>
            <a:ext cx="376280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i="1" dirty="0"/>
              <a:t>Student lesson developed by T. Tomm https://sciencespot.net/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EA4759B-F45A-441C-8AA2-629F9123A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46" y="370487"/>
            <a:ext cx="9526708" cy="6832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84E18A9-EC24-4953-B596-9210DEAF9A51}"/>
              </a:ext>
            </a:extLst>
          </p:cNvPr>
          <p:cNvGrpSpPr/>
          <p:nvPr/>
        </p:nvGrpSpPr>
        <p:grpSpPr>
          <a:xfrm>
            <a:off x="5470861" y="1191007"/>
            <a:ext cx="4308993" cy="1019504"/>
            <a:chOff x="5266807" y="2965859"/>
            <a:chExt cx="4308993" cy="101950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8B2B5E7-54F3-46CF-A791-4D885481D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66807" y="2965859"/>
              <a:ext cx="4308993" cy="1019504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CFC1FE1-16B0-47D1-812C-A90865598E62}"/>
                </a:ext>
              </a:extLst>
            </p:cNvPr>
            <p:cNvSpPr/>
            <p:nvPr/>
          </p:nvSpPr>
          <p:spPr>
            <a:xfrm rot="20406829">
              <a:off x="8540235" y="3616204"/>
              <a:ext cx="1021887" cy="25955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55880" tIns="27940" rIns="55880" bIns="27940">
              <a:spAutoFit/>
            </a:bodyPr>
            <a:lstStyle/>
            <a:p>
              <a:pPr algn="ctr"/>
              <a:r>
                <a:rPr lang="en-US" sz="132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ooper Black" panose="0208090404030B020404" pitchFamily="18" charset="0"/>
                </a:rPr>
                <a:t>Example</a:t>
              </a:r>
            </a:p>
          </p:txBody>
        </p:sp>
      </p:grpSp>
      <p:sp>
        <p:nvSpPr>
          <p:cNvPr id="20" name="Arrow: Bent 19">
            <a:extLst>
              <a:ext uri="{FF2B5EF4-FFF2-40B4-BE49-F238E27FC236}">
                <a16:creationId xmlns:a16="http://schemas.microsoft.com/office/drawing/2014/main" id="{BA869824-271A-48D3-A015-C581C628D7C5}"/>
              </a:ext>
            </a:extLst>
          </p:cNvPr>
          <p:cNvSpPr/>
          <p:nvPr/>
        </p:nvSpPr>
        <p:spPr>
          <a:xfrm flipH="1">
            <a:off x="4956487" y="5434821"/>
            <a:ext cx="1447800" cy="1213009"/>
          </a:xfrm>
          <a:prstGeom prst="ben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6537" y="6164840"/>
            <a:ext cx="7175500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2003742" algn="l"/>
              </a:tabLst>
            </a:pPr>
            <a:r>
              <a:rPr lang="en-US" altLang="en-US" sz="20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Assignment:  Decorate the right side of this page with elements!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03742" algn="l"/>
              </a:tabLst>
            </a:pPr>
            <a:r>
              <a:rPr lang="en-US" alt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Pick 6 </a:t>
            </a:r>
            <a:r>
              <a:rPr lang="en-US" altLang="en-US" sz="20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elements</a:t>
            </a:r>
            <a:r>
              <a:rPr lang="en-US" alt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from the periodic table – any six!  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03742" algn="l"/>
              </a:tabLst>
            </a:pPr>
            <a:r>
              <a:rPr lang="en-US" alt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List them by name and chemical symbol.</a:t>
            </a:r>
          </a:p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03742" algn="l"/>
              </a:tabLst>
            </a:pPr>
            <a:r>
              <a:rPr lang="en-US" alt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Use resources to find 3 uses for each one &amp; add a picture.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53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D407DF-4269-4A3B-86E1-95BB7D1256F8}"/>
              </a:ext>
            </a:extLst>
          </p:cNvPr>
          <p:cNvSpPr/>
          <p:nvPr/>
        </p:nvSpPr>
        <p:spPr>
          <a:xfrm>
            <a:off x="177157" y="40387"/>
            <a:ext cx="4738449" cy="462691"/>
          </a:xfrm>
          <a:prstGeom prst="rect">
            <a:avLst/>
          </a:prstGeom>
          <a:noFill/>
        </p:spPr>
        <p:txBody>
          <a:bodyPr wrap="square" lIns="55880" tIns="27940" rIns="55880" bIns="27940">
            <a:spAutoFit/>
          </a:bodyPr>
          <a:lstStyle/>
          <a:p>
            <a:r>
              <a:rPr lang="en-US" sz="264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oper Black" panose="0208090404030B020404" pitchFamily="18" charset="0"/>
              </a:rPr>
              <a:t>Meet the Elements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2E327A-8BEA-4C32-9682-BE4205001FFE}"/>
              </a:ext>
            </a:extLst>
          </p:cNvPr>
          <p:cNvSpPr txBox="1"/>
          <p:nvPr/>
        </p:nvSpPr>
        <p:spPr>
          <a:xfrm>
            <a:off x="6035643" y="82427"/>
            <a:ext cx="357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Name _________________________________________</a:t>
            </a:r>
            <a:endParaRPr lang="en-US" sz="1223" b="1" dirty="0"/>
          </a:p>
        </p:txBody>
      </p:sp>
      <p:sp>
        <p:nvSpPr>
          <p:cNvPr id="6" name="Rectangle 5"/>
          <p:cNvSpPr/>
          <p:nvPr/>
        </p:nvSpPr>
        <p:spPr>
          <a:xfrm>
            <a:off x="177156" y="1308438"/>
            <a:ext cx="538281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+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= Rust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forms coal and diamonds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is the chemical formula for sand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4.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______________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are elements are in coins</a:t>
            </a: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&amp;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are elements in glass and concrete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6.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is the chemical formula for sugar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7.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&amp;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are the elements in propane 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8.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______________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are the 4 elements are in all living things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518616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9.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is the chemical formula for water</a:t>
            </a:r>
          </a:p>
          <a:p>
            <a:pPr defTabSz="628625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10.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&amp;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combine to make salt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628625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11.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is the chemical formula for chalk</a:t>
            </a:r>
          </a:p>
          <a:p>
            <a:pPr defTabSz="628625" eaLnBrk="0" fontAlgn="base" hangingPunct="0">
              <a:lnSpc>
                <a:spcPct val="150000"/>
              </a:lnSpc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12.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____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is used to make light bulb filaments</a:t>
            </a:r>
          </a:p>
          <a:p>
            <a:pPr defTabSz="628625" eaLnBrk="0" fontAlgn="base" hangingPunct="0">
              <a:lnSpc>
                <a:spcPct val="150000"/>
              </a:lnSpc>
            </a:pPr>
            <a:endParaRPr lang="en-US" altLang="en-US" sz="14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2003742" algn="l"/>
              </a:tabLst>
            </a:pPr>
            <a:r>
              <a:rPr lang="en-US" altLang="en-US" sz="14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Assignment:  Decorate the right side of this page with elements!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03742" algn="l"/>
              </a:tabLst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Pick 6 </a:t>
            </a:r>
            <a:r>
              <a:rPr lang="en-US" altLang="en-US" sz="14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elements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from the periodic table – any six!  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03742" algn="l"/>
              </a:tabLst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List them by name and chemical symbol.</a:t>
            </a:r>
          </a:p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03742" algn="l"/>
              </a:tabLst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Use resources to find 3 uses for each one &amp; add a picture.</a:t>
            </a:r>
            <a:endParaRPr lang="en-US" altLang="en-US" sz="1400" dirty="0">
              <a:latin typeface="Times New Roman" pitchFamily="18" charset="0"/>
              <a:cs typeface="Times New Roman" pitchFamily="18" charset="0"/>
            </a:endParaRPr>
          </a:p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2003742" algn="l"/>
              </a:tabLst>
            </a:pPr>
            <a:endParaRPr lang="en-US" altLang="en-US" sz="11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2003742" algn="l"/>
              </a:tabLst>
            </a:pPr>
            <a:endParaRPr lang="en-US" altLang="en-US" sz="14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defTabSz="6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2003742" algn="l"/>
              </a:tabLst>
            </a:pP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Links are available at Science Spot Kid Zone 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Periodic Table Links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9E8F95-7DF3-4C46-8BAB-9C6D1EA79B5D}"/>
              </a:ext>
            </a:extLst>
          </p:cNvPr>
          <p:cNvSpPr/>
          <p:nvPr/>
        </p:nvSpPr>
        <p:spPr>
          <a:xfrm>
            <a:off x="63060" y="82427"/>
            <a:ext cx="5265685" cy="75575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22D0C186-93F9-41F1-870E-AE1FB66949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9385" y="1308438"/>
            <a:ext cx="1477095" cy="906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31C82C-6177-4637-BE96-3A502956FA8B}"/>
              </a:ext>
            </a:extLst>
          </p:cNvPr>
          <p:cNvSpPr txBox="1"/>
          <p:nvPr/>
        </p:nvSpPr>
        <p:spPr>
          <a:xfrm>
            <a:off x="177156" y="537181"/>
            <a:ext cx="493612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51861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Directions: 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Fill in as the blanks as you listen to the song. Use the </a:t>
            </a:r>
            <a:r>
              <a:rPr lang="en-US" altLang="en-US" sz="14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chemical symbol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for elements  the for </a:t>
            </a:r>
            <a:r>
              <a:rPr lang="en-US" altLang="en-US" sz="14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chemical formula for compounds</a:t>
            </a:r>
            <a:r>
              <a:rPr lang="en-US" altLang="en-US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Make sure they are in the correct format! 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57AD0B62-547D-4B45-97D3-3A578FB58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0847">
            <a:off x="4275345" y="2885976"/>
            <a:ext cx="723029" cy="69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935FB33C-9545-45D5-9445-BAD6FA2E2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6134">
            <a:off x="3994376" y="4480142"/>
            <a:ext cx="1049003" cy="48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3CBC52-8500-4B38-BEC7-9DA8D648F347}"/>
              </a:ext>
            </a:extLst>
          </p:cNvPr>
          <p:cNvSpPr txBox="1"/>
          <p:nvPr/>
        </p:nvSpPr>
        <p:spPr>
          <a:xfrm>
            <a:off x="147494" y="7378634"/>
            <a:ext cx="376280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i="1" dirty="0"/>
              <a:t>Student lesson developed by T. Tomm https://sciencespot.net/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E0414AD-FBA9-4CC2-B740-44226CA4C0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154345" y="3338255"/>
            <a:ext cx="2834410" cy="67061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ADB0038-894B-413B-9B7C-E034ECC3FBAE}"/>
              </a:ext>
            </a:extLst>
          </p:cNvPr>
          <p:cNvSpPr/>
          <p:nvPr/>
        </p:nvSpPr>
        <p:spPr>
          <a:xfrm rot="20406829">
            <a:off x="-1355500" y="3583255"/>
            <a:ext cx="1021887" cy="259558"/>
          </a:xfrm>
          <a:prstGeom prst="rect">
            <a:avLst/>
          </a:prstGeom>
          <a:solidFill>
            <a:srgbClr val="FFFF00"/>
          </a:solidFill>
        </p:spPr>
        <p:txBody>
          <a:bodyPr wrap="square" lIns="55880" tIns="27940" rIns="55880" bIns="27940">
            <a:spAutoFit/>
          </a:bodyPr>
          <a:lstStyle/>
          <a:p>
            <a:pPr algn="ctr"/>
            <a:r>
              <a:rPr lang="en-US" sz="132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oper Black" panose="0208090404030B020404" pitchFamily="18" charset="0"/>
              </a:rPr>
              <a:t>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A97FE0-5472-4ED8-ABFC-0DF50D71BFC0}"/>
              </a:ext>
            </a:extLst>
          </p:cNvPr>
          <p:cNvSpPr txBox="1"/>
          <p:nvPr/>
        </p:nvSpPr>
        <p:spPr>
          <a:xfrm>
            <a:off x="-3115039" y="108109"/>
            <a:ext cx="3104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Student Worksheet Master</a:t>
            </a:r>
          </a:p>
          <a:p>
            <a:r>
              <a:rPr lang="en-US" dirty="0"/>
              <a:t>Downloaded as PNG and added to Google Slides as a background image.</a:t>
            </a:r>
          </a:p>
          <a:p>
            <a:endParaRPr lang="en-US" dirty="0"/>
          </a:p>
          <a:p>
            <a:r>
              <a:rPr lang="en-US" dirty="0">
                <a:hlinkClick r:id="rId7"/>
              </a:rPr>
              <a:t>https://docs.google.com/presentation/d/1VUSbLDURe0lCjYWMiuTsiYTywbWi61avL9-yy80gJxI/copy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7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566</Words>
  <Application>Microsoft Office PowerPoint</Application>
  <PresentationFormat>Custom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Cooper Black</vt:lpstr>
      <vt:lpstr>Times New Roman</vt:lpstr>
      <vt:lpstr>Office Theme</vt:lpstr>
      <vt:lpstr>Meet the Elements</vt:lpstr>
      <vt:lpstr>ANSWERS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Tomm</dc:creator>
  <cp:lastModifiedBy>Tracy Tomm</cp:lastModifiedBy>
  <cp:revision>8</cp:revision>
  <dcterms:created xsi:type="dcterms:W3CDTF">2021-02-23T20:23:57Z</dcterms:created>
  <dcterms:modified xsi:type="dcterms:W3CDTF">2021-02-23T21:35:34Z</dcterms:modified>
</cp:coreProperties>
</file>