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468" r:id="rId2"/>
    <p:sldId id="358" r:id="rId3"/>
    <p:sldId id="440" r:id="rId4"/>
    <p:sldId id="458" r:id="rId5"/>
    <p:sldId id="441" r:id="rId6"/>
    <p:sldId id="459" r:id="rId7"/>
    <p:sldId id="469" r:id="rId8"/>
    <p:sldId id="444" r:id="rId9"/>
    <p:sldId id="617" r:id="rId10"/>
    <p:sldId id="618" r:id="rId11"/>
    <p:sldId id="619" r:id="rId12"/>
    <p:sldId id="463" r:id="rId13"/>
    <p:sldId id="465" r:id="rId14"/>
    <p:sldId id="621" r:id="rId15"/>
    <p:sldId id="625" r:id="rId16"/>
    <p:sldId id="626" r:id="rId17"/>
    <p:sldId id="627" r:id="rId18"/>
    <p:sldId id="565" r:id="rId19"/>
    <p:sldId id="483" r:id="rId20"/>
    <p:sldId id="628" r:id="rId21"/>
  </p:sldIdLst>
  <p:sldSz cx="12801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30285-C095-446F-BC44-CDDCED9C3A31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7000" y="857250"/>
            <a:ext cx="38100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B2994-B485-49EA-B7B0-5858A43E0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7000" y="857250"/>
            <a:ext cx="38100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36868-5A31-4DEE-93D1-0607CDD25B2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6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7000" y="857250"/>
            <a:ext cx="38100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36868-5A31-4DEE-93D1-0607CDD25B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6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7000" y="857250"/>
            <a:ext cx="38100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36868-5A31-4DEE-93D1-0607CDD25B2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78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7000" y="857250"/>
            <a:ext cx="38100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36868-5A31-4DEE-93D1-0607CDD25B2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4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7000" y="857250"/>
            <a:ext cx="38100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36868-5A31-4DEE-93D1-0607CDD25B2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7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7000" y="857250"/>
            <a:ext cx="38100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36868-5A31-4DEE-93D1-0607CDD25B2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74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7000" y="857250"/>
            <a:ext cx="38100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36868-5A31-4DEE-93D1-0607CDD25B2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4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8CA3-FD0D-4568-ABBA-705F95528064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E1EA-76F1-4840-BE8E-21F6C8FE5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1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8CA3-FD0D-4568-ABBA-705F95528064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E1EA-76F1-4840-BE8E-21F6C8FE5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8CA3-FD0D-4568-ABBA-705F95528064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E1EA-76F1-4840-BE8E-21F6C8FE5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0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8CA3-FD0D-4568-ABBA-705F95528064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E1EA-76F1-4840-BE8E-21F6C8FE5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0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8CA3-FD0D-4568-ABBA-705F95528064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E1EA-76F1-4840-BE8E-21F6C8FE5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0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8CA3-FD0D-4568-ABBA-705F95528064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E1EA-76F1-4840-BE8E-21F6C8FE5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8CA3-FD0D-4568-ABBA-705F95528064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E1EA-76F1-4840-BE8E-21F6C8FE5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6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8CA3-FD0D-4568-ABBA-705F95528064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E1EA-76F1-4840-BE8E-21F6C8FE5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9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8CA3-FD0D-4568-ABBA-705F95528064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E1EA-76F1-4840-BE8E-21F6C8FE5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7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8CA3-FD0D-4568-ABBA-705F95528064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E1EA-76F1-4840-BE8E-21F6C8FE5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0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8CA3-FD0D-4568-ABBA-705F95528064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E1EA-76F1-4840-BE8E-21F6C8FE5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2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8CA3-FD0D-4568-ABBA-705F95528064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E1EA-76F1-4840-BE8E-21F6C8FE5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6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5wvAK_gK1g2lcPlIV2mZpBUSp9hJ9kCze10didSY2hg/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biowonderings.weebly.com/theory-of-evolution-activities.html" TargetMode="External"/><Relationship Id="rId4" Type="http://schemas.openxmlformats.org/officeDocument/2006/relationships/hyperlink" Target="https://sciencespot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hyperlink" Target="https://askabiologist.asu.edu/peppered-mot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hyperlink" Target="https://askabiologist.asu.edu/peppered-moths-game/play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skabiologist.asu.edu/peppered-mot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video.link/w/m4d6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legendsoflearning.com/assignments/a23a10c63b01/natural-selection/sha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egendsoflearning.com/assignments/1b28f21c5b7d/artificial-selection/share" TargetMode="External"/><Relationship Id="rId7" Type="http://schemas.openxmlformats.org/officeDocument/2006/relationships/hyperlink" Target="https://classroom.legendsoflearning.com/" TargetMode="External"/><Relationship Id="rId2" Type="http://schemas.openxmlformats.org/officeDocument/2006/relationships/hyperlink" Target="https://app.legendsoflearning.com/assignments/a23a10c63b01/natural-selection/sh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r.msu.edu/news/mutation-examples-and-how-they-happ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link/w/bQ8o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kabiologist.asu.edu/peppered-moth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askabiologist.asu.edu/peppered-moths-game/play.html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5599" y="285891"/>
            <a:ext cx="12090400" cy="23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0904" tIns="60452" rIns="120904" bIns="60452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Living Things – Unit 2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Natural Selection</a:t>
            </a:r>
            <a:endParaRPr lang="en-US" sz="6000" dirty="0">
              <a:latin typeface="Arial" pitchFamily="34" charset="0"/>
              <a:cs typeface="Arial" pitchFamily="34" charset="0"/>
            </a:endParaRPr>
          </a:p>
          <a:p>
            <a:pPr marL="604520" indent="-60452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US" sz="2645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5CB064-90F1-4E30-8B4C-B56B3FC02D33}"/>
              </a:ext>
            </a:extLst>
          </p:cNvPr>
          <p:cNvSpPr txBox="1"/>
          <p:nvPr/>
        </p:nvSpPr>
        <p:spPr>
          <a:xfrm>
            <a:off x="161755" y="6856220"/>
            <a:ext cx="1244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Student worksheets are available as Google Slides</a:t>
            </a:r>
            <a:endParaRPr lang="en-US" dirty="0"/>
          </a:p>
          <a:p>
            <a:pPr algn="ctr"/>
            <a:r>
              <a:rPr lang="en-US" dirty="0"/>
              <a:t>Lesson developed by T. Tomm </a:t>
            </a:r>
            <a:r>
              <a:rPr lang="en-US" dirty="0">
                <a:hlinkClick r:id="rId4"/>
              </a:rPr>
              <a:t>https://sciencespot.net/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1026" name="Picture 2" descr="Picture">
            <a:hlinkClick r:id="rId5"/>
            <a:extLst>
              <a:ext uri="{FF2B5EF4-FFF2-40B4-BE49-F238E27FC236}">
                <a16:creationId xmlns:a16="http://schemas.microsoft.com/office/drawing/2014/main" id="{2A938CFF-9CBC-4EC0-9371-1C88E32D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72" y="2209549"/>
            <a:ext cx="7604347" cy="43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9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0CBA20-03A3-CB0F-EECB-BFD26CF31049}"/>
              </a:ext>
            </a:extLst>
          </p:cNvPr>
          <p:cNvSpPr txBox="1"/>
          <p:nvPr/>
        </p:nvSpPr>
        <p:spPr>
          <a:xfrm>
            <a:off x="263143" y="116466"/>
            <a:ext cx="554548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0222"/>
            <a:r>
              <a:rPr lang="en-US" altLang="en-US" sz="2040" dirty="0">
                <a:solidFill>
                  <a:srgbClr val="000000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Times New Roman" panose="02020603050405020304" pitchFamily="18" charset="0"/>
              </a:rPr>
              <a:t>2. What does the caterpillar of the peppered moth resemble? </a:t>
            </a:r>
            <a:br>
              <a:rPr lang="en-US" altLang="en-US" sz="2040" dirty="0">
                <a:solidFill>
                  <a:srgbClr val="000000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en-US" altLang="en-US" sz="2040" dirty="0">
              <a:solidFill>
                <a:srgbClr val="000000"/>
              </a:solidFill>
              <a:highlight>
                <a:srgbClr val="FFFF00"/>
              </a:highligh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204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204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204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40222"/>
            <a:r>
              <a:rPr lang="en-US" altLang="en-US" sz="2040" dirty="0">
                <a:solidFill>
                  <a:srgbClr val="000000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Times New Roman" panose="02020603050405020304" pitchFamily="18" charset="0"/>
              </a:rPr>
              <a:t>3. Describe the two forms of a peppered moth: typica and carbonaria.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AFD8A-3E46-F14C-F2B7-8B0C3DDF6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633" y="102141"/>
            <a:ext cx="6729823" cy="619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F70C76-3BA8-8A6D-8344-07A5F17FBEF6}"/>
              </a:ext>
            </a:extLst>
          </p:cNvPr>
          <p:cNvSpPr txBox="1"/>
          <p:nvPr/>
        </p:nvSpPr>
        <p:spPr>
          <a:xfrm>
            <a:off x="223869" y="982476"/>
            <a:ext cx="455013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looks like a stick or twig.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C7DFF-73AC-E628-993E-857ECBE223EC}"/>
              </a:ext>
            </a:extLst>
          </p:cNvPr>
          <p:cNvSpPr txBox="1"/>
          <p:nvPr/>
        </p:nvSpPr>
        <p:spPr>
          <a:xfrm>
            <a:off x="655662" y="2437563"/>
            <a:ext cx="3686547" cy="133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</a:t>
            </a:r>
            <a:r>
              <a:rPr lang="en-US" sz="20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Dark-colored</a:t>
            </a:r>
            <a:endParaRPr lang="en-US" sz="20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Dark form of the peppered moth">
            <a:extLst>
              <a:ext uri="{FF2B5EF4-FFF2-40B4-BE49-F238E27FC236}">
                <a16:creationId xmlns:a16="http://schemas.microsoft.com/office/drawing/2014/main" id="{6B041CC3-C459-8302-B971-D5C2241A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5" y="3977891"/>
            <a:ext cx="2576076" cy="19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F4432A-EC55-B821-7936-348F93DD8354}"/>
              </a:ext>
            </a:extLst>
          </p:cNvPr>
          <p:cNvSpPr txBox="1"/>
          <p:nvPr/>
        </p:nvSpPr>
        <p:spPr>
          <a:xfrm>
            <a:off x="263143" y="3684558"/>
            <a:ext cx="1673215" cy="4412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67" b="1" dirty="0"/>
              <a:t>Carbonaria</a:t>
            </a:r>
            <a:endParaRPr lang="en-US" sz="2267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DB31D-BB0E-FC17-7A9E-FC838692DDD5}"/>
              </a:ext>
            </a:extLst>
          </p:cNvPr>
          <p:cNvSpPr txBox="1"/>
          <p:nvPr/>
        </p:nvSpPr>
        <p:spPr>
          <a:xfrm>
            <a:off x="3186708" y="2002179"/>
            <a:ext cx="2389549" cy="133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Light-colored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</a:t>
            </a:r>
            <a:endParaRPr lang="en-US" sz="20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0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9BB4C8-6A7D-7E3C-2F11-E56737B31807}"/>
              </a:ext>
            </a:extLst>
          </p:cNvPr>
          <p:cNvGrpSpPr/>
          <p:nvPr/>
        </p:nvGrpSpPr>
        <p:grpSpPr>
          <a:xfrm>
            <a:off x="1936358" y="4381303"/>
            <a:ext cx="3407272" cy="1920688"/>
            <a:chOff x="1936358" y="4381303"/>
            <a:chExt cx="3407272" cy="19206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96F9FC-6706-DAFA-0040-844A6AE4A1C2}"/>
                </a:ext>
              </a:extLst>
            </p:cNvPr>
            <p:cNvSpPr txBox="1"/>
            <p:nvPr/>
          </p:nvSpPr>
          <p:spPr>
            <a:xfrm>
              <a:off x="2954080" y="5267862"/>
              <a:ext cx="2389550" cy="1034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4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Mutation occurred in the DNA of the light moths</a:t>
              </a:r>
            </a:p>
          </p:txBody>
        </p:sp>
        <p:sp>
          <p:nvSpPr>
            <p:cNvPr id="9" name="Arrow: Bent 8">
              <a:extLst>
                <a:ext uri="{FF2B5EF4-FFF2-40B4-BE49-F238E27FC236}">
                  <a16:creationId xmlns:a16="http://schemas.microsoft.com/office/drawing/2014/main" id="{F160CEAB-A208-EA13-0257-E0D29BBF1B6D}"/>
                </a:ext>
              </a:extLst>
            </p:cNvPr>
            <p:cNvSpPr/>
            <p:nvPr/>
          </p:nvSpPr>
          <p:spPr>
            <a:xfrm rot="10800000">
              <a:off x="1936358" y="4381303"/>
              <a:ext cx="1269055" cy="1337866"/>
            </a:xfrm>
            <a:prstGeom prst="ben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2" descr="Light form of peppered moth">
            <a:extLst>
              <a:ext uri="{FF2B5EF4-FFF2-40B4-BE49-F238E27FC236}">
                <a16:creationId xmlns:a16="http://schemas.microsoft.com/office/drawing/2014/main" id="{F6C4672C-457D-F4CD-D83B-CEBE638C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86" y="2906872"/>
            <a:ext cx="2576076" cy="19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F10E7A-6904-5290-1190-FF8BD844C4F9}"/>
              </a:ext>
            </a:extLst>
          </p:cNvPr>
          <p:cNvSpPr txBox="1"/>
          <p:nvPr/>
        </p:nvSpPr>
        <p:spPr>
          <a:xfrm>
            <a:off x="3670415" y="4605969"/>
            <a:ext cx="1673215" cy="4412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67" b="1" dirty="0"/>
              <a:t>Typica</a:t>
            </a:r>
            <a:endParaRPr lang="en-US" sz="2267" dirty="0"/>
          </a:p>
        </p:txBody>
      </p:sp>
    </p:spTree>
    <p:extLst>
      <p:ext uri="{BB962C8B-B14F-4D97-AF65-F5344CB8AC3E}">
        <p14:creationId xmlns:p14="http://schemas.microsoft.com/office/powerpoint/2010/main" val="30479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  <p:bldP spid="5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48E811-6418-4013-B22D-27CC85696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1" y="-482834"/>
            <a:ext cx="17447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360" tIns="43180" rIns="86360" bIns="431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29FCDB-6AFA-4634-945B-F4672A20E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9" y="200979"/>
            <a:ext cx="9563239" cy="839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4023" tIns="37011" rIns="74023" bIns="37011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0222"/>
            <a:r>
              <a:rPr lang="en-US" altLang="en-US" sz="1942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How did the Industrial Revolution impact the peppered moth?  How was it discovered?</a:t>
            </a:r>
            <a:endParaRPr lang="en-US" altLang="en-US" sz="1942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4452" y="860937"/>
            <a:ext cx="5055708" cy="2842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factories BURNED COAL for energy</a:t>
            </a:r>
          </a:p>
          <a:p>
            <a:r>
              <a:rPr lang="en-US" sz="40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</a:t>
            </a:r>
            <a:endParaRPr lang="en-US" sz="408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4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POLLUTION </a:t>
            </a:r>
          </a:p>
          <a:p>
            <a:r>
              <a:rPr lang="en-US" sz="40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</a:t>
            </a:r>
            <a:endParaRPr lang="en-US" sz="362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4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Killed light-colored LICHEN and black SOOT turned the tree trunks dark.  </a:t>
            </a:r>
          </a:p>
          <a:p>
            <a:pPr algn="ctr"/>
            <a:endParaRPr lang="en-US" sz="194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7C2BE4-750E-7103-FBC4-9CABBCCE7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03" y="931493"/>
            <a:ext cx="6866215" cy="6304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9D9AC-FAE1-A103-0F8E-50D869D63AB0}"/>
              </a:ext>
            </a:extLst>
          </p:cNvPr>
          <p:cNvSpPr txBox="1"/>
          <p:nvPr/>
        </p:nvSpPr>
        <p:spPr>
          <a:xfrm>
            <a:off x="7838070" y="6739380"/>
            <a:ext cx="4417284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Discovered by observing the habitats and moth collectors.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6D096A-96F2-EE58-C688-88529E37E5D7}"/>
              </a:ext>
            </a:extLst>
          </p:cNvPr>
          <p:cNvGrpSpPr/>
          <p:nvPr/>
        </p:nvGrpSpPr>
        <p:grpSpPr>
          <a:xfrm>
            <a:off x="7964131" y="3880924"/>
            <a:ext cx="3833725" cy="2628866"/>
            <a:chOff x="1055268" y="3688080"/>
            <a:chExt cx="4548138" cy="2992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E2DBA7-BAE6-EE30-4507-72699E931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5268" y="3688080"/>
              <a:ext cx="4548138" cy="29925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3BCBD9-FE8D-FCD4-77AF-7B8CA322F428}"/>
                </a:ext>
              </a:extLst>
            </p:cNvPr>
            <p:cNvSpPr txBox="1"/>
            <p:nvPr/>
          </p:nvSpPr>
          <p:spPr>
            <a:xfrm>
              <a:off x="1069104" y="3712445"/>
              <a:ext cx="2651761" cy="805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LICHEN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18ACA6C-FDF1-734A-E242-1E3487BA2647}"/>
                </a:ext>
              </a:extLst>
            </p:cNvPr>
            <p:cNvCxnSpPr/>
            <p:nvPr/>
          </p:nvCxnSpPr>
          <p:spPr>
            <a:xfrm>
              <a:off x="3758084" y="4210259"/>
              <a:ext cx="954593" cy="417344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2412DE0-8446-7246-BFE8-7EC4CB8DC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5937" y="4248849"/>
              <a:ext cx="215842" cy="1119237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07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48E811-6418-4013-B22D-27CC85696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96444"/>
            <a:ext cx="2155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6680" tIns="53340" rIns="106680" bIns="533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29FCDB-6AFA-4634-945B-F4672A20E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016" y="114095"/>
            <a:ext cx="9160464" cy="4253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 B:  Click the Peppered Moth image to find the game.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“How to Play” information to answer these questions.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What percentage of the moths will be light-colored?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 What is your role in the game?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How will you “eat” the moths?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>
            <a:hlinkClick r:id="rId2"/>
            <a:extLst>
              <a:ext uri="{FF2B5EF4-FFF2-40B4-BE49-F238E27FC236}">
                <a16:creationId xmlns:a16="http://schemas.microsoft.com/office/drawing/2014/main" id="{9FD23124-C46D-40E0-ACEC-9DC216031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9460" y="288185"/>
            <a:ext cx="3230034" cy="1617959"/>
          </a:xfrm>
          <a:prstGeom prst="rect">
            <a:avLst/>
          </a:prstGeom>
        </p:spPr>
      </p:pic>
      <p:pic>
        <p:nvPicPr>
          <p:cNvPr id="52" name="Picture 51">
            <a:hlinkClick r:id="rId4"/>
            <a:extLst>
              <a:ext uri="{FF2B5EF4-FFF2-40B4-BE49-F238E27FC236}">
                <a16:creationId xmlns:a16="http://schemas.microsoft.com/office/drawing/2014/main" id="{A6856571-84E4-4237-94C2-319D00747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20" y="160748"/>
            <a:ext cx="2266677" cy="2345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99287" y="918536"/>
            <a:ext cx="270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(Half)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6795" y="1515799"/>
            <a:ext cx="336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Predator (bird)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6795" y="2046544"/>
            <a:ext cx="47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on them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4F5B3-DAF9-49B4-AB74-8DB109C39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08" y="2937497"/>
            <a:ext cx="12247661" cy="20987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 C: Play the Game -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data table for the light forest and the dark forest as you play the game.  You will need to repeat each one 3 times.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9F7756-67D2-4CCC-8A83-19B044E16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50" y="6087715"/>
            <a:ext cx="8422440" cy="142098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6C317C2-90BF-492C-8A2B-46CF8B56E55E}"/>
              </a:ext>
            </a:extLst>
          </p:cNvPr>
          <p:cNvSpPr/>
          <p:nvPr/>
        </p:nvSpPr>
        <p:spPr>
          <a:xfrm>
            <a:off x="1772339" y="6755421"/>
            <a:ext cx="497012" cy="3877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638029-1959-4CFC-BC93-CC14F73256B4}"/>
              </a:ext>
            </a:extLst>
          </p:cNvPr>
          <p:cNvSpPr/>
          <p:nvPr/>
        </p:nvSpPr>
        <p:spPr>
          <a:xfrm>
            <a:off x="2169769" y="7000544"/>
            <a:ext cx="1599539" cy="38770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506A6A-F488-4A52-91B2-5B3EFF4A01BE}"/>
              </a:ext>
            </a:extLst>
          </p:cNvPr>
          <p:cNvSpPr txBox="1"/>
          <p:nvPr/>
        </p:nvSpPr>
        <p:spPr>
          <a:xfrm>
            <a:off x="6978678" y="4361630"/>
            <a:ext cx="4958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Click NEW GAME to play again. </a:t>
            </a:r>
          </a:p>
          <a:p>
            <a:pPr algn="ctr"/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Record your data after each round!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AFB9E-5878-4007-9DEE-EB047A414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712" y="3798792"/>
            <a:ext cx="5334744" cy="218152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215A54-DC8B-4E7C-BCA8-D1283722A0B4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2020845" y="5098603"/>
            <a:ext cx="161972" cy="165681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443B62-DE57-4ED4-B87C-D79F30B5C9CF}"/>
              </a:ext>
            </a:extLst>
          </p:cNvPr>
          <p:cNvCxnSpPr>
            <a:cxnSpLocks/>
          </p:cNvCxnSpPr>
          <p:nvPr/>
        </p:nvCxnSpPr>
        <p:spPr>
          <a:xfrm flipV="1">
            <a:off x="2937454" y="5098602"/>
            <a:ext cx="0" cy="187521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9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48E811-6418-4013-B22D-27CC85696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96444"/>
            <a:ext cx="2155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6680" tIns="53340" rIns="106680" bIns="533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61DEB-831D-499D-B50E-C165349B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08" y="257230"/>
            <a:ext cx="12247661" cy="62717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 D:  Final Analysis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Explain how the color of the moths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increases or decreases their chances of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survival.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Explain the concept of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natural selection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using your moths as an example.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What have scientists observed about peppered moths in recent years with the implementation of the Clean Air laws?  Why?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>
            <a:hlinkClick r:id="rId2"/>
            <a:extLst>
              <a:ext uri="{FF2B5EF4-FFF2-40B4-BE49-F238E27FC236}">
                <a16:creationId xmlns:a16="http://schemas.microsoft.com/office/drawing/2014/main" id="{9FD23124-C46D-40E0-ACEC-9DC216031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524" y="6325859"/>
            <a:ext cx="2557239" cy="12809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29D14D-411C-4A7F-94A2-E949F57296C4}"/>
              </a:ext>
            </a:extLst>
          </p:cNvPr>
          <p:cNvSpPr txBox="1"/>
          <p:nvPr/>
        </p:nvSpPr>
        <p:spPr>
          <a:xfrm>
            <a:off x="215508" y="2126406"/>
            <a:ext cx="55461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moths survived more often in the light forest, but the survived less often in the dark forest.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5BED0-E1F5-48A3-915D-FD687ABA9855}"/>
              </a:ext>
            </a:extLst>
          </p:cNvPr>
          <p:cNvSpPr txBox="1"/>
          <p:nvPr/>
        </p:nvSpPr>
        <p:spPr>
          <a:xfrm>
            <a:off x="338431" y="3965100"/>
            <a:ext cx="11988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Lighter moths survived more often in the lighter forest, which means they were the ones to reproduce more often and have more offspring.  The moths that survive have a higher fitness since they can produce offspring.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AEF08-A749-47BA-80CF-12B7B7EC8D14}"/>
              </a:ext>
            </a:extLst>
          </p:cNvPr>
          <p:cNvSpPr txBox="1"/>
          <p:nvPr/>
        </p:nvSpPr>
        <p:spPr>
          <a:xfrm>
            <a:off x="392509" y="6376312"/>
            <a:ext cx="8456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noticed more light moths, because decreased pollution has changed the trees back to a lighter color.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96D22F-9187-4FDF-97C9-A455904A224B}"/>
              </a:ext>
            </a:extLst>
          </p:cNvPr>
          <p:cNvGrpSpPr/>
          <p:nvPr/>
        </p:nvGrpSpPr>
        <p:grpSpPr>
          <a:xfrm>
            <a:off x="5555528" y="420053"/>
            <a:ext cx="7010235" cy="2866685"/>
            <a:chOff x="5555528" y="420053"/>
            <a:chExt cx="7010235" cy="28666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A2794F-BA59-49E1-8C1E-F5C4EC98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5528" y="420053"/>
              <a:ext cx="7010235" cy="28666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A00A9B-820E-46B2-B836-6C17BA2FC16A}"/>
                </a:ext>
              </a:extLst>
            </p:cNvPr>
            <p:cNvSpPr/>
            <p:nvPr/>
          </p:nvSpPr>
          <p:spPr>
            <a:xfrm>
              <a:off x="6753726" y="1636295"/>
              <a:ext cx="497306" cy="490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4C18C5-6413-49D3-85A6-1FF2D70C5F66}"/>
                </a:ext>
              </a:extLst>
            </p:cNvPr>
            <p:cNvSpPr/>
            <p:nvPr/>
          </p:nvSpPr>
          <p:spPr>
            <a:xfrm>
              <a:off x="7745749" y="1608339"/>
              <a:ext cx="497306" cy="490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1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53BD6CC4-A6E6-4804-8CB1-04A86BA2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333531"/>
            <a:ext cx="7759182" cy="6524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2914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 to Slide #3: Peppered Moths: Seasoned Survivors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9F3529-866E-4964-95F6-78E9768DE5B8}"/>
              </a:ext>
            </a:extLst>
          </p:cNvPr>
          <p:cNvSpPr txBox="1">
            <a:spLocks/>
          </p:cNvSpPr>
          <p:nvPr/>
        </p:nvSpPr>
        <p:spPr>
          <a:xfrm>
            <a:off x="2504245" y="6598176"/>
            <a:ext cx="3769024" cy="804826"/>
          </a:xfrm>
          <a:prstGeom prst="rect">
            <a:avLst/>
          </a:prstGeom>
          <a:solidFill>
            <a:srgbClr val="FFFF00"/>
          </a:solidFill>
        </p:spPr>
        <p:txBody>
          <a:bodyPr vert="horz" lIns="74023" tIns="37011" rIns="74023" bIns="37011" rtlCol="0" anchor="t" anchorCtr="0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267" b="1" dirty="0">
                <a:latin typeface="Times New Roman" pitchFamily="18" charset="0"/>
                <a:cs typeface="Times New Roman" pitchFamily="18" charset="0"/>
              </a:rPr>
              <a:t>Answer these questions when you are done with Part 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E2FEC-7898-652E-D898-53A0D1A7E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6" y="1585013"/>
            <a:ext cx="6244369" cy="4724301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FAF8482F-2C85-43D5-A625-46C472BC05FA}"/>
              </a:ext>
            </a:extLst>
          </p:cNvPr>
          <p:cNvSpPr txBox="1">
            <a:spLocks/>
          </p:cNvSpPr>
          <p:nvPr/>
        </p:nvSpPr>
        <p:spPr>
          <a:xfrm>
            <a:off x="5951853" y="1279340"/>
            <a:ext cx="3663053" cy="804826"/>
          </a:xfrm>
          <a:prstGeom prst="rect">
            <a:avLst/>
          </a:prstGeom>
          <a:solidFill>
            <a:srgbClr val="FFFF00"/>
          </a:solidFill>
        </p:spPr>
        <p:txBody>
          <a:bodyPr vert="horz" lIns="74023" tIns="37011" rIns="74023" bIns="37011" rtlCol="0" anchor="t" anchorCtr="0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267" b="1" dirty="0">
                <a:latin typeface="Times New Roman" pitchFamily="18" charset="0"/>
                <a:cs typeface="Times New Roman" pitchFamily="18" charset="0"/>
              </a:rPr>
              <a:t>Use the table to record your data &amp; observations.</a:t>
            </a: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AD504A61-0485-4140-B744-1381EFBCC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68372" y="2041032"/>
            <a:ext cx="1279979" cy="12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B30F1262-BBE3-40EC-B012-8EC70E37E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98404" y="5122176"/>
            <a:ext cx="1279979" cy="12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2750EF-E3D3-6176-17D9-0BE38222A9D7}"/>
              </a:ext>
            </a:extLst>
          </p:cNvPr>
          <p:cNvSpPr/>
          <p:nvPr/>
        </p:nvSpPr>
        <p:spPr>
          <a:xfrm>
            <a:off x="1703296" y="3406129"/>
            <a:ext cx="4142587" cy="29960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780BF0-E568-A199-42E0-A105CC9F3FD3}"/>
              </a:ext>
            </a:extLst>
          </p:cNvPr>
          <p:cNvSpPr txBox="1">
            <a:spLocks/>
          </p:cNvSpPr>
          <p:nvPr/>
        </p:nvSpPr>
        <p:spPr>
          <a:xfrm>
            <a:off x="6955720" y="6362919"/>
            <a:ext cx="2899480" cy="545377"/>
          </a:xfrm>
          <a:prstGeom prst="rect">
            <a:avLst/>
          </a:prstGeom>
          <a:solidFill>
            <a:srgbClr val="FFFF00"/>
          </a:solidFill>
        </p:spPr>
        <p:txBody>
          <a:bodyPr vert="horz" lIns="74023" tIns="37011" rIns="74023" bIns="37011" rtlCol="0" anchor="t" anchorCtr="0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67" b="1" dirty="0">
                <a:latin typeface="Times New Roman" pitchFamily="18" charset="0"/>
                <a:cs typeface="Times New Roman" pitchFamily="18" charset="0"/>
              </a:rPr>
              <a:t>Click here for a hint!</a:t>
            </a:r>
          </a:p>
        </p:txBody>
      </p:sp>
    </p:spTree>
    <p:extLst>
      <p:ext uri="{BB962C8B-B14F-4D97-AF65-F5344CB8AC3E}">
        <p14:creationId xmlns:p14="http://schemas.microsoft.com/office/powerpoint/2010/main" val="351893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48E811-6418-4013-B22D-27CC85696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1" y="-482834"/>
            <a:ext cx="17447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360" tIns="43180" rIns="86360" bIns="431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7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61DEB-831D-499D-B50E-C165349B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85" y="118907"/>
            <a:ext cx="12330566" cy="50771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4023" tIns="37011" rIns="74023" bIns="37011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0222"/>
            <a:r>
              <a:rPr lang="en-US" altLang="en-US" sz="362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D:  Final Analysis</a:t>
            </a: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r>
              <a:rPr lang="en-US" altLang="en-US" sz="1942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Explain how the color of the moths  increases or decreases their chances of survival.</a:t>
            </a:r>
            <a:endParaRPr lang="en-US" altLang="en-US" sz="1942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9D14D-411C-4A7F-94A2-E949F57296C4}"/>
              </a:ext>
            </a:extLst>
          </p:cNvPr>
          <p:cNvSpPr txBox="1"/>
          <p:nvPr/>
        </p:nvSpPr>
        <p:spPr>
          <a:xfrm>
            <a:off x="1006416" y="5221839"/>
            <a:ext cx="10317192" cy="1687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9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moths - More survive in the light forest. </a:t>
            </a:r>
          </a:p>
          <a:p>
            <a:r>
              <a:rPr lang="en-US" altLang="en-US" sz="259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Less survive in the dark forest. </a:t>
            </a:r>
          </a:p>
          <a:p>
            <a:endParaRPr lang="en-US" altLang="en-US" sz="2591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9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moths – Opposite occurs (more die in light forest than dark one).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13A23-1C30-BD09-D5E1-BCE46E9F4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76"/>
          <a:stretch/>
        </p:blipFill>
        <p:spPr>
          <a:xfrm>
            <a:off x="781148" y="959864"/>
            <a:ext cx="6731098" cy="27367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EDF41-971C-2A9F-F1DD-3B99CB141EF4}"/>
              </a:ext>
            </a:extLst>
          </p:cNvPr>
          <p:cNvSpPr txBox="1"/>
          <p:nvPr/>
        </p:nvSpPr>
        <p:spPr>
          <a:xfrm>
            <a:off x="2817101" y="2109168"/>
            <a:ext cx="908742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1" b="1" dirty="0">
                <a:solidFill>
                  <a:srgbClr val="FF0000"/>
                </a:solidFill>
              </a:rPr>
              <a:t>67%</a:t>
            </a:r>
            <a:endParaRPr lang="en-US" sz="2267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C9835D-131A-6D70-127E-A6214D22A713}"/>
              </a:ext>
            </a:extLst>
          </p:cNvPr>
          <p:cNvSpPr txBox="1"/>
          <p:nvPr/>
        </p:nvSpPr>
        <p:spPr>
          <a:xfrm>
            <a:off x="1820857" y="2109168"/>
            <a:ext cx="1006135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1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3C599-DC4A-077F-D955-5B2E4293DC29}"/>
              </a:ext>
            </a:extLst>
          </p:cNvPr>
          <p:cNvSpPr txBox="1"/>
          <p:nvPr/>
        </p:nvSpPr>
        <p:spPr>
          <a:xfrm>
            <a:off x="4715038" y="2134996"/>
            <a:ext cx="908742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1" b="1" dirty="0">
                <a:solidFill>
                  <a:srgbClr val="FF0000"/>
                </a:solidFill>
              </a:rPr>
              <a:t>75%</a:t>
            </a:r>
            <a:endParaRPr lang="en-US" sz="2267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9D30CC-9EAC-6BF6-9842-FEABA8B944A2}"/>
              </a:ext>
            </a:extLst>
          </p:cNvPr>
          <p:cNvSpPr txBox="1"/>
          <p:nvPr/>
        </p:nvSpPr>
        <p:spPr>
          <a:xfrm>
            <a:off x="3674373" y="2109168"/>
            <a:ext cx="1006135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1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FC0CD-84C5-9C7E-94FB-BD47FF649D78}"/>
              </a:ext>
            </a:extLst>
          </p:cNvPr>
          <p:cNvSpPr txBox="1"/>
          <p:nvPr/>
        </p:nvSpPr>
        <p:spPr>
          <a:xfrm>
            <a:off x="6468617" y="2109168"/>
            <a:ext cx="908742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1" b="1" dirty="0">
                <a:solidFill>
                  <a:srgbClr val="FF0000"/>
                </a:solidFill>
              </a:rPr>
              <a:t>83%</a:t>
            </a:r>
            <a:endParaRPr lang="en-US" sz="2267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B8B34A-A6DF-1472-3F80-A250359FEFB1}"/>
              </a:ext>
            </a:extLst>
          </p:cNvPr>
          <p:cNvSpPr txBox="1"/>
          <p:nvPr/>
        </p:nvSpPr>
        <p:spPr>
          <a:xfrm>
            <a:off x="5444614" y="2109168"/>
            <a:ext cx="1006135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1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B8476F-0B27-811C-835E-89EED2D0CA66}"/>
              </a:ext>
            </a:extLst>
          </p:cNvPr>
          <p:cNvSpPr txBox="1"/>
          <p:nvPr/>
        </p:nvSpPr>
        <p:spPr>
          <a:xfrm>
            <a:off x="2820185" y="2945009"/>
            <a:ext cx="908742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1" b="1" dirty="0">
                <a:solidFill>
                  <a:srgbClr val="FF0000"/>
                </a:solidFill>
              </a:rPr>
              <a:t>8%</a:t>
            </a:r>
            <a:endParaRPr lang="en-US" sz="2267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EBF7D-7E34-96A6-98F8-DB6A762768F2}"/>
              </a:ext>
            </a:extLst>
          </p:cNvPr>
          <p:cNvSpPr txBox="1"/>
          <p:nvPr/>
        </p:nvSpPr>
        <p:spPr>
          <a:xfrm>
            <a:off x="1823941" y="2945009"/>
            <a:ext cx="1006135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1" b="1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08F2C-A328-5314-7424-FCB81761D93B}"/>
              </a:ext>
            </a:extLst>
          </p:cNvPr>
          <p:cNvSpPr txBox="1"/>
          <p:nvPr/>
        </p:nvSpPr>
        <p:spPr>
          <a:xfrm>
            <a:off x="4627437" y="2945009"/>
            <a:ext cx="1006135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1" b="1" dirty="0">
                <a:solidFill>
                  <a:srgbClr val="FF0000"/>
                </a:solidFill>
              </a:rPr>
              <a:t>33%</a:t>
            </a:r>
            <a:endParaRPr lang="en-US" sz="2267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2868AE-5169-6404-9640-234EA28AFCA4}"/>
              </a:ext>
            </a:extLst>
          </p:cNvPr>
          <p:cNvSpPr txBox="1"/>
          <p:nvPr/>
        </p:nvSpPr>
        <p:spPr>
          <a:xfrm>
            <a:off x="3677458" y="2945009"/>
            <a:ext cx="1006135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1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7724DB-110B-1EAB-C70B-BE11C0B442A7}"/>
              </a:ext>
            </a:extLst>
          </p:cNvPr>
          <p:cNvSpPr txBox="1"/>
          <p:nvPr/>
        </p:nvSpPr>
        <p:spPr>
          <a:xfrm>
            <a:off x="6471703" y="2945009"/>
            <a:ext cx="1006135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1" b="1" dirty="0">
                <a:solidFill>
                  <a:srgbClr val="FF0000"/>
                </a:solidFill>
              </a:rPr>
              <a:t>18%</a:t>
            </a:r>
            <a:endParaRPr lang="en-US" sz="2267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FEAC37-17FB-5F85-93DC-AF0CDA1FED33}"/>
              </a:ext>
            </a:extLst>
          </p:cNvPr>
          <p:cNvSpPr txBox="1"/>
          <p:nvPr/>
        </p:nvSpPr>
        <p:spPr>
          <a:xfrm>
            <a:off x="5447699" y="2945009"/>
            <a:ext cx="1006135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1" b="1" dirty="0">
                <a:solidFill>
                  <a:srgbClr val="FF0000"/>
                </a:solidFill>
              </a:rPr>
              <a:t>44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29C788-0E02-7507-02BC-C1B6AC34AF2F}"/>
              </a:ext>
            </a:extLst>
          </p:cNvPr>
          <p:cNvGrpSpPr/>
          <p:nvPr/>
        </p:nvGrpSpPr>
        <p:grpSpPr>
          <a:xfrm>
            <a:off x="2974548" y="3442404"/>
            <a:ext cx="4293951" cy="407542"/>
            <a:chOff x="3101593" y="2783695"/>
            <a:chExt cx="3788780" cy="359596"/>
          </a:xfrm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6EDA0709-AF88-654B-11F2-33947B73716D}"/>
                </a:ext>
              </a:extLst>
            </p:cNvPr>
            <p:cNvSpPr/>
            <p:nvPr/>
          </p:nvSpPr>
          <p:spPr>
            <a:xfrm flipV="1">
              <a:off x="3101593" y="2783695"/>
              <a:ext cx="523982" cy="3595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A99880F5-3202-3A53-2F8A-B0B7CBC58EA6}"/>
                </a:ext>
              </a:extLst>
            </p:cNvPr>
            <p:cNvSpPr/>
            <p:nvPr/>
          </p:nvSpPr>
          <p:spPr>
            <a:xfrm flipV="1">
              <a:off x="4733992" y="2783695"/>
              <a:ext cx="523982" cy="3595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3ABDB840-8958-D828-321E-4E1EBD8253D7}"/>
                </a:ext>
              </a:extLst>
            </p:cNvPr>
            <p:cNvSpPr/>
            <p:nvPr/>
          </p:nvSpPr>
          <p:spPr>
            <a:xfrm flipV="1">
              <a:off x="6366391" y="2783695"/>
              <a:ext cx="523982" cy="3595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39980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48E811-6418-4013-B22D-27CC85696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1" y="-482834"/>
            <a:ext cx="17447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360" tIns="43180" rIns="86360" bIns="431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AA8D67-D1D4-B8C5-3C73-21CFDF88EA5B}"/>
              </a:ext>
            </a:extLst>
          </p:cNvPr>
          <p:cNvGrpSpPr/>
          <p:nvPr/>
        </p:nvGrpSpPr>
        <p:grpSpPr>
          <a:xfrm>
            <a:off x="166653" y="98747"/>
            <a:ext cx="7123522" cy="2163650"/>
            <a:chOff x="2217421" y="171450"/>
            <a:chExt cx="8606789" cy="22518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A04DB7-4B2C-A96F-2FD2-709004940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0898"/>
            <a:stretch/>
          </p:blipFill>
          <p:spPr>
            <a:xfrm>
              <a:off x="2217421" y="497205"/>
              <a:ext cx="8606789" cy="192604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6602C4-6528-9E2D-9373-7DA747559255}"/>
                </a:ext>
              </a:extLst>
            </p:cNvPr>
            <p:cNvSpPr/>
            <p:nvPr/>
          </p:nvSpPr>
          <p:spPr>
            <a:xfrm>
              <a:off x="6652260" y="171450"/>
              <a:ext cx="3727842" cy="994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7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8161DEB-831D-499D-B50E-C165349B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480" y="344869"/>
            <a:ext cx="5587895" cy="80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4023" tIns="37011" rIns="74023" bIns="37011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0222"/>
            <a:r>
              <a:rPr lang="en-US" altLang="en-US" sz="1942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Explain the concept of </a:t>
            </a:r>
            <a:r>
              <a:rPr lang="en-US" altLang="en-US" sz="1942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natural selection</a:t>
            </a:r>
            <a:r>
              <a:rPr lang="en-US" altLang="en-US" sz="1942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using your moths as an example.</a:t>
            </a:r>
          </a:p>
          <a:p>
            <a:pPr defTabSz="740222"/>
            <a:endParaRPr lang="en-US" altLang="en-US" sz="1942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1942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222"/>
            <a:endParaRPr lang="en-US" altLang="en-US" sz="3562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9D14D-411C-4A7F-94A2-E949F57296C4}"/>
              </a:ext>
            </a:extLst>
          </p:cNvPr>
          <p:cNvSpPr txBox="1"/>
          <p:nvPr/>
        </p:nvSpPr>
        <p:spPr>
          <a:xfrm>
            <a:off x="7032202" y="1187401"/>
            <a:ext cx="5304477" cy="1586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4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colored moths are MORE likely to survive in a darker habitat.</a:t>
            </a:r>
          </a:p>
          <a:p>
            <a:endParaRPr lang="en-US" sz="1942" i="1" dirty="0">
              <a:solidFill>
                <a:srgbClr val="FF0000"/>
              </a:solidFill>
            </a:endParaRPr>
          </a:p>
          <a:p>
            <a:r>
              <a:rPr lang="en-US" sz="194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dark moths surviving and reproducing = more dark moths in future generations.</a:t>
            </a:r>
          </a:p>
        </p:txBody>
      </p:sp>
      <p:pic>
        <p:nvPicPr>
          <p:cNvPr id="2" name="Picture 4" descr="Dark form of the peppered moth">
            <a:extLst>
              <a:ext uri="{FF2B5EF4-FFF2-40B4-BE49-F238E27FC236}">
                <a16:creationId xmlns:a16="http://schemas.microsoft.com/office/drawing/2014/main" id="{E7391782-4E34-F36E-E756-E6FAEA3C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97" y="3997549"/>
            <a:ext cx="1395984" cy="103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ight form of peppered moth">
            <a:extLst>
              <a:ext uri="{FF2B5EF4-FFF2-40B4-BE49-F238E27FC236}">
                <a16:creationId xmlns:a16="http://schemas.microsoft.com/office/drawing/2014/main" id="{8F5F1C11-1E33-780E-5489-F65DC8FDC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48" y="4007059"/>
            <a:ext cx="1395984" cy="103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086FF53-F4CB-74EE-527A-2B5586FD629F}"/>
              </a:ext>
            </a:extLst>
          </p:cNvPr>
          <p:cNvSpPr/>
          <p:nvPr/>
        </p:nvSpPr>
        <p:spPr>
          <a:xfrm>
            <a:off x="5356087" y="4644191"/>
            <a:ext cx="1847948" cy="395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ACAA56D-4185-1333-01C6-5AC2703EEEAF}"/>
              </a:ext>
            </a:extLst>
          </p:cNvPr>
          <p:cNvSpPr/>
          <p:nvPr/>
        </p:nvSpPr>
        <p:spPr>
          <a:xfrm>
            <a:off x="5247140" y="5824503"/>
            <a:ext cx="464438" cy="395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E88658-3F23-CA0D-A891-4DCEDB32A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407" y="5293782"/>
            <a:ext cx="1327795" cy="1457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9B9734-045B-64C5-4454-742E74AC8EE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0175" y="5139067"/>
            <a:ext cx="1506399" cy="17667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988092-80E4-3A15-E1D6-AD2F40B3540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alphaModFix amt="70000"/>
          </a:blip>
          <a:stretch>
            <a:fillRect/>
          </a:stretch>
        </p:blipFill>
        <p:spPr>
          <a:xfrm>
            <a:off x="3910925" y="5139067"/>
            <a:ext cx="1506399" cy="1766765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FC2726BC-E592-2863-5853-BE53BD0D3B05}"/>
              </a:ext>
            </a:extLst>
          </p:cNvPr>
          <p:cNvSpPr/>
          <p:nvPr/>
        </p:nvSpPr>
        <p:spPr>
          <a:xfrm>
            <a:off x="6813558" y="5824503"/>
            <a:ext cx="464438" cy="395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92F6B4-42F4-15CE-4948-F9E113F52E57}"/>
              </a:ext>
            </a:extLst>
          </p:cNvPr>
          <p:cNvSpPr txBox="1"/>
          <p:nvPr/>
        </p:nvSpPr>
        <p:spPr>
          <a:xfrm>
            <a:off x="5196000" y="4044657"/>
            <a:ext cx="2269092" cy="58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 occurred to create darker moths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AE86EC-A95C-6800-C1CA-1CE9547A27DE}"/>
              </a:ext>
            </a:extLst>
          </p:cNvPr>
          <p:cNvSpPr txBox="1"/>
          <p:nvPr/>
        </p:nvSpPr>
        <p:spPr>
          <a:xfrm>
            <a:off x="2737248" y="5510003"/>
            <a:ext cx="1144129" cy="58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forest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0BED5B-7FE5-BB48-DC00-7464D0C02B3B}"/>
              </a:ext>
            </a:extLst>
          </p:cNvPr>
          <p:cNvSpPr txBox="1"/>
          <p:nvPr/>
        </p:nvSpPr>
        <p:spPr>
          <a:xfrm>
            <a:off x="8720345" y="5510003"/>
            <a:ext cx="1144129" cy="58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forest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5226B9-EE8E-8F7F-F914-74396D126B2D}"/>
              </a:ext>
            </a:extLst>
          </p:cNvPr>
          <p:cNvGrpSpPr/>
          <p:nvPr/>
        </p:nvGrpSpPr>
        <p:grpSpPr>
          <a:xfrm>
            <a:off x="2231687" y="3997550"/>
            <a:ext cx="1638034" cy="1491177"/>
            <a:chOff x="1771612" y="2546612"/>
            <a:chExt cx="1638034" cy="14911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D20295-D048-F84A-D694-086B5D71BDBD}"/>
                </a:ext>
              </a:extLst>
            </p:cNvPr>
            <p:cNvSpPr txBox="1"/>
            <p:nvPr/>
          </p:nvSpPr>
          <p:spPr>
            <a:xfrm>
              <a:off x="1771612" y="2546612"/>
              <a:ext cx="1638034" cy="10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8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Typica</a:t>
              </a:r>
            </a:p>
            <a:p>
              <a:pPr algn="ctr"/>
              <a:r>
                <a:rPr lang="en-US" sz="158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Higher Fitness in light forest</a:t>
              </a:r>
            </a:p>
            <a:p>
              <a:pPr algn="ctr"/>
              <a:r>
                <a:rPr lang="en-US" sz="158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(Most common)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B9CCD0B-14D8-49C6-C3B1-B9C65A4784E7}"/>
                </a:ext>
              </a:extLst>
            </p:cNvPr>
            <p:cNvSpPr/>
            <p:nvPr/>
          </p:nvSpPr>
          <p:spPr>
            <a:xfrm rot="16200000">
              <a:off x="2556359" y="3607621"/>
              <a:ext cx="464438" cy="3958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9B69E9-D54A-2750-2EA6-F51B6668B320}"/>
              </a:ext>
            </a:extLst>
          </p:cNvPr>
          <p:cNvGrpSpPr/>
          <p:nvPr/>
        </p:nvGrpSpPr>
        <p:grpSpPr>
          <a:xfrm>
            <a:off x="8780808" y="3979429"/>
            <a:ext cx="1638034" cy="1509299"/>
            <a:chOff x="8320733" y="2528491"/>
            <a:chExt cx="1638034" cy="150929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33FE66-A6E2-F809-9F79-AD34850662BF}"/>
                </a:ext>
              </a:extLst>
            </p:cNvPr>
            <p:cNvSpPr txBox="1"/>
            <p:nvPr/>
          </p:nvSpPr>
          <p:spPr>
            <a:xfrm>
              <a:off x="8320733" y="2528491"/>
              <a:ext cx="1638034" cy="10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8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Carbonaria</a:t>
              </a:r>
            </a:p>
            <a:p>
              <a:pPr algn="ctr"/>
              <a:r>
                <a:rPr lang="en-US" sz="158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Higher Fitness in dark forest</a:t>
              </a:r>
            </a:p>
            <a:p>
              <a:pPr algn="ctr"/>
              <a:r>
                <a:rPr lang="en-US" sz="158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(Most common)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BC516672-C33B-DDC8-69AD-DA0E3B1E4819}"/>
                </a:ext>
              </a:extLst>
            </p:cNvPr>
            <p:cNvSpPr/>
            <p:nvPr/>
          </p:nvSpPr>
          <p:spPr>
            <a:xfrm rot="16200000">
              <a:off x="8677658" y="3607622"/>
              <a:ext cx="464438" cy="3958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11151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1" grpId="0" animBg="1"/>
      <p:bldP spid="20" grpId="0" animBg="1"/>
      <p:bldP spid="23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48E811-6418-4013-B22D-27CC85696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1" y="-482834"/>
            <a:ext cx="17447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360" tIns="43180" rIns="86360" bIns="431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04DB7-4B2C-A96F-2FD2-709004940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79"/>
          <a:stretch/>
        </p:blipFill>
        <p:spPr>
          <a:xfrm>
            <a:off x="4499208" y="94973"/>
            <a:ext cx="7975881" cy="271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CD71FD-F848-919A-7919-392796388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6" y="75289"/>
            <a:ext cx="4405496" cy="1870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4023" tIns="37011" rIns="74023" bIns="37011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0222"/>
            <a:r>
              <a:rPr lang="en-US" altLang="en-US" sz="1942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What have scientists observed about peppered moths in recent years with the implementation of the Clean Air laws?  Why? </a:t>
            </a:r>
            <a:endParaRPr lang="en-US" altLang="en-US" sz="3562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466F81-7616-5AB5-A2FF-5CF6A63C0F2A}"/>
              </a:ext>
            </a:extLst>
          </p:cNvPr>
          <p:cNvSpPr txBox="1"/>
          <p:nvPr/>
        </p:nvSpPr>
        <p:spPr>
          <a:xfrm>
            <a:off x="310436" y="1474343"/>
            <a:ext cx="3992371" cy="1586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94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pollution has helped the forest change back to a lighter color.  This has allowed more light-colored moths to survive &amp; reproduce – it is now the more common variation. </a:t>
            </a:r>
            <a:endParaRPr lang="en-US" sz="1942" i="1" dirty="0">
              <a:solidFill>
                <a:srgbClr val="FF0000"/>
              </a:solidFill>
            </a:endParaRPr>
          </a:p>
        </p:txBody>
      </p:sp>
      <p:pic>
        <p:nvPicPr>
          <p:cNvPr id="2" name="Picture 4" descr="Dark form of the peppered moth">
            <a:extLst>
              <a:ext uri="{FF2B5EF4-FFF2-40B4-BE49-F238E27FC236}">
                <a16:creationId xmlns:a16="http://schemas.microsoft.com/office/drawing/2014/main" id="{EC57E75C-F8BE-13C9-DF16-C8638F0B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58" y="4222148"/>
            <a:ext cx="1395984" cy="103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ight form of peppered moth">
            <a:extLst>
              <a:ext uri="{FF2B5EF4-FFF2-40B4-BE49-F238E27FC236}">
                <a16:creationId xmlns:a16="http://schemas.microsoft.com/office/drawing/2014/main" id="{FAFD9A3A-4FCD-FB6C-08CF-B9E92B18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09" y="4231658"/>
            <a:ext cx="1395984" cy="103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EB4E1D6-EB4F-5EF7-A254-A08AD4AA6E58}"/>
              </a:ext>
            </a:extLst>
          </p:cNvPr>
          <p:cNvSpPr/>
          <p:nvPr/>
        </p:nvSpPr>
        <p:spPr>
          <a:xfrm>
            <a:off x="3556948" y="4914735"/>
            <a:ext cx="1847948" cy="395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45C2749-2F66-665B-3471-84E61DA3D37B}"/>
              </a:ext>
            </a:extLst>
          </p:cNvPr>
          <p:cNvSpPr/>
          <p:nvPr/>
        </p:nvSpPr>
        <p:spPr>
          <a:xfrm>
            <a:off x="3448001" y="6107320"/>
            <a:ext cx="464438" cy="395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5EA770-64E7-2E8F-F4E2-3E8C52FF5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68" y="5576600"/>
            <a:ext cx="1327795" cy="1457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C391BC-EFF4-6AFB-CA20-CACB944E218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91036" y="5421885"/>
            <a:ext cx="1506399" cy="17667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06FADA-691C-35C7-36D3-1136B99AB5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alphaModFix amt="70000"/>
          </a:blip>
          <a:stretch>
            <a:fillRect/>
          </a:stretch>
        </p:blipFill>
        <p:spPr>
          <a:xfrm>
            <a:off x="2111786" y="5421885"/>
            <a:ext cx="1506399" cy="176676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E804A4FF-1539-03D2-C69A-52F4FBFD63E2}"/>
              </a:ext>
            </a:extLst>
          </p:cNvPr>
          <p:cNvSpPr/>
          <p:nvPr/>
        </p:nvSpPr>
        <p:spPr>
          <a:xfrm>
            <a:off x="5047254" y="6107319"/>
            <a:ext cx="464438" cy="395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E77E7-6560-DBA6-E4F6-CDD192C8FDFB}"/>
              </a:ext>
            </a:extLst>
          </p:cNvPr>
          <p:cNvSpPr txBox="1"/>
          <p:nvPr/>
        </p:nvSpPr>
        <p:spPr>
          <a:xfrm>
            <a:off x="3405011" y="4273870"/>
            <a:ext cx="2188394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 occurred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01338A-9475-FE08-088F-E186E2D41F74}"/>
              </a:ext>
            </a:extLst>
          </p:cNvPr>
          <p:cNvSpPr txBox="1"/>
          <p:nvPr/>
        </p:nvSpPr>
        <p:spPr>
          <a:xfrm>
            <a:off x="5357832" y="3896016"/>
            <a:ext cx="1638034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Carbonaria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7E1A72-81A4-E40B-C4D9-42C7C3D253E7}"/>
              </a:ext>
            </a:extLst>
          </p:cNvPr>
          <p:cNvGrpSpPr/>
          <p:nvPr/>
        </p:nvGrpSpPr>
        <p:grpSpPr>
          <a:xfrm>
            <a:off x="8792316" y="5313746"/>
            <a:ext cx="1761290" cy="1766765"/>
            <a:chOff x="7201003" y="3647163"/>
            <a:chExt cx="1554079" cy="155891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3F060BF-7827-E9E4-2F03-3390B72A1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alphaModFix amt="70000"/>
            </a:blip>
            <a:stretch>
              <a:fillRect/>
            </a:stretch>
          </p:blipFill>
          <p:spPr>
            <a:xfrm>
              <a:off x="7425906" y="3647163"/>
              <a:ext cx="1329176" cy="1558910"/>
            </a:xfrm>
            <a:prstGeom prst="rect">
              <a:avLst/>
            </a:prstGeom>
          </p:spPr>
        </p:pic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1B783C2E-78EA-687D-1417-C618D4F2BC96}"/>
                </a:ext>
              </a:extLst>
            </p:cNvPr>
            <p:cNvSpPr/>
            <p:nvPr/>
          </p:nvSpPr>
          <p:spPr>
            <a:xfrm>
              <a:off x="7201003" y="4336054"/>
              <a:ext cx="409798" cy="3493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7901C4-2316-C6C3-DFE9-31BA5E600A4D}"/>
              </a:ext>
            </a:extLst>
          </p:cNvPr>
          <p:cNvGrpSpPr/>
          <p:nvPr/>
        </p:nvGrpSpPr>
        <p:grpSpPr>
          <a:xfrm>
            <a:off x="6829654" y="5563772"/>
            <a:ext cx="2005989" cy="1457335"/>
            <a:chOff x="5469243" y="3867774"/>
            <a:chExt cx="1769990" cy="128588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625BB25-C742-8D2A-CA1B-20E6CA478314}"/>
                </a:ext>
              </a:extLst>
            </p:cNvPr>
            <p:cNvGrpSpPr/>
            <p:nvPr/>
          </p:nvGrpSpPr>
          <p:grpSpPr>
            <a:xfrm>
              <a:off x="5910057" y="3867774"/>
              <a:ext cx="1329176" cy="1285884"/>
              <a:chOff x="5910057" y="3867774"/>
              <a:chExt cx="1329176" cy="128588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01E1106-2BD4-8A2E-0BF9-24CC0D80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7483" y="3867774"/>
                <a:ext cx="1171584" cy="1285884"/>
              </a:xfrm>
              <a:prstGeom prst="rect">
                <a:avLst/>
              </a:prstGeom>
            </p:spPr>
          </p:pic>
          <p:sp>
            <p:nvSpPr>
              <p:cNvPr id="22" name="&quot;Not Allowed&quot; Symbol 21">
                <a:extLst>
                  <a:ext uri="{FF2B5EF4-FFF2-40B4-BE49-F238E27FC236}">
                    <a16:creationId xmlns:a16="http://schemas.microsoft.com/office/drawing/2014/main" id="{A5424250-0A9A-05A8-9DD5-5542E2DCD95B}"/>
                  </a:ext>
                </a:extLst>
              </p:cNvPr>
              <p:cNvSpPr/>
              <p:nvPr/>
            </p:nvSpPr>
            <p:spPr>
              <a:xfrm>
                <a:off x="5910057" y="3897738"/>
                <a:ext cx="1329176" cy="1254306"/>
              </a:xfrm>
              <a:prstGeom prst="noSmoking">
                <a:avLst>
                  <a:gd name="adj" fmla="val 130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4AD0BA61-5721-BDE7-3CA8-E668CB135DA3}"/>
                </a:ext>
              </a:extLst>
            </p:cNvPr>
            <p:cNvSpPr/>
            <p:nvPr/>
          </p:nvSpPr>
          <p:spPr>
            <a:xfrm>
              <a:off x="5469243" y="4336055"/>
              <a:ext cx="409798" cy="3493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CFA1D15-5454-EFC6-C61C-C0E5F500770D}"/>
              </a:ext>
            </a:extLst>
          </p:cNvPr>
          <p:cNvSpPr/>
          <p:nvPr/>
        </p:nvSpPr>
        <p:spPr>
          <a:xfrm>
            <a:off x="6866827" y="4590159"/>
            <a:ext cx="2188394" cy="395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01A004-1F95-5D32-27E6-020B8662E556}"/>
              </a:ext>
            </a:extLst>
          </p:cNvPr>
          <p:cNvSpPr/>
          <p:nvPr/>
        </p:nvSpPr>
        <p:spPr>
          <a:xfrm>
            <a:off x="9024588" y="4120308"/>
            <a:ext cx="795987" cy="1255728"/>
          </a:xfrm>
          <a:prstGeom prst="rect">
            <a:avLst/>
          </a:prstGeom>
          <a:noFill/>
        </p:spPr>
        <p:txBody>
          <a:bodyPr wrap="none" lIns="103632" tIns="51816" rIns="103632" bIns="51816">
            <a:spAutoFit/>
          </a:bodyPr>
          <a:lstStyle/>
          <a:p>
            <a:pPr algn="ctr"/>
            <a:r>
              <a:rPr lang="en-US" sz="748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78C00E-372D-47C9-E5F9-9DEBC873F657}"/>
              </a:ext>
            </a:extLst>
          </p:cNvPr>
          <p:cNvSpPr txBox="1"/>
          <p:nvPr/>
        </p:nvSpPr>
        <p:spPr>
          <a:xfrm>
            <a:off x="2044599" y="7171442"/>
            <a:ext cx="1567774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forest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E41C61-CF97-0C9C-D0F9-DE002A069DC9}"/>
              </a:ext>
            </a:extLst>
          </p:cNvPr>
          <p:cNvSpPr txBox="1"/>
          <p:nvPr/>
        </p:nvSpPr>
        <p:spPr>
          <a:xfrm>
            <a:off x="5491035" y="7188650"/>
            <a:ext cx="1491987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forest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05CBC1-2805-F568-72FB-29DEC77AB0B7}"/>
              </a:ext>
            </a:extLst>
          </p:cNvPr>
          <p:cNvGrpSpPr/>
          <p:nvPr/>
        </p:nvGrpSpPr>
        <p:grpSpPr>
          <a:xfrm>
            <a:off x="9096439" y="3826626"/>
            <a:ext cx="1395984" cy="1379505"/>
            <a:chOff x="7469346" y="2334998"/>
            <a:chExt cx="1231751" cy="12172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BE68D4-1CFC-37A3-C78B-49C56B71693B}"/>
                </a:ext>
              </a:extLst>
            </p:cNvPr>
            <p:cNvSpPr txBox="1"/>
            <p:nvPr/>
          </p:nvSpPr>
          <p:spPr>
            <a:xfrm>
              <a:off x="7537243" y="2334998"/>
              <a:ext cx="1009526" cy="296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8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Typica</a:t>
              </a:r>
            </a:p>
          </p:txBody>
        </p:sp>
        <p:pic>
          <p:nvPicPr>
            <p:cNvPr id="33" name="Picture 2" descr="Light form of peppered moth">
              <a:extLst>
                <a:ext uri="{FF2B5EF4-FFF2-40B4-BE49-F238E27FC236}">
                  <a16:creationId xmlns:a16="http://schemas.microsoft.com/office/drawing/2014/main" id="{B48CE996-FD7B-8049-501F-82EE26DC8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346" y="2640712"/>
              <a:ext cx="1231751" cy="911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5240B6B-4342-951B-A2B4-AAECE76C739D}"/>
              </a:ext>
            </a:extLst>
          </p:cNvPr>
          <p:cNvSpPr txBox="1"/>
          <p:nvPr/>
        </p:nvSpPr>
        <p:spPr>
          <a:xfrm>
            <a:off x="2306622" y="3889755"/>
            <a:ext cx="1144129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</a:t>
            </a:r>
          </a:p>
        </p:txBody>
      </p:sp>
    </p:spTree>
    <p:extLst>
      <p:ext uri="{BB962C8B-B14F-4D97-AF65-F5344CB8AC3E}">
        <p14:creationId xmlns:p14="http://schemas.microsoft.com/office/powerpoint/2010/main" val="327855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12937D-F0A3-1889-1038-7949C5108424}"/>
              </a:ext>
            </a:extLst>
          </p:cNvPr>
          <p:cNvSpPr txBox="1"/>
          <p:nvPr/>
        </p:nvSpPr>
        <p:spPr>
          <a:xfrm>
            <a:off x="262890" y="135807"/>
            <a:ext cx="12150089" cy="687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20" b="1" dirty="0">
                <a:solidFill>
                  <a:srgbClr val="000000"/>
                </a:solidFill>
                <a:highlight>
                  <a:srgbClr val="FFFF00"/>
                </a:highlight>
                <a:latin typeface="Gill Sans Nova Ultra Bold" panose="020B0B02020104020203" pitchFamily="34" charset="0"/>
              </a:rPr>
              <a:t>Quick Review</a:t>
            </a:r>
          </a:p>
          <a:p>
            <a:endParaRPr lang="en-US" sz="2720" b="1" dirty="0">
              <a:solidFill>
                <a:srgbClr val="000000"/>
              </a:solidFill>
              <a:latin typeface="GimkitSF"/>
            </a:endParaRPr>
          </a:p>
          <a:p>
            <a:r>
              <a:rPr lang="en-US" sz="272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Carbonaria vs. Typica - Which is which?</a:t>
            </a:r>
          </a:p>
          <a:p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2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these factors resulted in the appearance of the darker peppered moths?</a:t>
            </a:r>
          </a:p>
          <a:p>
            <a:r>
              <a:rPr lang="en-US" sz="27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Pollution darkened the moths			A mutation occurred</a:t>
            </a:r>
          </a:p>
          <a:p>
            <a:r>
              <a:rPr lang="en-US" sz="27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Disease killed the light moths			All of these are correct</a:t>
            </a: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2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these factors changed the habitat where peppered moths were found during the Industrial Revolution?</a:t>
            </a:r>
          </a:p>
          <a:p>
            <a:r>
              <a:rPr lang="en-US" sz="27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Pollution killed the lichen and darkened the trees</a:t>
            </a:r>
          </a:p>
          <a:p>
            <a:r>
              <a:rPr lang="en-US" sz="27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Disease killed the moths</a:t>
            </a:r>
          </a:p>
          <a:p>
            <a:r>
              <a:rPr lang="en-US" sz="27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Mutation occurred that resulted in darker moths</a:t>
            </a:r>
          </a:p>
          <a:p>
            <a:r>
              <a:rPr lang="en-US" sz="27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All of these are correct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2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the Clean Air laws affect the peppered moth habitat &amp; the populations of moths?</a:t>
            </a:r>
            <a:endParaRPr lang="en-US" sz="272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Dark form of the peppered moth">
            <a:extLst>
              <a:ext uri="{FF2B5EF4-FFF2-40B4-BE49-F238E27FC236}">
                <a16:creationId xmlns:a16="http://schemas.microsoft.com/office/drawing/2014/main" id="{C7BE99EB-B86C-C553-BBA2-E7EDD0C32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001" y="246317"/>
            <a:ext cx="2058113" cy="1523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ight form of peppered moth">
            <a:extLst>
              <a:ext uri="{FF2B5EF4-FFF2-40B4-BE49-F238E27FC236}">
                <a16:creationId xmlns:a16="http://schemas.microsoft.com/office/drawing/2014/main" id="{B6062D61-AD3B-D597-CDA8-8A9D42532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88" y="246317"/>
            <a:ext cx="2058114" cy="1523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E620A9-28A8-F46B-1F2E-4E24A79EDCF1}"/>
              </a:ext>
            </a:extLst>
          </p:cNvPr>
          <p:cNvSpPr/>
          <p:nvPr/>
        </p:nvSpPr>
        <p:spPr>
          <a:xfrm>
            <a:off x="6866585" y="457833"/>
            <a:ext cx="781561" cy="1046440"/>
          </a:xfrm>
          <a:prstGeom prst="rect">
            <a:avLst/>
          </a:prstGeom>
          <a:noFill/>
        </p:spPr>
        <p:txBody>
          <a:bodyPr wrap="none" lIns="103632" tIns="51816" rIns="103632" bIns="51816">
            <a:spAutoFit/>
          </a:bodyPr>
          <a:lstStyle/>
          <a:p>
            <a:pPr algn="ctr"/>
            <a:r>
              <a:rPr lang="en-US" sz="61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238EC3-AB01-4CBE-85EB-070841267C4F}"/>
              </a:ext>
            </a:extLst>
          </p:cNvPr>
          <p:cNvSpPr/>
          <p:nvPr/>
        </p:nvSpPr>
        <p:spPr>
          <a:xfrm>
            <a:off x="11636649" y="457833"/>
            <a:ext cx="765530" cy="1046440"/>
          </a:xfrm>
          <a:prstGeom prst="rect">
            <a:avLst/>
          </a:prstGeom>
          <a:noFill/>
        </p:spPr>
        <p:txBody>
          <a:bodyPr wrap="none" lIns="103632" tIns="51816" rIns="103632" bIns="51816">
            <a:spAutoFit/>
          </a:bodyPr>
          <a:lstStyle/>
          <a:p>
            <a:pPr algn="ctr"/>
            <a:r>
              <a:rPr lang="en-US" sz="61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C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97C6470-1153-1E9F-8691-85027B17DE9F}"/>
              </a:ext>
            </a:extLst>
          </p:cNvPr>
          <p:cNvSpPr/>
          <p:nvPr/>
        </p:nvSpPr>
        <p:spPr>
          <a:xfrm>
            <a:off x="5453478" y="2144883"/>
            <a:ext cx="341644" cy="47830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CFCEE84-FC48-F56D-5C8B-76FC0A17D485}"/>
              </a:ext>
            </a:extLst>
          </p:cNvPr>
          <p:cNvSpPr/>
          <p:nvPr/>
        </p:nvSpPr>
        <p:spPr>
          <a:xfrm>
            <a:off x="388621" y="4099817"/>
            <a:ext cx="341644" cy="47830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A7B87-00A8-4761-5349-0E595B3CD671}"/>
              </a:ext>
            </a:extLst>
          </p:cNvPr>
          <p:cNvSpPr txBox="1"/>
          <p:nvPr/>
        </p:nvSpPr>
        <p:spPr>
          <a:xfrm>
            <a:off x="2115903" y="6319037"/>
            <a:ext cx="102829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Lichen began to grow again and less soot on the trees changed the habitat back to a lighter forest.   The light-colored moth population grew since they were able to survive more often in the light habitat.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12013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1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D4D1-9361-AB55-5F01-3B2A1537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15378"/>
            <a:ext cx="12710160" cy="920410"/>
          </a:xfrm>
        </p:spPr>
        <p:txBody>
          <a:bodyPr>
            <a:norm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Arial Black" panose="020B0A04020102020204" pitchFamily="34" charset="0"/>
              </a:rPr>
              <a:t>Natural Selection vs. Artificial Selection</a:t>
            </a:r>
            <a:br>
              <a:rPr lang="en-US" sz="2400" b="1" dirty="0">
                <a:latin typeface="Arial Black" panose="020B0A04020102020204" pitchFamily="34" charset="0"/>
              </a:rPr>
            </a:br>
            <a:br>
              <a:rPr lang="en-US" sz="1200" b="1" dirty="0">
                <a:latin typeface="Arial Black" panose="020B0A04020102020204" pitchFamily="34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the video to answer these questions.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8819A-0318-9C5B-C972-3DB4FE19D7C8}"/>
              </a:ext>
            </a:extLst>
          </p:cNvPr>
          <p:cNvSpPr txBox="1"/>
          <p:nvPr/>
        </p:nvSpPr>
        <p:spPr>
          <a:xfrm>
            <a:off x="140620" y="1121694"/>
            <a:ext cx="10409208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What criteria are needed for artificial selection?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 Variations in the population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 Trait must be heritable (able to be passed along to another generation.)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 Limits on population growth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What is the main difference between natural and artificial selection? 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 Only natural selection affects organisms living in nature, artificial does not.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 Artificial selection is determined by humans.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 Natural selection is determined by humans.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Identify each example as natural or artificial selection.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Brown beetles survive more than green beetles and increase in population size.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Cows are breed with specific traits to produce a higher quality of milk.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Moths that are darker will survive better in a habitat that has been made darker from pollution.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A farmer pollinates an apple that is mall with one that is very sweet to get small, sweet apples.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The beaks of some finches change shape over several generations as the types of food they have available also changes.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E6AAD97-81A0-8083-99C1-20DA88246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482" y="109269"/>
            <a:ext cx="3739498" cy="22255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91A9C5-0118-FE3C-2D66-8E0C6491E47A}"/>
              </a:ext>
            </a:extLst>
          </p:cNvPr>
          <p:cNvSpPr/>
          <p:nvPr/>
        </p:nvSpPr>
        <p:spPr>
          <a:xfrm>
            <a:off x="626853" y="1437736"/>
            <a:ext cx="7746521" cy="6613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1D87B-9F2C-A652-65DA-1512F58C349B}"/>
              </a:ext>
            </a:extLst>
          </p:cNvPr>
          <p:cNvSpPr/>
          <p:nvPr/>
        </p:nvSpPr>
        <p:spPr>
          <a:xfrm>
            <a:off x="577970" y="3233468"/>
            <a:ext cx="5144219" cy="435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76F7BC-B014-4CC9-A669-86FB9EC92CB4}"/>
              </a:ext>
            </a:extLst>
          </p:cNvPr>
          <p:cNvSpPr/>
          <p:nvPr/>
        </p:nvSpPr>
        <p:spPr>
          <a:xfrm>
            <a:off x="298750" y="4516839"/>
            <a:ext cx="449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BB123D-6263-E9FA-0948-4E6978AAB562}"/>
              </a:ext>
            </a:extLst>
          </p:cNvPr>
          <p:cNvSpPr/>
          <p:nvPr/>
        </p:nvSpPr>
        <p:spPr>
          <a:xfrm>
            <a:off x="312375" y="4985313"/>
            <a:ext cx="421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727B62-F175-19EF-371F-0D7EEEC1D7FC}"/>
              </a:ext>
            </a:extLst>
          </p:cNvPr>
          <p:cNvSpPr/>
          <p:nvPr/>
        </p:nvSpPr>
        <p:spPr>
          <a:xfrm>
            <a:off x="298750" y="5453787"/>
            <a:ext cx="449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E7C2ED-8102-E3F0-055B-7904BEC9C937}"/>
              </a:ext>
            </a:extLst>
          </p:cNvPr>
          <p:cNvSpPr/>
          <p:nvPr/>
        </p:nvSpPr>
        <p:spPr>
          <a:xfrm>
            <a:off x="312375" y="5922261"/>
            <a:ext cx="421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9FE579-14A3-56C5-4D00-30A74D30581C}"/>
              </a:ext>
            </a:extLst>
          </p:cNvPr>
          <p:cNvSpPr/>
          <p:nvPr/>
        </p:nvSpPr>
        <p:spPr>
          <a:xfrm>
            <a:off x="298750" y="6390735"/>
            <a:ext cx="449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CB02F-33B3-B0F5-463A-80B3F59E94E7}"/>
              </a:ext>
            </a:extLst>
          </p:cNvPr>
          <p:cNvSpPr txBox="1"/>
          <p:nvPr/>
        </p:nvSpPr>
        <p:spPr>
          <a:xfrm>
            <a:off x="5840730" y="7110691"/>
            <a:ext cx="8983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https://app.legendsoflearning.com/assignments/a23a10c63b01/natural-selection/share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131428-CAA0-4F15-995A-98119C76B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35" y="1417493"/>
            <a:ext cx="10732810" cy="3950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810"/>
            <a:ext cx="4990403" cy="806027"/>
          </a:xfrm>
          <a:solidFill>
            <a:srgbClr val="FFFF00"/>
          </a:solidFill>
        </p:spPr>
        <p:txBody>
          <a:bodyPr/>
          <a:lstStyle/>
          <a:p>
            <a:r>
              <a:rPr lang="en-US" sz="4232" b="1" dirty="0">
                <a:latin typeface="Times New Roman" pitchFamily="18" charset="0"/>
                <a:cs typeface="Times New Roman" pitchFamily="18" charset="0"/>
              </a:rPr>
              <a:t>Natural Selection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022" y="843745"/>
            <a:ext cx="1261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Fill in the notes &amp; answer the quiz questions as you watch the video on EDPuzzle.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997" y="4451555"/>
            <a:ext cx="5919708" cy="2394246"/>
            <a:chOff x="3902506" y="4096031"/>
            <a:chExt cx="4477089" cy="18107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71875"/>
            <a:stretch>
              <a:fillRect/>
            </a:stretch>
          </p:blipFill>
          <p:spPr bwMode="auto">
            <a:xfrm>
              <a:off x="3902506" y="4096031"/>
              <a:ext cx="1143000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030902" y="5005978"/>
              <a:ext cx="4348693" cy="900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380" b="1" dirty="0">
                  <a:latin typeface="Times New Roman" pitchFamily="18" charset="0"/>
                  <a:cs typeface="Times New Roman" pitchFamily="18" charset="0"/>
                </a:rPr>
                <a:t>Remember to use the rewatch button if you are unsure of a quiz questions. </a:t>
              </a:r>
            </a:p>
            <a:p>
              <a:endParaRPr lang="en-US" sz="238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197ADC8-16CA-4EFE-AC42-EFD6B9BB2295}"/>
              </a:ext>
            </a:extLst>
          </p:cNvPr>
          <p:cNvSpPr txBox="1"/>
          <p:nvPr/>
        </p:nvSpPr>
        <p:spPr>
          <a:xfrm>
            <a:off x="154093" y="6708909"/>
            <a:ext cx="12193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Upload a screenshot of your video score and turn it in on Google Classroom to receive credit. Your quiz score will be counted as a grade!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87011" y="1894066"/>
            <a:ext cx="665448" cy="62029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7AFC6-11CA-498E-9B54-14D745C498B7}"/>
              </a:ext>
            </a:extLst>
          </p:cNvPr>
          <p:cNvSpPr txBox="1"/>
          <p:nvPr/>
        </p:nvSpPr>
        <p:spPr>
          <a:xfrm>
            <a:off x="7076175" y="4505243"/>
            <a:ext cx="548244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Word List Directions: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Double-click to select a word (or triple-click to get a phrase).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Use CTRL+C to copy it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Use CTRL+P to paste it into the correct box.</a:t>
            </a:r>
            <a:endParaRPr lang="en-US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Each term will be used only once!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D5B5-21DB-98CC-A3EF-6BB488BF1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" y="1840442"/>
            <a:ext cx="11041380" cy="4931516"/>
          </a:xfrm>
        </p:spPr>
        <p:txBody>
          <a:bodyPr>
            <a:normAutofit/>
          </a:bodyPr>
          <a:lstStyle/>
          <a:p>
            <a:r>
              <a:rPr lang="en-US" sz="2800" b="1" dirty="0"/>
              <a:t>Natural Selection </a:t>
            </a:r>
            <a:r>
              <a:rPr lang="en-US" sz="2800" dirty="0"/>
              <a:t>playlist available at </a:t>
            </a:r>
            <a:r>
              <a:rPr lang="en-US" sz="2800" dirty="0">
                <a:hlinkClick r:id="rId2"/>
              </a:rPr>
              <a:t>https://app.legendsoflearning.com/assignments/a23a10c63b01/natural-selection/share</a:t>
            </a:r>
            <a:r>
              <a:rPr lang="en-US" sz="2800" dirty="0"/>
              <a:t>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Artificial Selection </a:t>
            </a:r>
            <a:r>
              <a:rPr lang="en-US" sz="2800" dirty="0"/>
              <a:t>playlist available at </a:t>
            </a:r>
            <a:r>
              <a:rPr lang="en-US" sz="2800" dirty="0">
                <a:hlinkClick r:id="rId3"/>
              </a:rPr>
              <a:t>https://app.legendsoflearning.com/assignments/1b28f21c5b7d/artificial-selection/share</a:t>
            </a:r>
            <a:r>
              <a:rPr lang="en-US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7A5E7-5E6A-E7C7-0C62-C3DE15B43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223" y="2880311"/>
            <a:ext cx="5547527" cy="161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43285-5043-9890-0ACA-C709C1552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166" y="5805970"/>
            <a:ext cx="4263527" cy="1497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FA0E0-B711-EDED-5CFE-929D55129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99" y="211592"/>
            <a:ext cx="2663165" cy="1097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C51E74-D4A1-7D6C-50D7-17D05536ABEF}"/>
              </a:ext>
            </a:extLst>
          </p:cNvPr>
          <p:cNvSpPr txBox="1"/>
          <p:nvPr/>
        </p:nvSpPr>
        <p:spPr>
          <a:xfrm>
            <a:off x="2865181" y="276269"/>
            <a:ext cx="9761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Teachers:  Explore my playlists created to target concepts related to Natural and Artificial selection. Go to </a:t>
            </a:r>
            <a:r>
              <a:rPr lang="en-US" sz="2000" b="1" dirty="0">
                <a:hlinkClick r:id="rId7"/>
              </a:rPr>
              <a:t>https://classroom.legendsoflearning.com/</a:t>
            </a:r>
            <a:r>
              <a:rPr lang="en-US" sz="2000" b="1" dirty="0"/>
              <a:t> to learn more about their program and the many options available to utilize their resources!</a:t>
            </a:r>
          </a:p>
        </p:txBody>
      </p:sp>
    </p:spTree>
    <p:extLst>
      <p:ext uri="{BB962C8B-B14F-4D97-AF65-F5344CB8AC3E}">
        <p14:creationId xmlns:p14="http://schemas.microsoft.com/office/powerpoint/2010/main" val="15449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D14480F4-1C95-4C5D-8044-28A756A1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45" y="158128"/>
            <a:ext cx="12298709" cy="443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80" tIns="53340" rIns="106680" bIns="5334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1066830" eaLnBrk="0" fontAlgn="base" hangingPunct="0"/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en-US" alt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altLang="en-US" sz="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altLang="en-US" sz="400" dirty="0"/>
          </a:p>
          <a:p>
            <a:pPr algn="just" defTabSz="1066830" eaLnBrk="0" fontAlgn="base" hangingPunct="0">
              <a:lnSpc>
                <a:spcPct val="14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__________________ are used to kill prokaryotic cells, such as the ______________ that causes strep throat.</a:t>
            </a:r>
          </a:p>
          <a:p>
            <a:pPr defTabSz="1066830" eaLnBrk="0" fontAlgn="base" hangingPunct="0">
              <a:lnSpc>
                <a:spcPct val="14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The variations in a group of frogs is their __________ _________,</a:t>
            </a:r>
            <a:b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can be different shades of green.</a:t>
            </a:r>
          </a:p>
          <a:p>
            <a:pPr defTabSz="1066830" eaLnBrk="0" fontAlgn="base" hangingPunct="0">
              <a:lnSpc>
                <a:spcPct val="14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Predators in the frog’s habitat are able the see the ____________ </a:t>
            </a:r>
            <a:b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frogs, which means the _______________ ones survive to reproduce.</a:t>
            </a:r>
          </a:p>
          <a:p>
            <a:pPr algn="just" defTabSz="1066830" eaLnBrk="0" fontAlgn="base" hangingPunct="0">
              <a:lnSpc>
                <a:spcPct val="14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Fitness is determined by how many _______________ a species can have.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95DD70-A123-4AC8-8582-14C6124DBA5C}"/>
              </a:ext>
            </a:extLst>
          </p:cNvPr>
          <p:cNvSpPr txBox="1"/>
          <p:nvPr/>
        </p:nvSpPr>
        <p:spPr>
          <a:xfrm>
            <a:off x="559223" y="709164"/>
            <a:ext cx="2720340" cy="499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ANTIBIOTICS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DAEADA-D813-49FA-9AD6-7431007084A0}"/>
              </a:ext>
            </a:extLst>
          </p:cNvPr>
          <p:cNvSpPr txBox="1"/>
          <p:nvPr/>
        </p:nvSpPr>
        <p:spPr>
          <a:xfrm>
            <a:off x="8045873" y="709164"/>
            <a:ext cx="2720340" cy="499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BACTERIA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2DA243-45E5-4636-ABC2-677AB9E81976}"/>
              </a:ext>
            </a:extLst>
          </p:cNvPr>
          <p:cNvSpPr txBox="1"/>
          <p:nvPr/>
        </p:nvSpPr>
        <p:spPr>
          <a:xfrm>
            <a:off x="5359203" y="1801889"/>
            <a:ext cx="2720340" cy="499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SKIN COLOR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07461-1CD6-4AA7-924E-080E499A5FEE}"/>
              </a:ext>
            </a:extLst>
          </p:cNvPr>
          <p:cNvSpPr txBox="1"/>
          <p:nvPr/>
        </p:nvSpPr>
        <p:spPr>
          <a:xfrm>
            <a:off x="6002797" y="2947608"/>
            <a:ext cx="1955377" cy="499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LIGHTER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14BAEF-07E7-40E3-ABC0-70B3062C8813}"/>
              </a:ext>
            </a:extLst>
          </p:cNvPr>
          <p:cNvSpPr txBox="1"/>
          <p:nvPr/>
        </p:nvSpPr>
        <p:spPr>
          <a:xfrm>
            <a:off x="3235528" y="3421941"/>
            <a:ext cx="1647599" cy="499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DARKER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90536C-4DDF-4431-8643-BDA023F0CAEC}"/>
              </a:ext>
            </a:extLst>
          </p:cNvPr>
          <p:cNvSpPr txBox="1"/>
          <p:nvPr/>
        </p:nvSpPr>
        <p:spPr>
          <a:xfrm>
            <a:off x="4587299" y="3990055"/>
            <a:ext cx="2238314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OFFSPRING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7C71F8-A81F-40A4-9BAD-5175AE91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747" y="1408587"/>
            <a:ext cx="3295112" cy="2830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A2F3F6-963C-491D-8093-8D390007965F}"/>
              </a:ext>
            </a:extLst>
          </p:cNvPr>
          <p:cNvSpPr txBox="1"/>
          <p:nvPr/>
        </p:nvSpPr>
        <p:spPr>
          <a:xfrm>
            <a:off x="2947500" y="5200677"/>
            <a:ext cx="8597193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biological definition of FITNESS?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of being physically fit and healthy.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organism's ability to survive and reproduce in a particular environment.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E22BFB-1639-4DEA-A38D-677F68FC9A40}"/>
              </a:ext>
            </a:extLst>
          </p:cNvPr>
          <p:cNvGrpSpPr/>
          <p:nvPr/>
        </p:nvGrpSpPr>
        <p:grpSpPr>
          <a:xfrm>
            <a:off x="5408658" y="45836"/>
            <a:ext cx="2720340" cy="762133"/>
            <a:chOff x="5408658" y="45836"/>
            <a:chExt cx="2720340" cy="76213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04D7CF-D44E-46AD-B009-41FBBF49C64A}"/>
                </a:ext>
              </a:extLst>
            </p:cNvPr>
            <p:cNvSpPr txBox="1"/>
            <p:nvPr/>
          </p:nvSpPr>
          <p:spPr>
            <a:xfrm>
              <a:off x="5408658" y="45836"/>
              <a:ext cx="2720340" cy="499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45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No nucleus</a:t>
              </a:r>
              <a:endParaRPr lang="en-US" sz="317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A2CF30E-D371-4BBA-9770-45C49640F08B}"/>
                </a:ext>
              </a:extLst>
            </p:cNvPr>
            <p:cNvCxnSpPr/>
            <p:nvPr/>
          </p:nvCxnSpPr>
          <p:spPr>
            <a:xfrm flipH="1">
              <a:off x="5628791" y="379513"/>
              <a:ext cx="210665" cy="4284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C245F2-2406-42B9-B9CC-047FE2B57AD5}"/>
              </a:ext>
            </a:extLst>
          </p:cNvPr>
          <p:cNvGrpSpPr/>
          <p:nvPr/>
        </p:nvGrpSpPr>
        <p:grpSpPr>
          <a:xfrm>
            <a:off x="227160" y="5519536"/>
            <a:ext cx="2720340" cy="1088448"/>
            <a:chOff x="227160" y="5519536"/>
            <a:chExt cx="2720340" cy="10884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69F355-E9A2-4354-9A73-50EFA6FC25A8}"/>
                </a:ext>
              </a:extLst>
            </p:cNvPr>
            <p:cNvSpPr txBox="1"/>
            <p:nvPr/>
          </p:nvSpPr>
          <p:spPr>
            <a:xfrm>
              <a:off x="227160" y="5519536"/>
              <a:ext cx="2720340" cy="499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645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Health</a:t>
              </a:r>
              <a:r>
                <a:rPr lang="en-US" sz="2645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</a:t>
              </a:r>
              <a:endParaRPr lang="en-US" sz="317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45D8BF-A049-4D4F-9383-D991BB1065E9}"/>
                </a:ext>
              </a:extLst>
            </p:cNvPr>
            <p:cNvSpPr txBox="1"/>
            <p:nvPr/>
          </p:nvSpPr>
          <p:spPr>
            <a:xfrm>
              <a:off x="227160" y="6108618"/>
              <a:ext cx="2720340" cy="499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645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Biological </a:t>
              </a:r>
              <a:r>
                <a:rPr lang="en-US" sz="2645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</a:t>
              </a:r>
              <a:endParaRPr lang="en-US" sz="317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5" grpId="0"/>
      <p:bldP spid="27" grpId="0"/>
      <p:bldP spid="29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D14480F4-1C95-4C5D-8044-28A756A1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45" y="365209"/>
            <a:ext cx="12298709" cy="278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80" tIns="53340" rIns="106680" bIns="5334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1066830" eaLnBrk="0" fontAlgn="base" hangingPunct="0">
              <a:lnSpc>
                <a:spcPct val="14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Over a long period of time, you will see a______________ frequency of darker frogs.</a:t>
            </a:r>
          </a:p>
          <a:p>
            <a:pPr algn="just" defTabSz="1066830" eaLnBrk="0" fontAlgn="base" hangingPunct="0">
              <a:lnSpc>
                <a:spcPct val="14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__________________ refers to change over time.  In our frog population, there would likely be __________ of the darker  frogs.</a:t>
            </a:r>
          </a:p>
          <a:p>
            <a:pPr algn="just" defTabSz="1066830" eaLnBrk="0" fontAlgn="base" hangingPunct="0">
              <a:lnSpc>
                <a:spcPct val="140000"/>
              </a:lnSpc>
              <a:spcBef>
                <a:spcPts val="700"/>
              </a:spcBef>
              <a:spcAft>
                <a:spcPts val="700"/>
              </a:spcAft>
            </a:pPr>
            <a:b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Mutations ______________ the genetic variation in a population.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3BAB04-055F-472B-8911-9DCA2562CA33}"/>
              </a:ext>
            </a:extLst>
          </p:cNvPr>
          <p:cNvSpPr txBox="1"/>
          <p:nvPr/>
        </p:nvSpPr>
        <p:spPr>
          <a:xfrm>
            <a:off x="5545666" y="387659"/>
            <a:ext cx="1647599" cy="499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1A19D6-77AC-49A0-94E2-92EAF5681E83}"/>
              </a:ext>
            </a:extLst>
          </p:cNvPr>
          <p:cNvSpPr txBox="1"/>
          <p:nvPr/>
        </p:nvSpPr>
        <p:spPr>
          <a:xfrm>
            <a:off x="844973" y="1029893"/>
            <a:ext cx="2390557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EVOLUTION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E5F12-DA0E-48FD-820F-037F32E090A5}"/>
              </a:ext>
            </a:extLst>
          </p:cNvPr>
          <p:cNvSpPr txBox="1"/>
          <p:nvPr/>
        </p:nvSpPr>
        <p:spPr>
          <a:xfrm>
            <a:off x="-17163" y="1446135"/>
            <a:ext cx="2390557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2EECD9-194D-458B-8D89-69054D02A4C9}"/>
              </a:ext>
            </a:extLst>
          </p:cNvPr>
          <p:cNvSpPr txBox="1"/>
          <p:nvPr/>
        </p:nvSpPr>
        <p:spPr>
          <a:xfrm>
            <a:off x="1606795" y="2580374"/>
            <a:ext cx="2390557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9D041A-C99F-40A9-99D7-C8A3EAE6FB7E}"/>
              </a:ext>
            </a:extLst>
          </p:cNvPr>
          <p:cNvSpPr txBox="1"/>
          <p:nvPr/>
        </p:nvSpPr>
        <p:spPr>
          <a:xfrm>
            <a:off x="634556" y="4439033"/>
            <a:ext cx="4031797" cy="9064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45" b="1" i="1" dirty="0">
                <a:latin typeface="Times New Roman" pitchFamily="18" charset="0"/>
                <a:cs typeface="Times New Roman" pitchFamily="18" charset="0"/>
              </a:rPr>
              <a:t>Mutation = Change in genetic material (DNA)</a:t>
            </a:r>
            <a:endParaRPr lang="en-US" sz="3173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79E9C2BD-57FF-44A3-B0FF-CF69FF5DF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413" y="3953047"/>
            <a:ext cx="3670837" cy="3394267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0BD63981-3EF1-4CCF-9F6F-E7AB26189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6756" y="4164072"/>
            <a:ext cx="3362794" cy="29722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C1AB9F-F2C1-4026-B257-83421CD280C7}"/>
              </a:ext>
            </a:extLst>
          </p:cNvPr>
          <p:cNvSpPr txBox="1"/>
          <p:nvPr/>
        </p:nvSpPr>
        <p:spPr>
          <a:xfrm>
            <a:off x="634555" y="5902151"/>
            <a:ext cx="4031797" cy="9064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45" b="1" i="1" dirty="0">
                <a:latin typeface="Times New Roman" pitchFamily="18" charset="0"/>
                <a:cs typeface="Times New Roman" pitchFamily="18" charset="0"/>
              </a:rPr>
              <a:t>Click the images to learn more about mutations.</a:t>
            </a:r>
            <a:endParaRPr lang="en-US" sz="3173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C66177E-5EED-49C3-A6B1-F3F857D576CA}"/>
              </a:ext>
            </a:extLst>
          </p:cNvPr>
          <p:cNvSpPr/>
          <p:nvPr/>
        </p:nvSpPr>
        <p:spPr>
          <a:xfrm>
            <a:off x="4666353" y="6117719"/>
            <a:ext cx="707752" cy="50767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7" grpId="0"/>
      <p:bldP spid="2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BC640ADC-E242-4751-943E-0F80A4E0A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53" y="238737"/>
            <a:ext cx="12463693" cy="235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80" tIns="53340" rIns="106680" bIns="53340" numCol="1" anchor="t" anchorCtr="0" compatLnSpc="1">
            <a:prstTxWarp prst="textNoShape">
              <a:avLst/>
            </a:prstTxWarp>
            <a:spAutoFit/>
          </a:bodyPr>
          <a:lstStyle/>
          <a:p>
            <a:pPr defTabSz="106683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Mutations and variations are ______________ and may or may not have any effect on a species.</a:t>
            </a:r>
          </a:p>
          <a:p>
            <a:pPr algn="just" defTabSz="106683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If the effect is _______________, it may prevent a species from reproducing and reduce their fitness. A ________________ effect will help them survive and reproduce to increase their fitness.</a:t>
            </a:r>
          </a:p>
          <a:p>
            <a:pPr algn="just" defTabSz="106683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106683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10. A trait that is an advantage is called a(n) ___________________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22B075-4274-4100-A101-F5B6E2C8C74B}"/>
              </a:ext>
            </a:extLst>
          </p:cNvPr>
          <p:cNvSpPr txBox="1"/>
          <p:nvPr/>
        </p:nvSpPr>
        <p:spPr>
          <a:xfrm>
            <a:off x="3707121" y="238737"/>
            <a:ext cx="2390557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773F4-AE98-4E6D-85F1-E3C4AF844083}"/>
              </a:ext>
            </a:extLst>
          </p:cNvPr>
          <p:cNvSpPr txBox="1"/>
          <p:nvPr/>
        </p:nvSpPr>
        <p:spPr>
          <a:xfrm>
            <a:off x="2221221" y="730647"/>
            <a:ext cx="2390557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5ED43-19E2-4895-A0A3-7F99511A9AAE}"/>
              </a:ext>
            </a:extLst>
          </p:cNvPr>
          <p:cNvSpPr txBox="1"/>
          <p:nvPr/>
        </p:nvSpPr>
        <p:spPr>
          <a:xfrm>
            <a:off x="316221" y="1133985"/>
            <a:ext cx="2390557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POSITIVE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FF34C-2E8A-4055-BA0F-B5AB5259890C}"/>
              </a:ext>
            </a:extLst>
          </p:cNvPr>
          <p:cNvSpPr txBox="1"/>
          <p:nvPr/>
        </p:nvSpPr>
        <p:spPr>
          <a:xfrm>
            <a:off x="5145714" y="1975096"/>
            <a:ext cx="2778996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ADAPTATION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BA807A-D2E5-446C-B92E-24E963A03BC8}"/>
              </a:ext>
            </a:extLst>
          </p:cNvPr>
          <p:cNvSpPr txBox="1"/>
          <p:nvPr/>
        </p:nvSpPr>
        <p:spPr>
          <a:xfrm>
            <a:off x="8726905" y="1763819"/>
            <a:ext cx="3439072" cy="9064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Mutations </a:t>
            </a:r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can be +, -, or have no effect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A2AD5D5-E162-4B56-B85A-421C9D5D1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0328" y="4499745"/>
            <a:ext cx="2357757" cy="13957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6B943A-7379-423F-AEAB-8BA0F29C1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489" y="3628095"/>
            <a:ext cx="8945223" cy="30103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BB24877-0A48-4960-97F1-5650423D06F0}"/>
              </a:ext>
            </a:extLst>
          </p:cNvPr>
          <p:cNvSpPr txBox="1"/>
          <p:nvPr/>
        </p:nvSpPr>
        <p:spPr>
          <a:xfrm>
            <a:off x="1896329" y="7886622"/>
            <a:ext cx="6498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https://www.sas.upenn.edu/~mkate/mutations_ms.html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DDDF99-CDF6-471A-98A4-9B458A061BE9}"/>
              </a:ext>
            </a:extLst>
          </p:cNvPr>
          <p:cNvSpPr txBox="1"/>
          <p:nvPr/>
        </p:nvSpPr>
        <p:spPr>
          <a:xfrm>
            <a:off x="1950421" y="2971330"/>
            <a:ext cx="8695358" cy="4993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of these would be a positive mutation?  Why?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DDA710-24B4-48DF-AB00-C621A6503843}"/>
              </a:ext>
            </a:extLst>
          </p:cNvPr>
          <p:cNvGrpSpPr/>
          <p:nvPr/>
        </p:nvGrpSpPr>
        <p:grpSpPr>
          <a:xfrm>
            <a:off x="1423689" y="5197642"/>
            <a:ext cx="9748822" cy="2425707"/>
            <a:chOff x="1423689" y="5197642"/>
            <a:chExt cx="9748822" cy="24257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0566C45-9BED-476F-9EF5-FB089412E075}"/>
                </a:ext>
              </a:extLst>
            </p:cNvPr>
            <p:cNvSpPr txBox="1"/>
            <p:nvPr/>
          </p:nvSpPr>
          <p:spPr>
            <a:xfrm>
              <a:off x="1423689" y="6716947"/>
              <a:ext cx="9748822" cy="906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45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Positive traits = Better chances for reproduction = </a:t>
              </a:r>
            </a:p>
            <a:p>
              <a:pPr algn="ctr"/>
              <a:r>
                <a:rPr lang="en-US" sz="2645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Higher frequency in future generations.</a:t>
              </a:r>
              <a:endParaRPr lang="en-US" sz="317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6F648246-16D7-4C4F-AC3F-22D5A480FCD1}"/>
                </a:ext>
              </a:extLst>
            </p:cNvPr>
            <p:cNvSpPr/>
            <p:nvPr/>
          </p:nvSpPr>
          <p:spPr>
            <a:xfrm>
              <a:off x="9721516" y="5197642"/>
              <a:ext cx="1049196" cy="1010653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48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1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BC640ADC-E242-4751-943E-0F80A4E0A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53" y="238737"/>
            <a:ext cx="12463693" cy="368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80" tIns="53340" rIns="106680" bIns="53340" numCol="1" anchor="t" anchorCtr="0" compatLnSpc="1">
            <a:prstTxWarp prst="textNoShape">
              <a:avLst/>
            </a:prstTxWarp>
            <a:spAutoFit/>
          </a:bodyPr>
          <a:lstStyle/>
          <a:p>
            <a:pPr defTabSz="106683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11. Bacteria have __________________ within the species, such as an enhanced cell wall or _____________ that can break down an antibiotic.</a:t>
            </a:r>
          </a:p>
          <a:p>
            <a:pPr defTabSz="106683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12.  The bacteria that have traits that allow them to survive have a higher ___________ and can reproduce.</a:t>
            </a:r>
          </a:p>
          <a:p>
            <a:pPr algn="just" defTabSz="106683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13. Bacteria with the _________ will survive as it allows them to be resistant to a specific type of antibiotic.</a:t>
            </a:r>
          </a:p>
          <a:p>
            <a:pPr algn="just" defTabSz="106683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14.  Some bacteria can __________ their genes to other bacteria to make them resistant to antibiotics as well.</a:t>
            </a:r>
          </a:p>
          <a:p>
            <a:pPr algn="just" defTabSz="106683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15.  Antibiotics don’t work against _________________. </a:t>
            </a:r>
          </a:p>
          <a:p>
            <a:pPr algn="just" defTabSz="106683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16. ________________ can protect you against diphtheria, tetanus, and pertussis.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05DF8F-E532-42A1-8743-56352737107A}"/>
              </a:ext>
            </a:extLst>
          </p:cNvPr>
          <p:cNvSpPr txBox="1"/>
          <p:nvPr/>
        </p:nvSpPr>
        <p:spPr>
          <a:xfrm>
            <a:off x="2221221" y="235486"/>
            <a:ext cx="2390557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VARIATIONS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3E3AA-8F06-4973-BFA5-64CF1ECDAC8B}"/>
              </a:ext>
            </a:extLst>
          </p:cNvPr>
          <p:cNvSpPr txBox="1"/>
          <p:nvPr/>
        </p:nvSpPr>
        <p:spPr>
          <a:xfrm>
            <a:off x="10405985" y="235485"/>
            <a:ext cx="2250397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ENZYMES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16665B-190D-49C7-A297-2DC004B11E0F}"/>
              </a:ext>
            </a:extLst>
          </p:cNvPr>
          <p:cNvSpPr txBox="1"/>
          <p:nvPr/>
        </p:nvSpPr>
        <p:spPr>
          <a:xfrm>
            <a:off x="8143445" y="1170875"/>
            <a:ext cx="2250397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FITNESS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F5039-CE70-43E0-AFAF-7988F0E1C8B1}"/>
              </a:ext>
            </a:extLst>
          </p:cNvPr>
          <p:cNvSpPr txBox="1"/>
          <p:nvPr/>
        </p:nvSpPr>
        <p:spPr>
          <a:xfrm>
            <a:off x="2650235" y="1722494"/>
            <a:ext cx="1399528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BE640-77C9-4E22-866E-E632A0A5BE0F}"/>
              </a:ext>
            </a:extLst>
          </p:cNvPr>
          <p:cNvSpPr txBox="1"/>
          <p:nvPr/>
        </p:nvSpPr>
        <p:spPr>
          <a:xfrm>
            <a:off x="2722035" y="2256793"/>
            <a:ext cx="1399528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E76CB1-94AC-45E3-BE38-CE0669C38985}"/>
              </a:ext>
            </a:extLst>
          </p:cNvPr>
          <p:cNvSpPr txBox="1"/>
          <p:nvPr/>
        </p:nvSpPr>
        <p:spPr>
          <a:xfrm>
            <a:off x="4421277" y="2810932"/>
            <a:ext cx="1979522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VIRUSES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33C98-E563-43D4-A1A4-0CDDB6BB7C8E}"/>
              </a:ext>
            </a:extLst>
          </p:cNvPr>
          <p:cNvSpPr txBox="1"/>
          <p:nvPr/>
        </p:nvSpPr>
        <p:spPr>
          <a:xfrm>
            <a:off x="747385" y="3382174"/>
            <a:ext cx="1979522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VACCINES</a:t>
            </a:r>
            <a:endParaRPr lang="en-US" sz="317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163167-AAF6-4737-920D-E5980FAF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235" y="4207719"/>
            <a:ext cx="7369513" cy="291442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81E1413-D932-4203-AA2E-4B1B2EDF8631}"/>
              </a:ext>
            </a:extLst>
          </p:cNvPr>
          <p:cNvGrpSpPr/>
          <p:nvPr/>
        </p:nvGrpSpPr>
        <p:grpSpPr>
          <a:xfrm>
            <a:off x="3815869" y="6479487"/>
            <a:ext cx="5666427" cy="1061337"/>
            <a:chOff x="3815869" y="6479487"/>
            <a:chExt cx="5666427" cy="106133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4574C5A-9E0F-41BD-93D5-C3231E0F60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6826" y="6479487"/>
              <a:ext cx="539875" cy="5789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4C5EB3C-4776-4CC0-AB22-54CC54112B97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H="1" flipV="1">
              <a:off x="7897718" y="6667351"/>
              <a:ext cx="459380" cy="3741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0031F2-60F1-4156-8E1D-60F0995D6619}"/>
                </a:ext>
              </a:extLst>
            </p:cNvPr>
            <p:cNvSpPr txBox="1"/>
            <p:nvPr/>
          </p:nvSpPr>
          <p:spPr>
            <a:xfrm>
              <a:off x="7231899" y="7041457"/>
              <a:ext cx="2250397" cy="499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45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ENZYMES</a:t>
              </a:r>
              <a:endParaRPr lang="en-US" sz="317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2E6738-451E-4F82-94D0-36F86AF990F0}"/>
                </a:ext>
              </a:extLst>
            </p:cNvPr>
            <p:cNvSpPr txBox="1"/>
            <p:nvPr/>
          </p:nvSpPr>
          <p:spPr>
            <a:xfrm>
              <a:off x="3815869" y="7034296"/>
              <a:ext cx="2250397" cy="4993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45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CELL WALL</a:t>
              </a:r>
              <a:endParaRPr lang="en-US" sz="317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7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3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5600" y="475247"/>
            <a:ext cx="12090400" cy="23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0904" tIns="60452" rIns="120904" bIns="60452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Living Things – Unit 2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Peppered Moths</a:t>
            </a:r>
            <a:endParaRPr lang="en-US" sz="6000" dirty="0">
              <a:latin typeface="Arial" pitchFamily="34" charset="0"/>
              <a:cs typeface="Arial" pitchFamily="34" charset="0"/>
            </a:endParaRPr>
          </a:p>
          <a:p>
            <a:pPr marL="604520" indent="-60452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US" sz="2645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2" descr="Light form of peppered moth">
            <a:extLst>
              <a:ext uri="{FF2B5EF4-FFF2-40B4-BE49-F238E27FC236}">
                <a16:creationId xmlns:a16="http://schemas.microsoft.com/office/drawing/2014/main" id="{C7C3236C-46A0-4BA7-A49A-68FDAB05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512">
            <a:off x="1760747" y="3729909"/>
            <a:ext cx="3496952" cy="258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ark form of the peppered moth">
            <a:extLst>
              <a:ext uri="{FF2B5EF4-FFF2-40B4-BE49-F238E27FC236}">
                <a16:creationId xmlns:a16="http://schemas.microsoft.com/office/drawing/2014/main" id="{50C17739-C57C-4E78-9E6F-AA6DDEDC9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268">
            <a:off x="6805551" y="3751495"/>
            <a:ext cx="3984628" cy="29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2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4732AE-F64E-4282-9C57-304DA0DE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14" y="1913638"/>
            <a:ext cx="9358171" cy="4663844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53BD6CC4-A6E6-4804-8CB1-04A86BA2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488"/>
            <a:ext cx="9584872" cy="80602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Slide #2: Peppered Moths: Seasoned Survivors</a:t>
            </a:r>
          </a:p>
        </p:txBody>
      </p:sp>
      <p:pic>
        <p:nvPicPr>
          <p:cNvPr id="50" name="Picture 49">
            <a:hlinkClick r:id="rId3"/>
            <a:extLst>
              <a:ext uri="{FF2B5EF4-FFF2-40B4-BE49-F238E27FC236}">
                <a16:creationId xmlns:a16="http://schemas.microsoft.com/office/drawing/2014/main" id="{9FD23124-C46D-40E0-ACEC-9DC216031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174" y="2134982"/>
            <a:ext cx="1994326" cy="913299"/>
          </a:xfrm>
          <a:prstGeom prst="rect">
            <a:avLst/>
          </a:prstGeom>
        </p:spPr>
      </p:pic>
      <p:pic>
        <p:nvPicPr>
          <p:cNvPr id="52" name="Picture 51">
            <a:hlinkClick r:id="rId5"/>
            <a:extLst>
              <a:ext uri="{FF2B5EF4-FFF2-40B4-BE49-F238E27FC236}">
                <a16:creationId xmlns:a16="http://schemas.microsoft.com/office/drawing/2014/main" id="{A6856571-84E4-4237-94C2-319D00747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3725" y="4510095"/>
            <a:ext cx="1551775" cy="1605907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C3604D47-A5BC-42E7-99E4-9ADFCBFA2AF1}"/>
              </a:ext>
            </a:extLst>
          </p:cNvPr>
          <p:cNvSpPr txBox="1">
            <a:spLocks/>
          </p:cNvSpPr>
          <p:nvPr/>
        </p:nvSpPr>
        <p:spPr>
          <a:xfrm>
            <a:off x="153697" y="1194918"/>
            <a:ext cx="4742153" cy="6135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Use this website for Part A.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9F3529-866E-4964-95F6-78E9768DE5B8}"/>
              </a:ext>
            </a:extLst>
          </p:cNvPr>
          <p:cNvSpPr txBox="1">
            <a:spLocks/>
          </p:cNvSpPr>
          <p:nvPr/>
        </p:nvSpPr>
        <p:spPr>
          <a:xfrm>
            <a:off x="7774847" y="6382359"/>
            <a:ext cx="4655853" cy="99419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Answer these questions when you are done with Part C.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82C813B-62F8-4BF8-99C3-2BA6405A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78028" y="5173374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4AA6B963-4456-4C0A-B319-37D2C680B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313750" y="1808451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E22D9C-8094-423B-8247-E77E5D328CBB}"/>
              </a:ext>
            </a:extLst>
          </p:cNvPr>
          <p:cNvSpPr txBox="1">
            <a:spLocks/>
          </p:cNvSpPr>
          <p:nvPr/>
        </p:nvSpPr>
        <p:spPr>
          <a:xfrm>
            <a:off x="294699" y="6702077"/>
            <a:ext cx="5534600" cy="6135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Use this link to access the game.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FAF8482F-2C85-43D5-A625-46C472BC05FA}"/>
              </a:ext>
            </a:extLst>
          </p:cNvPr>
          <p:cNvSpPr txBox="1">
            <a:spLocks/>
          </p:cNvSpPr>
          <p:nvPr/>
        </p:nvSpPr>
        <p:spPr>
          <a:xfrm>
            <a:off x="7905752" y="1129019"/>
            <a:ext cx="4524948" cy="9941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Use the table to record your data &amp; observations.</a:t>
            </a: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AD504A61-0485-4140-B744-1381EFBCC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622449" y="2124517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B30F1262-BBE3-40EC-B012-8EC70E37E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17674" y="4841285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1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17A10A-EEB6-BF71-1414-0248A777F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9"/>
          <a:stretch/>
        </p:blipFill>
        <p:spPr>
          <a:xfrm>
            <a:off x="303603" y="232756"/>
            <a:ext cx="8213726" cy="740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0CBA20-03A3-CB0F-EECB-BFD26CF31049}"/>
              </a:ext>
            </a:extLst>
          </p:cNvPr>
          <p:cNvSpPr txBox="1"/>
          <p:nvPr/>
        </p:nvSpPr>
        <p:spPr>
          <a:xfrm>
            <a:off x="8706176" y="371376"/>
            <a:ext cx="3899069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0222"/>
            <a:r>
              <a:rPr lang="en-US" altLang="en-US" sz="2040" dirty="0">
                <a:solidFill>
                  <a:srgbClr val="000000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Times New Roman" panose="02020603050405020304" pitchFamily="18" charset="0"/>
              </a:rPr>
              <a:t>1. How could a snake be camouflaged in one habitat but not another?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C9CF0-C256-8C0B-58F9-31E82386B1DC}"/>
              </a:ext>
            </a:extLst>
          </p:cNvPr>
          <p:cNvSpPr txBox="1"/>
          <p:nvPr/>
        </p:nvSpPr>
        <p:spPr>
          <a:xfrm>
            <a:off x="8755380" y="1720114"/>
            <a:ext cx="380066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light-colored snake would blend in with sand but be very visible to predators in a green forest.  </a:t>
            </a:r>
          </a:p>
        </p:txBody>
      </p:sp>
    </p:spTree>
    <p:extLst>
      <p:ext uri="{BB962C8B-B14F-4D97-AF65-F5344CB8AC3E}">
        <p14:creationId xmlns:p14="http://schemas.microsoft.com/office/powerpoint/2010/main" val="26373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5320</TotalTime>
  <Words>1761</Words>
  <Application>Microsoft Office PowerPoint</Application>
  <PresentationFormat>Custom</PresentationFormat>
  <Paragraphs>241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Amasis MT Pro Black</vt:lpstr>
      <vt:lpstr>Arial</vt:lpstr>
      <vt:lpstr>Arial Black</vt:lpstr>
      <vt:lpstr>Arial Narrow</vt:lpstr>
      <vt:lpstr>Calibri</vt:lpstr>
      <vt:lpstr>Calibri Light</vt:lpstr>
      <vt:lpstr>Comic Sans MS</vt:lpstr>
      <vt:lpstr>Gill Sans Nova Ultra Bold</vt:lpstr>
      <vt:lpstr>GimkitSF</vt:lpstr>
      <vt:lpstr>Times New Roman</vt:lpstr>
      <vt:lpstr>Office Theme</vt:lpstr>
      <vt:lpstr>PowerPoint Presentation</vt:lpstr>
      <vt:lpstr>Natural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#2: Peppered Moths: Seasoned Survivors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to Slide #3: Peppered Moths: Seasoned Survivors</vt:lpstr>
      <vt:lpstr>PowerPoint Presentation</vt:lpstr>
      <vt:lpstr>PowerPoint Presentation</vt:lpstr>
      <vt:lpstr>PowerPoint Presentation</vt:lpstr>
      <vt:lpstr>PowerPoint Presentation</vt:lpstr>
      <vt:lpstr>Natural Selection vs. Artificial Selection  Watch the video to answer these questions.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Things</dc:title>
  <dc:creator>Tracy Tomm</dc:creator>
  <cp:lastModifiedBy>Tracy Tomm</cp:lastModifiedBy>
  <cp:revision>228</cp:revision>
  <dcterms:created xsi:type="dcterms:W3CDTF">2020-10-04T00:12:20Z</dcterms:created>
  <dcterms:modified xsi:type="dcterms:W3CDTF">2022-11-03T13:23:36Z</dcterms:modified>
</cp:coreProperties>
</file>