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1" r:id="rId2"/>
    <p:sldId id="333" r:id="rId3"/>
    <p:sldId id="343" r:id="rId4"/>
    <p:sldId id="334" r:id="rId5"/>
    <p:sldId id="335" r:id="rId6"/>
    <p:sldId id="336" r:id="rId7"/>
    <p:sldId id="340" r:id="rId8"/>
    <p:sldId id="337" r:id="rId9"/>
    <p:sldId id="329" r:id="rId10"/>
    <p:sldId id="341" r:id="rId11"/>
    <p:sldId id="344" r:id="rId12"/>
    <p:sldId id="339" r:id="rId13"/>
    <p:sldId id="345" r:id="rId14"/>
    <p:sldId id="342" r:id="rId15"/>
    <p:sldId id="349" r:id="rId16"/>
    <p:sldId id="350" r:id="rId17"/>
    <p:sldId id="347" r:id="rId18"/>
    <p:sldId id="351" r:id="rId19"/>
    <p:sldId id="328" r:id="rId2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66CCFF"/>
    <a:srgbClr val="99CCFF"/>
    <a:srgbClr val="FFCC00"/>
    <a:srgbClr val="00FF00"/>
    <a:srgbClr val="FFFF00"/>
    <a:srgbClr val="99FF33"/>
    <a:srgbClr val="009900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5620"/>
    <p:restoredTop sz="99710" autoAdjust="0"/>
  </p:normalViewPr>
  <p:slideViewPr>
    <p:cSldViewPr>
      <p:cViewPr varScale="1">
        <p:scale>
          <a:sx n="68" d="100"/>
          <a:sy n="68" d="100"/>
        </p:scale>
        <p:origin x="17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A61410-63B8-4DA7-9E19-C095BB4345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95E680-729B-413A-96EF-59D3F1A1F0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9F7F7-F507-449F-9ED5-FC52504446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F2BA96-46E9-4057-81E7-7C1F90D5B6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04DF32-C0A9-4FD4-8355-2A38D6971D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CCE2EE-48A5-4F2B-B85E-83973A7AAB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9A7FCF-27E2-4193-B2AD-1548D35255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3ED3BC-EF32-414D-8A8B-7C302065DC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E5FD87-2611-4531-AB66-06F731992D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372CAA-6BE3-4EDE-8696-6FAAFFC2F1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648E10-FE0E-458D-B24C-7E46170284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278EE5D0-4376-441D-9416-5DC58BA386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D0617-87F5-4289-9C83-EB99028F4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431"/>
            <a:ext cx="9144000" cy="478971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n-US" sz="3600" b="1" dirty="0">
                <a:latin typeface="Arial Black" panose="020B0A04020102020204" pitchFamily="34" charset="0"/>
              </a:rPr>
              <a:t>Piecing Together the Puzzle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762002"/>
            <a:ext cx="2920326" cy="2138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ECD0617-87F5-4289-9C83-EB99028F407D}"/>
              </a:ext>
            </a:extLst>
          </p:cNvPr>
          <p:cNvSpPr txBox="1">
            <a:spLocks/>
          </p:cNvSpPr>
          <p:nvPr/>
        </p:nvSpPr>
        <p:spPr>
          <a:xfrm>
            <a:off x="4572002" y="990600"/>
            <a:ext cx="4299857" cy="14185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just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400" b="1" dirty="0">
                <a:latin typeface="Times New Roman" pitchFamily="18" charset="0"/>
                <a:ea typeface="+mj-ea"/>
                <a:cs typeface="Times New Roman" pitchFamily="18" charset="0"/>
              </a:rPr>
              <a:t>On the 1</a:t>
            </a:r>
            <a:r>
              <a:rPr lang="en-US" sz="2400" b="1" baseline="30000" dirty="0">
                <a:latin typeface="Times New Roman" pitchFamily="18" charset="0"/>
                <a:ea typeface="+mj-ea"/>
                <a:cs typeface="Times New Roman" pitchFamily="18" charset="0"/>
              </a:rPr>
              <a:t>st</a:t>
            </a:r>
            <a:r>
              <a:rPr lang="en-US" sz="2400" b="1" dirty="0">
                <a:latin typeface="Times New Roman" pitchFamily="18" charset="0"/>
                <a:ea typeface="+mj-ea"/>
                <a:cs typeface="Times New Roman" pitchFamily="18" charset="0"/>
              </a:rPr>
              <a:t> game of this week’s Legends playlist, you  had a challenge to complete different tasks related to scale and time.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ECD0617-87F5-4289-9C83-EB99028F407D}"/>
              </a:ext>
            </a:extLst>
          </p:cNvPr>
          <p:cNvSpPr txBox="1">
            <a:spLocks/>
          </p:cNvSpPr>
          <p:nvPr/>
        </p:nvSpPr>
        <p:spPr>
          <a:xfrm>
            <a:off x="1524000" y="5246915"/>
            <a:ext cx="74676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400" b="1" dirty="0">
                <a:solidFill>
                  <a:srgbClr val="FF0000"/>
                </a:solidFill>
                <a:latin typeface="Arial Black" panose="020B0A04020102020204" pitchFamily="34" charset="0"/>
                <a:ea typeface="+mj-ea"/>
                <a:cs typeface="+mj-cs"/>
              </a:rPr>
              <a:t>Today we are going to put those different pieces together to form our own </a:t>
            </a:r>
            <a:br>
              <a:rPr lang="en-US" sz="2400" b="1" dirty="0">
                <a:solidFill>
                  <a:srgbClr val="FF0000"/>
                </a:solidFill>
                <a:latin typeface="Arial Black" panose="020B0A04020102020204" pitchFamily="34" charset="0"/>
                <a:ea typeface="+mj-ea"/>
                <a:cs typeface="+mj-cs"/>
              </a:rPr>
            </a:br>
            <a:r>
              <a:rPr lang="en-US" sz="2400" b="1" dirty="0">
                <a:solidFill>
                  <a:srgbClr val="FF0000"/>
                </a:solidFill>
                <a:latin typeface="Arial Black" panose="020B0A04020102020204" pitchFamily="34" charset="0"/>
                <a:ea typeface="+mj-ea"/>
                <a:cs typeface="+mj-cs"/>
              </a:rPr>
              <a:t>Geologic Time Scale.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ECD0617-87F5-4289-9C83-EB99028F407D}"/>
              </a:ext>
            </a:extLst>
          </p:cNvPr>
          <p:cNvSpPr txBox="1">
            <a:spLocks/>
          </p:cNvSpPr>
          <p:nvPr/>
        </p:nvSpPr>
        <p:spPr>
          <a:xfrm>
            <a:off x="3200400" y="3505200"/>
            <a:ext cx="5562600" cy="12192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pPr algn="just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400" b="1" dirty="0">
                <a:latin typeface="Times New Roman" pitchFamily="18" charset="0"/>
                <a:ea typeface="+mj-ea"/>
                <a:cs typeface="Times New Roman" pitchFamily="18" charset="0"/>
              </a:rPr>
              <a:t>Yesterday we talked about how scientists used rock strata and index fossils to give us “pieces” of the past. </a:t>
            </a:r>
          </a:p>
        </p:txBody>
      </p:sp>
      <p:pic>
        <p:nvPicPr>
          <p:cNvPr id="10" name="Picture 9" descr="Figure 2B">
            <a:extLst>
              <a:ext uri="{FF2B5EF4-FFF2-40B4-BE49-F238E27FC236}">
                <a16:creationId xmlns:a16="http://schemas.microsoft.com/office/drawing/2014/main" id="{FBEB68BD-F7CD-4316-AE30-A7FBDBEF261D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9" r="42206"/>
          <a:stretch/>
        </p:blipFill>
        <p:spPr bwMode="auto">
          <a:xfrm>
            <a:off x="1981200" y="2971800"/>
            <a:ext cx="990600" cy="22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8" name="Picture 2" descr="Image result for earth puzzle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FFCC00">
                <a:tint val="45000"/>
                <a:satMod val="400000"/>
              </a:srgbClr>
            </a:duotone>
          </a:blip>
          <a:srcRect l="46465" r="34343"/>
          <a:stretch>
            <a:fillRect/>
          </a:stretch>
        </p:blipFill>
        <p:spPr bwMode="auto">
          <a:xfrm>
            <a:off x="-76200" y="381000"/>
            <a:ext cx="1600200" cy="640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35468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400155" y="307311"/>
            <a:ext cx="3569677" cy="292464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Glue the OLDEST event at the bottom.</a:t>
            </a:r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endParaRPr lang="en-US" sz="105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endParaRPr lang="en-US" sz="8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Draw  a line to connect it to the correct place on the time scale.  </a:t>
            </a:r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Continue until you add all the events.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1015"/>
            <a:ext cx="5288645" cy="5118729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2" name="Group 5"/>
          <p:cNvGrpSpPr/>
          <p:nvPr/>
        </p:nvGrpSpPr>
        <p:grpSpPr>
          <a:xfrm>
            <a:off x="374190" y="5152288"/>
            <a:ext cx="4095131" cy="1213341"/>
            <a:chOff x="3288618" y="5874081"/>
            <a:chExt cx="3383280" cy="738273"/>
          </a:xfrm>
        </p:grpSpPr>
        <p:cxnSp>
          <p:nvCxnSpPr>
            <p:cNvPr id="14" name="Straight Arrow Connector 13"/>
            <p:cNvCxnSpPr/>
            <p:nvPr/>
          </p:nvCxnSpPr>
          <p:spPr>
            <a:xfrm flipH="1" flipV="1">
              <a:off x="4417736" y="5874081"/>
              <a:ext cx="40304" cy="30215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3484" t="86830" r="3040" b="7379"/>
            <a:stretch>
              <a:fillRect/>
            </a:stretch>
          </p:blipFill>
          <p:spPr bwMode="auto">
            <a:xfrm>
              <a:off x="3288618" y="6156113"/>
              <a:ext cx="3383280" cy="45624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3" name="Group 6"/>
          <p:cNvGrpSpPr/>
          <p:nvPr/>
        </p:nvGrpSpPr>
        <p:grpSpPr>
          <a:xfrm>
            <a:off x="2602523" y="4765425"/>
            <a:ext cx="5587992" cy="1389188"/>
            <a:chOff x="2450805" y="5442932"/>
            <a:chExt cx="4616648" cy="845267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3294" t="7674" r="3098" b="86802"/>
            <a:stretch/>
          </p:blipFill>
          <p:spPr bwMode="auto">
            <a:xfrm>
              <a:off x="3661517" y="5840500"/>
              <a:ext cx="3405936" cy="4476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5" name="Straight Arrow Connector 14"/>
            <p:cNvCxnSpPr/>
            <p:nvPr/>
          </p:nvCxnSpPr>
          <p:spPr>
            <a:xfrm flipH="1" flipV="1">
              <a:off x="2450805" y="5442932"/>
              <a:ext cx="1234874" cy="48147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16"/>
          <p:cNvGrpSpPr/>
          <p:nvPr/>
        </p:nvGrpSpPr>
        <p:grpSpPr>
          <a:xfrm>
            <a:off x="2827318" y="3827308"/>
            <a:ext cx="5770449" cy="781016"/>
            <a:chOff x="1644865" y="5642794"/>
            <a:chExt cx="4767379" cy="475219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t="27617" b="66716"/>
            <a:stretch/>
          </p:blipFill>
          <p:spPr bwMode="auto">
            <a:xfrm>
              <a:off x="2937524" y="5642794"/>
              <a:ext cx="3474720" cy="475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6" name="Straight Arrow Connector 15"/>
            <p:cNvCxnSpPr/>
            <p:nvPr/>
          </p:nvCxnSpPr>
          <p:spPr>
            <a:xfrm flipH="1" flipV="1">
              <a:off x="1644865" y="5902590"/>
              <a:ext cx="1429785" cy="4814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25"/>
          <p:cNvGrpSpPr/>
          <p:nvPr/>
        </p:nvGrpSpPr>
        <p:grpSpPr>
          <a:xfrm>
            <a:off x="2801257" y="4383310"/>
            <a:ext cx="5337244" cy="997576"/>
            <a:chOff x="2255680" y="5429067"/>
            <a:chExt cx="4409477" cy="606988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t="60170" b="33776"/>
            <a:stretch/>
          </p:blipFill>
          <p:spPr bwMode="auto">
            <a:xfrm>
              <a:off x="3364622" y="5557103"/>
              <a:ext cx="3300535" cy="4789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3" name="Straight Arrow Connector 22"/>
            <p:cNvCxnSpPr/>
            <p:nvPr/>
          </p:nvCxnSpPr>
          <p:spPr>
            <a:xfrm flipH="1" flipV="1">
              <a:off x="2255680" y="5429067"/>
              <a:ext cx="1259546" cy="31810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Rectangle 23"/>
          <p:cNvSpPr/>
          <p:nvPr/>
        </p:nvSpPr>
        <p:spPr>
          <a:xfrm>
            <a:off x="0" y="6433268"/>
            <a:ext cx="9144000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You may use the geologic time scale in the hallway to help you if you are QUIET. </a:t>
            </a:r>
          </a:p>
        </p:txBody>
      </p:sp>
    </p:spTree>
    <p:extLst>
      <p:ext uri="{BB962C8B-B14F-4D97-AF65-F5344CB8AC3E}">
        <p14:creationId xmlns:p14="http://schemas.microsoft.com/office/powerpoint/2010/main" val="2399213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55953" t="36428" b="28787"/>
          <a:stretch>
            <a:fillRect/>
          </a:stretch>
        </p:blipFill>
        <p:spPr bwMode="auto">
          <a:xfrm>
            <a:off x="4223657" y="1915880"/>
            <a:ext cx="4529762" cy="2220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14928"/>
          <a:stretch>
            <a:fillRect/>
          </a:stretch>
        </p:blipFill>
        <p:spPr bwMode="auto">
          <a:xfrm>
            <a:off x="537030" y="4323443"/>
            <a:ext cx="8271914" cy="2222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ECD0617-87F5-4289-9C83-EB99028F407D}"/>
              </a:ext>
            </a:extLst>
          </p:cNvPr>
          <p:cNvSpPr txBox="1">
            <a:spLocks/>
          </p:cNvSpPr>
          <p:nvPr/>
        </p:nvSpPr>
        <p:spPr>
          <a:xfrm>
            <a:off x="168727" y="276498"/>
            <a:ext cx="8975273" cy="43434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400" b="1" dirty="0">
                <a:latin typeface="Times New Roman" pitchFamily="18" charset="0"/>
                <a:ea typeface="+mj-ea"/>
                <a:cs typeface="Times New Roman" pitchFamily="18" charset="0"/>
              </a:rPr>
              <a:t>Glue them in order from the oldest at the BOTTOM to most recent at the TOP. </a:t>
            </a:r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endParaRPr lang="en-US" sz="2400" b="1" dirty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400" b="1" dirty="0">
                <a:latin typeface="Times New Roman" pitchFamily="18" charset="0"/>
                <a:ea typeface="+mj-ea"/>
                <a:cs typeface="Times New Roman" pitchFamily="18" charset="0"/>
              </a:rPr>
              <a:t>Draw arrows to the correct time period </a:t>
            </a:r>
            <a:br>
              <a:rPr lang="en-US" sz="2400" b="1" dirty="0"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en-US" sz="2400" b="1" dirty="0">
                <a:latin typeface="Times New Roman" pitchFamily="18" charset="0"/>
                <a:ea typeface="+mj-ea"/>
                <a:cs typeface="Times New Roman" pitchFamily="18" charset="0"/>
              </a:rPr>
              <a:t>OR </a:t>
            </a:r>
            <a:br>
              <a:rPr lang="en-US" sz="2400" b="1" dirty="0"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en-US" sz="2400" b="1" dirty="0">
                <a:latin typeface="Times New Roman" pitchFamily="18" charset="0"/>
                <a:ea typeface="+mj-ea"/>
                <a:cs typeface="Times New Roman" pitchFamily="18" charset="0"/>
              </a:rPr>
              <a:t>use another method to code </a:t>
            </a:r>
            <a:br>
              <a:rPr lang="en-US" sz="2400" b="1" dirty="0"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en-US" sz="2400" b="1" dirty="0">
                <a:latin typeface="Times New Roman" pitchFamily="18" charset="0"/>
                <a:ea typeface="+mj-ea"/>
                <a:cs typeface="Times New Roman" pitchFamily="18" charset="0"/>
              </a:rPr>
              <a:t>and organize the slips.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D0617-87F5-4289-9C83-EB99028F4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36057"/>
            <a:ext cx="8839200" cy="718091"/>
          </a:xfrm>
          <a:solidFill>
            <a:srgbClr val="99CCFF"/>
          </a:solidFill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Assignments …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ECD0617-87F5-4289-9C83-EB99028F407D}"/>
              </a:ext>
            </a:extLst>
          </p:cNvPr>
          <p:cNvSpPr txBox="1">
            <a:spLocks/>
          </p:cNvSpPr>
          <p:nvPr/>
        </p:nvSpPr>
        <p:spPr>
          <a:xfrm>
            <a:off x="168729" y="1669869"/>
            <a:ext cx="8975273" cy="43434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3200" b="1" dirty="0">
                <a:latin typeface="Times New Roman" pitchFamily="18" charset="0"/>
                <a:ea typeface="+mj-ea"/>
                <a:cs typeface="Times New Roman" pitchFamily="18" charset="0"/>
              </a:rPr>
              <a:t>Finish adding all the events to your geologic time scale.</a:t>
            </a:r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endParaRPr lang="en-US" sz="3200" b="1" dirty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3200" b="1" dirty="0">
                <a:latin typeface="Times New Roman" pitchFamily="18" charset="0"/>
                <a:ea typeface="+mj-ea"/>
                <a:cs typeface="Times New Roman" pitchFamily="18" charset="0"/>
              </a:rPr>
              <a:t>Work on the Earth’s History playlist on Legends – Due Friday</a:t>
            </a:r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endParaRPr lang="en-US" sz="3200" b="1" dirty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3200" b="1" dirty="0">
                <a:latin typeface="Times New Roman" pitchFamily="18" charset="0"/>
                <a:ea typeface="+mj-ea"/>
                <a:cs typeface="Times New Roman" pitchFamily="18" charset="0"/>
              </a:rPr>
              <a:t>Find something else to do after you are done.</a:t>
            </a:r>
          </a:p>
        </p:txBody>
      </p:sp>
      <p:pic>
        <p:nvPicPr>
          <p:cNvPr id="7" name="Picture 2" descr="Image result for earth puzzle"/>
          <p:cNvPicPr>
            <a:picLocks noChangeAspect="1" noChangeArrowheads="1"/>
          </p:cNvPicPr>
          <p:nvPr/>
        </p:nvPicPr>
        <p:blipFill>
          <a:blip r:embed="rId2" cstate="print"/>
          <a:srcRect l="18213" r="18393"/>
          <a:stretch>
            <a:fillRect/>
          </a:stretch>
        </p:blipFill>
        <p:spPr bwMode="auto">
          <a:xfrm>
            <a:off x="76200" y="0"/>
            <a:ext cx="1295400" cy="1360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91823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75948" y="1118386"/>
            <a:ext cx="5288645" cy="5118729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ECD0617-87F5-4289-9C83-EB99028F407D}"/>
              </a:ext>
            </a:extLst>
          </p:cNvPr>
          <p:cNvSpPr txBox="1">
            <a:spLocks/>
          </p:cNvSpPr>
          <p:nvPr/>
        </p:nvSpPr>
        <p:spPr>
          <a:xfrm>
            <a:off x="107372" y="1525721"/>
            <a:ext cx="3214254" cy="52475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400" b="1" dirty="0">
                <a:latin typeface="Times New Roman" pitchFamily="18" charset="0"/>
                <a:ea typeface="+mj-ea"/>
                <a:cs typeface="Times New Roman" pitchFamily="18" charset="0"/>
              </a:rPr>
              <a:t>GREEN = EON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ECD0617-87F5-4289-9C83-EB99028F407D}"/>
              </a:ext>
            </a:extLst>
          </p:cNvPr>
          <p:cNvSpPr txBox="1">
            <a:spLocks/>
          </p:cNvSpPr>
          <p:nvPr/>
        </p:nvSpPr>
        <p:spPr>
          <a:xfrm>
            <a:off x="190499" y="2467302"/>
            <a:ext cx="3048000" cy="53356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400" b="1" dirty="0">
                <a:latin typeface="Times New Roman" pitchFamily="18" charset="0"/>
                <a:ea typeface="+mj-ea"/>
                <a:cs typeface="Times New Roman" pitchFamily="18" charset="0"/>
              </a:rPr>
              <a:t>YELLOW = ERA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ECD0617-87F5-4289-9C83-EB99028F407D}"/>
              </a:ext>
            </a:extLst>
          </p:cNvPr>
          <p:cNvSpPr txBox="1">
            <a:spLocks/>
          </p:cNvSpPr>
          <p:nvPr/>
        </p:nvSpPr>
        <p:spPr>
          <a:xfrm>
            <a:off x="190499" y="3417698"/>
            <a:ext cx="3048000" cy="5262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400" b="1" dirty="0">
                <a:latin typeface="Times New Roman" pitchFamily="18" charset="0"/>
                <a:ea typeface="+mj-ea"/>
                <a:cs typeface="Times New Roman" pitchFamily="18" charset="0"/>
              </a:rPr>
              <a:t>BLUE = PERIOD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ECD0617-87F5-4289-9C83-EB99028F407D}"/>
              </a:ext>
            </a:extLst>
          </p:cNvPr>
          <p:cNvSpPr txBox="1">
            <a:spLocks/>
          </p:cNvSpPr>
          <p:nvPr/>
        </p:nvSpPr>
        <p:spPr>
          <a:xfrm>
            <a:off x="0" y="4360814"/>
            <a:ext cx="3428999" cy="46641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400" b="1" dirty="0">
                <a:latin typeface="Times New Roman" pitchFamily="18" charset="0"/>
                <a:ea typeface="+mj-ea"/>
                <a:cs typeface="Times New Roman" pitchFamily="18" charset="0"/>
              </a:rPr>
              <a:t>ORANGE = EPOCH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91358" y="1029800"/>
            <a:ext cx="5457825" cy="529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0408" y="1044088"/>
            <a:ext cx="5419725" cy="526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96120" y="1039325"/>
            <a:ext cx="5448300" cy="527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77071" y="1029407"/>
            <a:ext cx="5438775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CD0617-87F5-4289-9C83-EB99028F407D}"/>
              </a:ext>
            </a:extLst>
          </p:cNvPr>
          <p:cNvSpPr txBox="1">
            <a:spLocks/>
          </p:cNvSpPr>
          <p:nvPr/>
        </p:nvSpPr>
        <p:spPr>
          <a:xfrm>
            <a:off x="190499" y="5244058"/>
            <a:ext cx="3048000" cy="83780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3600" b="1" dirty="0">
                <a:latin typeface="Times New Roman" pitchFamily="18" charset="0"/>
                <a:ea typeface="+mj-ea"/>
                <a:cs typeface="Times New Roman" pitchFamily="18" charset="0"/>
                <a:sym typeface="Wingdings"/>
              </a:rPr>
              <a:t></a:t>
            </a:r>
            <a:r>
              <a:rPr lang="en-US" sz="2800" b="1" dirty="0">
                <a:latin typeface="Times New Roman" pitchFamily="18" charset="0"/>
                <a:ea typeface="+mj-ea"/>
                <a:cs typeface="Times New Roman" pitchFamily="18" charset="0"/>
              </a:rPr>
              <a:t>=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400" b="1" dirty="0">
                <a:latin typeface="Times New Roman" pitchFamily="18" charset="0"/>
                <a:ea typeface="+mj-ea"/>
                <a:cs typeface="Times New Roman" pitchFamily="18" charset="0"/>
              </a:rPr>
              <a:t>MOST RECENT</a:t>
            </a:r>
          </a:p>
        </p:txBody>
      </p:sp>
      <p:sp>
        <p:nvSpPr>
          <p:cNvPr id="17" name="5-Point Star 16"/>
          <p:cNvSpPr/>
          <p:nvPr/>
        </p:nvSpPr>
        <p:spPr>
          <a:xfrm>
            <a:off x="3514722" y="2157408"/>
            <a:ext cx="365760" cy="365760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5-Point Star 17"/>
          <p:cNvSpPr/>
          <p:nvPr/>
        </p:nvSpPr>
        <p:spPr>
          <a:xfrm>
            <a:off x="4267197" y="1252533"/>
            <a:ext cx="365760" cy="365760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EECD0617-87F5-4289-9C83-EB99028F4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5442856" cy="555171"/>
          </a:xfrm>
          <a:solidFill>
            <a:srgbClr val="99CCFF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Let’s add to our timescale …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660965" y="5879159"/>
            <a:ext cx="1483035" cy="584775"/>
          </a:xfrm>
          <a:prstGeom prst="rect">
            <a:avLst/>
          </a:prstGeom>
          <a:solidFill>
            <a:srgbClr val="FF0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OLDEST</a:t>
            </a:r>
            <a:endParaRPr lang="en-US" sz="3600" b="1" cap="none" spc="0" dirty="0">
              <a:ln w="17780" cmpd="sng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525491" y="0"/>
            <a:ext cx="2618509" cy="523220"/>
          </a:xfrm>
          <a:prstGeom prst="rect">
            <a:avLst/>
          </a:prstGeom>
          <a:solidFill>
            <a:srgbClr val="FF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MOST RECENT</a:t>
            </a:r>
          </a:p>
        </p:txBody>
      </p:sp>
      <p:sp>
        <p:nvSpPr>
          <p:cNvPr id="19" name="5-Point Star 18"/>
          <p:cNvSpPr/>
          <p:nvPr/>
        </p:nvSpPr>
        <p:spPr>
          <a:xfrm>
            <a:off x="6724276" y="1301975"/>
            <a:ext cx="365760" cy="365760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5-Point Star 19"/>
          <p:cNvSpPr/>
          <p:nvPr/>
        </p:nvSpPr>
        <p:spPr>
          <a:xfrm>
            <a:off x="8186734" y="885821"/>
            <a:ext cx="365760" cy="365760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498693" y="684132"/>
            <a:ext cx="684803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EON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4183496" y="684132"/>
            <a:ext cx="1125352" cy="369332"/>
            <a:chOff x="4183496" y="744292"/>
            <a:chExt cx="1125352" cy="369332"/>
          </a:xfrm>
        </p:grpSpPr>
        <p:sp>
          <p:nvSpPr>
            <p:cNvPr id="3" name="Rectangle 2"/>
            <p:cNvSpPr/>
            <p:nvPr/>
          </p:nvSpPr>
          <p:spPr>
            <a:xfrm>
              <a:off x="4636869" y="744292"/>
              <a:ext cx="671979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ERA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28" name="Straight Arrow Connector 27"/>
            <p:cNvCxnSpPr>
              <a:stCxn id="2" idx="3"/>
              <a:endCxn id="3" idx="1"/>
            </p:cNvCxnSpPr>
            <p:nvPr/>
          </p:nvCxnSpPr>
          <p:spPr>
            <a:xfrm>
              <a:off x="4183496" y="916926"/>
              <a:ext cx="453373" cy="1203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5308848" y="684132"/>
            <a:ext cx="1431951" cy="369332"/>
            <a:chOff x="5308848" y="744292"/>
            <a:chExt cx="1431951" cy="369332"/>
          </a:xfrm>
        </p:grpSpPr>
        <p:sp>
          <p:nvSpPr>
            <p:cNvPr id="25" name="Rectangle 24"/>
            <p:cNvSpPr/>
            <p:nvPr/>
          </p:nvSpPr>
          <p:spPr>
            <a:xfrm>
              <a:off x="5658451" y="744292"/>
              <a:ext cx="1082348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PERIOD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29" name="Straight Arrow Connector 28"/>
            <p:cNvCxnSpPr>
              <a:stCxn id="3" idx="3"/>
              <a:endCxn id="25" idx="1"/>
            </p:cNvCxnSpPr>
            <p:nvPr/>
          </p:nvCxnSpPr>
          <p:spPr>
            <a:xfrm>
              <a:off x="5308848" y="916926"/>
              <a:ext cx="349603" cy="1203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>
            <a:off x="6740799" y="684132"/>
            <a:ext cx="1478359" cy="369332"/>
            <a:chOff x="6740799" y="744292"/>
            <a:chExt cx="1478359" cy="369332"/>
          </a:xfrm>
        </p:grpSpPr>
        <p:sp>
          <p:nvSpPr>
            <p:cNvPr id="26" name="Rectangle 25"/>
            <p:cNvSpPr/>
            <p:nvPr/>
          </p:nvSpPr>
          <p:spPr>
            <a:xfrm>
              <a:off x="7213755" y="744292"/>
              <a:ext cx="1005403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EPOCH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32" name="Straight Arrow Connector 31"/>
            <p:cNvCxnSpPr>
              <a:stCxn id="25" idx="3"/>
              <a:endCxn id="26" idx="1"/>
            </p:cNvCxnSpPr>
            <p:nvPr/>
          </p:nvCxnSpPr>
          <p:spPr>
            <a:xfrm>
              <a:off x="6740799" y="916926"/>
              <a:ext cx="472956" cy="1203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itle 1">
            <a:extLst>
              <a:ext uri="{FF2B5EF4-FFF2-40B4-BE49-F238E27FC236}">
                <a16:creationId xmlns:a16="http://schemas.microsoft.com/office/drawing/2014/main" id="{EECD0617-87F5-4289-9C83-EB99028F407D}"/>
              </a:ext>
            </a:extLst>
          </p:cNvPr>
          <p:cNvSpPr txBox="1">
            <a:spLocks/>
          </p:cNvSpPr>
          <p:nvPr/>
        </p:nvSpPr>
        <p:spPr>
          <a:xfrm>
            <a:off x="0" y="6302829"/>
            <a:ext cx="1872341" cy="555171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3/14/19</a:t>
            </a:r>
          </a:p>
        </p:txBody>
      </p:sp>
    </p:spTree>
    <p:extLst>
      <p:ext uri="{BB962C8B-B14F-4D97-AF65-F5344CB8AC3E}">
        <p14:creationId xmlns:p14="http://schemas.microsoft.com/office/powerpoint/2010/main" val="350965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16" grpId="0"/>
      <p:bldP spid="17" grpId="0" animBg="1"/>
      <p:bldP spid="18" grpId="0" animBg="1"/>
      <p:bldP spid="19" grpId="0" animBg="1"/>
      <p:bldP spid="20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D0617-87F5-4289-9C83-EB99028F4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36057"/>
            <a:ext cx="8839200" cy="718091"/>
          </a:xfrm>
          <a:solidFill>
            <a:srgbClr val="99CCFF"/>
          </a:solidFill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EDPuzzle Assignment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ECD0617-87F5-4289-9C83-EB99028F407D}"/>
              </a:ext>
            </a:extLst>
          </p:cNvPr>
          <p:cNvSpPr txBox="1">
            <a:spLocks/>
          </p:cNvSpPr>
          <p:nvPr/>
        </p:nvSpPr>
        <p:spPr>
          <a:xfrm>
            <a:off x="168729" y="1669869"/>
            <a:ext cx="8975273" cy="43434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400" b="1" u="sng" dirty="0">
                <a:latin typeface="Times New Roman" pitchFamily="18" charset="0"/>
                <a:ea typeface="+mj-ea"/>
                <a:cs typeface="Times New Roman" pitchFamily="18" charset="0"/>
              </a:rPr>
              <a:t>AFTER you have added all the events to your time scale AND finished your Legends playlist</a:t>
            </a:r>
            <a:r>
              <a:rPr lang="en-US" sz="2400" b="1" dirty="0">
                <a:latin typeface="Times New Roman" pitchFamily="18" charset="0"/>
                <a:ea typeface="+mj-ea"/>
                <a:cs typeface="Times New Roman" pitchFamily="18" charset="0"/>
              </a:rPr>
              <a:t> …</a:t>
            </a:r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endParaRPr lang="en-US" sz="2400" b="1" dirty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400" b="1" dirty="0">
                <a:latin typeface="Times New Roman" pitchFamily="18" charset="0"/>
                <a:ea typeface="+mj-ea"/>
                <a:cs typeface="Times New Roman" pitchFamily="18" charset="0"/>
              </a:rPr>
              <a:t>Sign into </a:t>
            </a:r>
            <a:r>
              <a:rPr lang="en-US" sz="2400" b="1" dirty="0" err="1">
                <a:latin typeface="Times New Roman" pitchFamily="18" charset="0"/>
                <a:ea typeface="+mj-ea"/>
                <a:cs typeface="Times New Roman" pitchFamily="18" charset="0"/>
              </a:rPr>
              <a:t>EDPuzzle</a:t>
            </a:r>
            <a:r>
              <a:rPr lang="en-US" sz="2400" b="1" dirty="0">
                <a:latin typeface="Times New Roman" pitchFamily="18" charset="0"/>
                <a:ea typeface="+mj-ea"/>
                <a:cs typeface="Times New Roman" pitchFamily="18" charset="0"/>
              </a:rPr>
              <a:t>.</a:t>
            </a:r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endParaRPr lang="en-US" sz="2400" b="1" dirty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400" b="1" dirty="0">
                <a:latin typeface="Times New Roman" pitchFamily="18" charset="0"/>
                <a:ea typeface="+mj-ea"/>
                <a:cs typeface="Times New Roman" pitchFamily="18" charset="0"/>
              </a:rPr>
              <a:t>Watch the “Brief History of Earth” video.</a:t>
            </a:r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endParaRPr lang="en-US" sz="2400" b="1" dirty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400" b="1" dirty="0">
                <a:latin typeface="Times New Roman" pitchFamily="18" charset="0"/>
                <a:ea typeface="+mj-ea"/>
                <a:cs typeface="Times New Roman" pitchFamily="18" charset="0"/>
              </a:rPr>
              <a:t>Add information to your timeline and/or notes that will help you answer the video questions.</a:t>
            </a:r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endParaRPr lang="en-US" sz="2400" b="1" dirty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400" b="1" dirty="0">
                <a:latin typeface="Times New Roman" pitchFamily="18" charset="0"/>
                <a:ea typeface="+mj-ea"/>
                <a:cs typeface="Times New Roman" pitchFamily="18" charset="0"/>
              </a:rPr>
              <a:t>Complete the video quiz as you watch the video, which will count for a grade.</a:t>
            </a:r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endParaRPr lang="en-US" sz="4000" b="1" dirty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Note Quiz over Lesson 3 on Monday!</a:t>
            </a:r>
          </a:p>
        </p:txBody>
      </p:sp>
      <p:pic>
        <p:nvPicPr>
          <p:cNvPr id="7" name="Picture 2" descr="Image result for earth puzzle"/>
          <p:cNvPicPr>
            <a:picLocks noChangeAspect="1" noChangeArrowheads="1"/>
          </p:cNvPicPr>
          <p:nvPr/>
        </p:nvPicPr>
        <p:blipFill>
          <a:blip r:embed="rId2" cstate="print"/>
          <a:srcRect l="18213" r="18393"/>
          <a:stretch>
            <a:fillRect/>
          </a:stretch>
        </p:blipFill>
        <p:spPr bwMode="auto">
          <a:xfrm>
            <a:off x="76200" y="0"/>
            <a:ext cx="1295400" cy="1360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23782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D0617-87F5-4289-9C83-EB99028F4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570" y="236057"/>
            <a:ext cx="8055429" cy="718091"/>
          </a:xfrm>
          <a:solidFill>
            <a:srgbClr val="99CCFF"/>
          </a:solidFill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What else has happened?</a:t>
            </a:r>
          </a:p>
        </p:txBody>
      </p:sp>
      <p:pic>
        <p:nvPicPr>
          <p:cNvPr id="7" name="Picture 2" descr="Image result for earth puzzle"/>
          <p:cNvPicPr>
            <a:picLocks noChangeAspect="1" noChangeArrowheads="1"/>
          </p:cNvPicPr>
          <p:nvPr/>
        </p:nvPicPr>
        <p:blipFill>
          <a:blip r:embed="rId4" cstate="print"/>
          <a:srcRect l="18213" r="18393"/>
          <a:stretch>
            <a:fillRect/>
          </a:stretch>
        </p:blipFill>
        <p:spPr bwMode="auto">
          <a:xfrm>
            <a:off x="76200" y="0"/>
            <a:ext cx="1088290" cy="114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ECD0617-87F5-4289-9C83-EB99028F407D}"/>
              </a:ext>
            </a:extLst>
          </p:cNvPr>
          <p:cNvSpPr txBox="1">
            <a:spLocks/>
          </p:cNvSpPr>
          <p:nvPr/>
        </p:nvSpPr>
        <p:spPr>
          <a:xfrm>
            <a:off x="168728" y="1669869"/>
            <a:ext cx="8975271" cy="252113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buFontTx/>
              <a:buChar char="-"/>
              <a:defRPr/>
            </a:pPr>
            <a:r>
              <a:rPr lang="en-US" sz="2000" b="1" dirty="0">
                <a:latin typeface="Times New Roman" pitchFamily="18" charset="0"/>
                <a:ea typeface="+mj-ea"/>
                <a:cs typeface="Times New Roman" pitchFamily="18" charset="0"/>
              </a:rPr>
              <a:t> Each person needs to find ONE event (older than 10,000 years) to add to the hallway timeline.   </a:t>
            </a:r>
            <a:br>
              <a:rPr lang="en-US" sz="2000" b="1" dirty="0">
                <a:latin typeface="Times New Roman" pitchFamily="18" charset="0"/>
                <a:ea typeface="+mj-ea"/>
                <a:cs typeface="Times New Roman" pitchFamily="18" charset="0"/>
              </a:rPr>
            </a:br>
            <a:br>
              <a:rPr lang="en-US" sz="1000" i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 Cannot be an event already in the hallway</a:t>
            </a:r>
            <a:br>
              <a:rPr lang="en-US" sz="2000" i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 Cannot be an event on the event cards in your notebook. </a:t>
            </a:r>
            <a:br>
              <a:rPr lang="en-US" sz="2000" i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 Use the SS Kid Zone 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  <a:sym typeface="Wingdings" pitchFamily="2" charset="2"/>
              </a:rPr>
              <a:t> Earth Science Links to help you</a:t>
            </a:r>
            <a:endParaRPr lang="en-US" sz="2000" i="1" dirty="0">
              <a:solidFill>
                <a:srgbClr val="FF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buFontTx/>
              <a:buChar char="-"/>
              <a:defRPr/>
            </a:pPr>
            <a:endParaRPr lang="en-US" sz="2000" b="1" dirty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buFontTx/>
              <a:buChar char="-"/>
              <a:defRPr/>
            </a:pPr>
            <a:r>
              <a:rPr lang="en-US" sz="2000" b="1" dirty="0">
                <a:latin typeface="Times New Roman" pitchFamily="18" charset="0"/>
                <a:ea typeface="+mj-ea"/>
                <a:cs typeface="Times New Roman" pitchFamily="18" charset="0"/>
              </a:rPr>
              <a:t> Get a card from the front table &amp; markers to make it pretty.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Char char="-"/>
              <a:defRPr/>
            </a:pPr>
            <a:endParaRPr lang="en-US" sz="2000" b="1" dirty="0">
              <a:solidFill>
                <a:srgbClr val="FF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buFontTx/>
              <a:buChar char="-"/>
              <a:defRPr/>
            </a:pPr>
            <a:r>
              <a:rPr lang="en-US" sz="2000" b="1" dirty="0">
                <a:latin typeface="Times New Roman" pitchFamily="18" charset="0"/>
                <a:ea typeface="+mj-ea"/>
                <a:cs typeface="Times New Roman" pitchFamily="18" charset="0"/>
              </a:rPr>
              <a:t>Write the event on the BLANK SIDE of the card  along with the “date”. 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Char char="-"/>
              <a:defRPr/>
            </a:pPr>
            <a:endParaRPr lang="en-US" sz="2000" b="1" dirty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buFontTx/>
              <a:buChar char="-"/>
              <a:defRPr/>
            </a:pPr>
            <a:r>
              <a:rPr lang="en-US" sz="2000" b="1" dirty="0">
                <a:latin typeface="Times New Roman" pitchFamily="18" charset="0"/>
                <a:ea typeface="+mj-ea"/>
                <a:cs typeface="Times New Roman" pitchFamily="18" charset="0"/>
              </a:rPr>
              <a:t> Draw a picture that goes with the event.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Char char="-"/>
              <a:defRPr/>
            </a:pPr>
            <a:endParaRPr lang="en-US" sz="2000" b="1" dirty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buFontTx/>
              <a:buChar char="-"/>
              <a:defRPr/>
            </a:pPr>
            <a:r>
              <a:rPr lang="en-US" sz="2000" b="1" dirty="0">
                <a:latin typeface="Times New Roman" pitchFamily="18" charset="0"/>
                <a:ea typeface="+mj-ea"/>
                <a:cs typeface="Times New Roman" pitchFamily="18" charset="0"/>
              </a:rPr>
              <a:t> Put your name on the back.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Char char="-"/>
              <a:defRPr/>
            </a:pPr>
            <a:endParaRPr lang="en-US" sz="2000" b="1" dirty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buFontTx/>
              <a:buChar char="-"/>
              <a:defRPr/>
            </a:pPr>
            <a:r>
              <a:rPr lang="en-US" sz="2000" b="1" dirty="0">
                <a:latin typeface="Times New Roman" pitchFamily="18" charset="0"/>
                <a:ea typeface="+mj-ea"/>
                <a:cs typeface="Times New Roman" pitchFamily="18" charset="0"/>
              </a:rPr>
              <a:t> Show the teacher for a grade and then hang in the hallway.</a:t>
            </a:r>
          </a:p>
        </p:txBody>
      </p:sp>
      <p:pic>
        <p:nvPicPr>
          <p:cNvPr id="3" name="10 Minute Countdown (with inspiring music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114795" y="5181600"/>
            <a:ext cx="2029205" cy="1141428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/>
          <a:srcRect b="7514"/>
          <a:stretch>
            <a:fillRect/>
          </a:stretch>
        </p:blipFill>
        <p:spPr bwMode="auto">
          <a:xfrm>
            <a:off x="7315200" y="2286000"/>
            <a:ext cx="1828800" cy="1224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ECD0617-87F5-4289-9C83-EB99028F407D}"/>
              </a:ext>
            </a:extLst>
          </p:cNvPr>
          <p:cNvSpPr txBox="1">
            <a:spLocks/>
          </p:cNvSpPr>
          <p:nvPr/>
        </p:nvSpPr>
        <p:spPr>
          <a:xfrm>
            <a:off x="0" y="6302829"/>
            <a:ext cx="1872341" cy="555171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3/15/19</a:t>
            </a:r>
          </a:p>
        </p:txBody>
      </p:sp>
    </p:spTree>
    <p:extLst>
      <p:ext uri="{BB962C8B-B14F-4D97-AF65-F5344CB8AC3E}">
        <p14:creationId xmlns:p14="http://schemas.microsoft.com/office/powerpoint/2010/main" val="46733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D0617-87F5-4289-9C83-EB99028F4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36057"/>
            <a:ext cx="8839200" cy="718091"/>
          </a:xfrm>
          <a:solidFill>
            <a:srgbClr val="99CCFF"/>
          </a:solidFill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Things to do …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ECD0617-87F5-4289-9C83-EB99028F407D}"/>
              </a:ext>
            </a:extLst>
          </p:cNvPr>
          <p:cNvSpPr txBox="1">
            <a:spLocks/>
          </p:cNvSpPr>
          <p:nvPr/>
        </p:nvSpPr>
        <p:spPr>
          <a:xfrm>
            <a:off x="168729" y="1669869"/>
            <a:ext cx="8975273" cy="43434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buFontTx/>
              <a:buChar char="-"/>
              <a:defRPr/>
            </a:pPr>
            <a:r>
              <a:rPr lang="en-US" sz="2400" b="1" dirty="0">
                <a:latin typeface="Times New Roman" pitchFamily="18" charset="0"/>
                <a:ea typeface="+mj-ea"/>
                <a:cs typeface="Times New Roman" pitchFamily="18" charset="0"/>
              </a:rPr>
              <a:t> Finish Legends playlist – E-mail the teacher by 3:30 PM when done.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Char char="-"/>
              <a:defRPr/>
            </a:pPr>
            <a:endParaRPr lang="en-US" sz="1100" b="1" dirty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buFontTx/>
              <a:buChar char="-"/>
              <a:defRPr/>
            </a:pPr>
            <a:r>
              <a:rPr lang="en-US" sz="2400" b="1" dirty="0">
                <a:latin typeface="Times New Roman" pitchFamily="18" charset="0"/>
                <a:ea typeface="+mj-ea"/>
                <a:cs typeface="Times New Roman" pitchFamily="18" charset="0"/>
              </a:rPr>
              <a:t> Finish EDPuzzle (History of Earth video) – Will add grades at the end of the class period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Char char="-"/>
              <a:defRPr/>
            </a:pPr>
            <a:endParaRPr lang="en-US" sz="4800" b="1" dirty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buFontTx/>
              <a:buChar char="-"/>
              <a:defRPr/>
            </a:pPr>
            <a:r>
              <a:rPr lang="en-US" sz="2400" b="1" dirty="0">
                <a:latin typeface="Times New Roman" pitchFamily="18" charset="0"/>
                <a:ea typeface="+mj-ea"/>
                <a:cs typeface="Times New Roman" pitchFamily="18" charset="0"/>
              </a:rPr>
              <a:t> Start studying for the text next week using the </a:t>
            </a:r>
            <a:br>
              <a:rPr lang="en-US" sz="2400" b="1" dirty="0"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en-US" sz="2400" b="1" dirty="0">
                <a:latin typeface="Times New Roman" pitchFamily="18" charset="0"/>
                <a:ea typeface="+mj-ea"/>
                <a:cs typeface="Times New Roman" pitchFamily="18" charset="0"/>
              </a:rPr>
              <a:t>vocab sets on mrstomm.com </a:t>
            </a:r>
            <a:r>
              <a:rPr lang="en-US" sz="2400" b="1" dirty="0">
                <a:latin typeface="Times New Roman" pitchFamily="18" charset="0"/>
                <a:ea typeface="+mj-ea"/>
                <a:cs typeface="Times New Roman" pitchFamily="18" charset="0"/>
                <a:sym typeface="Wingdings" pitchFamily="2" charset="2"/>
              </a:rPr>
              <a:t> Assignments 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Char char="-"/>
              <a:defRPr/>
            </a:pPr>
            <a:endParaRPr lang="en-US" sz="2400" b="1" dirty="0">
              <a:latin typeface="Times New Roman" pitchFamily="18" charset="0"/>
              <a:ea typeface="+mj-ea"/>
              <a:cs typeface="Times New Roman" pitchFamily="18" charset="0"/>
              <a:sym typeface="Wingdings" pitchFamily="2" charset="2"/>
            </a:endParaRPr>
          </a:p>
          <a:p>
            <a:pPr>
              <a:lnSpc>
                <a:spcPct val="90000"/>
              </a:lnSpc>
              <a:spcBef>
                <a:spcPct val="0"/>
              </a:spcBef>
              <a:buFontTx/>
              <a:buChar char="-"/>
              <a:defRPr/>
            </a:pPr>
            <a:r>
              <a:rPr lang="en-US" sz="2400" b="1" dirty="0">
                <a:latin typeface="Times New Roman" pitchFamily="18" charset="0"/>
                <a:ea typeface="+mj-ea"/>
                <a:cs typeface="Times New Roman" pitchFamily="18" charset="0"/>
                <a:sym typeface="Wingdings" pitchFamily="2" charset="2"/>
              </a:rPr>
              <a:t> Find other work to do.  </a:t>
            </a:r>
            <a:endParaRPr lang="en-US" sz="2400" b="1" dirty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endParaRPr lang="en-US" sz="2400" b="1" dirty="0">
              <a:solidFill>
                <a:srgbClr val="FF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Note Quiz over Lesson 3 on Monday!</a:t>
            </a:r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endParaRPr lang="en-US" sz="2400" b="1" dirty="0">
              <a:solidFill>
                <a:srgbClr val="FF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Unit Test next Thursday!</a:t>
            </a:r>
          </a:p>
        </p:txBody>
      </p:sp>
      <p:pic>
        <p:nvPicPr>
          <p:cNvPr id="7" name="Picture 2" descr="Image result for earth puzzle"/>
          <p:cNvPicPr>
            <a:picLocks noChangeAspect="1" noChangeArrowheads="1"/>
          </p:cNvPicPr>
          <p:nvPr/>
        </p:nvPicPr>
        <p:blipFill>
          <a:blip r:embed="rId2" cstate="print"/>
          <a:srcRect l="18213" r="18393"/>
          <a:stretch>
            <a:fillRect/>
          </a:stretch>
        </p:blipFill>
        <p:spPr bwMode="auto">
          <a:xfrm>
            <a:off x="76200" y="0"/>
            <a:ext cx="1295400" cy="1360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6172200" y="5410200"/>
            <a:ext cx="2971800" cy="9233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You may listen to music IF everything above the red line is done!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3505200"/>
            <a:ext cx="9144000" cy="0"/>
          </a:xfrm>
          <a:prstGeom prst="line">
            <a:avLst/>
          </a:prstGeom>
          <a:ln w="476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4175" y="3886200"/>
            <a:ext cx="240982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288300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D0617-87F5-4289-9C83-EB99028F4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36057"/>
            <a:ext cx="8839200" cy="718091"/>
          </a:xfrm>
          <a:solidFill>
            <a:srgbClr val="99CCFF"/>
          </a:solidFill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Think About It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ECD0617-87F5-4289-9C83-EB99028F407D}"/>
              </a:ext>
            </a:extLst>
          </p:cNvPr>
          <p:cNvSpPr txBox="1">
            <a:spLocks/>
          </p:cNvSpPr>
          <p:nvPr/>
        </p:nvSpPr>
        <p:spPr>
          <a:xfrm>
            <a:off x="168727" y="1519052"/>
            <a:ext cx="8975273" cy="48817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400" b="1" dirty="0">
                <a:latin typeface="Times New Roman" pitchFamily="18" charset="0"/>
                <a:ea typeface="+mj-ea"/>
                <a:cs typeface="Times New Roman" pitchFamily="18" charset="0"/>
              </a:rPr>
              <a:t>Work with a partner to answer all these questions.  Be prepared to share with the class.</a:t>
            </a:r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endParaRPr lang="en-US" sz="2400" b="1" dirty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400" dirty="0">
                <a:latin typeface="Times New Roman" pitchFamily="18" charset="0"/>
                <a:ea typeface="+mj-ea"/>
                <a:cs typeface="Times New Roman" pitchFamily="18" charset="0"/>
              </a:rPr>
              <a:t>Which EON is the longest?  Shortest?</a:t>
            </a:r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endParaRPr lang="en-US" sz="2400" dirty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400" dirty="0">
                <a:latin typeface="Times New Roman" pitchFamily="18" charset="0"/>
                <a:ea typeface="+mj-ea"/>
                <a:cs typeface="Times New Roman" pitchFamily="18" charset="0"/>
              </a:rPr>
              <a:t>How long ago did life begin on Earth?</a:t>
            </a:r>
          </a:p>
          <a:p>
            <a:pPr>
              <a:lnSpc>
                <a:spcPct val="90000"/>
              </a:lnSpc>
              <a:defRPr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How did living things change from the time life began to present day?</a:t>
            </a:r>
          </a:p>
          <a:p>
            <a:pPr>
              <a:lnSpc>
                <a:spcPct val="90000"/>
              </a:lnSpc>
              <a:defRPr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400" dirty="0">
                <a:latin typeface="Times New Roman" pitchFamily="18" charset="0"/>
                <a:ea typeface="+mj-ea"/>
                <a:cs typeface="Times New Roman" pitchFamily="18" charset="0"/>
              </a:rPr>
              <a:t>In which ERA did modern humans appear?</a:t>
            </a:r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endParaRPr lang="en-US" sz="2400" dirty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400" dirty="0">
                <a:latin typeface="Times New Roman" pitchFamily="18" charset="0"/>
                <a:ea typeface="+mj-ea"/>
                <a:cs typeface="Times New Roman" pitchFamily="18" charset="0"/>
              </a:rPr>
              <a:t>Which came first:  marine or terrestrial organisms?</a:t>
            </a:r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endParaRPr lang="en-US" sz="2400" dirty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400" dirty="0">
                <a:latin typeface="Times New Roman" pitchFamily="18" charset="0"/>
                <a:ea typeface="+mj-ea"/>
                <a:cs typeface="Times New Roman" pitchFamily="18" charset="0"/>
              </a:rPr>
              <a:t>Which came first:  prokaryotic or eukaryotic organisms?</a:t>
            </a:r>
          </a:p>
        </p:txBody>
      </p:sp>
      <p:pic>
        <p:nvPicPr>
          <p:cNvPr id="7" name="Picture 2" descr="Image result for earth puzzle"/>
          <p:cNvPicPr>
            <a:picLocks noChangeAspect="1" noChangeArrowheads="1"/>
          </p:cNvPicPr>
          <p:nvPr/>
        </p:nvPicPr>
        <p:blipFill>
          <a:blip r:embed="rId2" cstate="print"/>
          <a:srcRect l="18213" r="18393"/>
          <a:stretch>
            <a:fillRect/>
          </a:stretch>
        </p:blipFill>
        <p:spPr bwMode="auto">
          <a:xfrm>
            <a:off x="76200" y="0"/>
            <a:ext cx="1295400" cy="1360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ECD0617-87F5-4289-9C83-EB99028F407D}"/>
              </a:ext>
            </a:extLst>
          </p:cNvPr>
          <p:cNvSpPr txBox="1">
            <a:spLocks/>
          </p:cNvSpPr>
          <p:nvPr/>
        </p:nvSpPr>
        <p:spPr>
          <a:xfrm>
            <a:off x="7271659" y="6302829"/>
            <a:ext cx="1872341" cy="555171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3/18/19</a:t>
            </a:r>
          </a:p>
        </p:txBody>
      </p:sp>
    </p:spTree>
    <p:extLst>
      <p:ext uri="{BB962C8B-B14F-4D97-AF65-F5344CB8AC3E}">
        <p14:creationId xmlns:p14="http://schemas.microsoft.com/office/powerpoint/2010/main" val="30147223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0">
            <a:extLst>
              <a:ext uri="{FF2B5EF4-FFF2-40B4-BE49-F238E27FC236}">
                <a16:creationId xmlns:a16="http://schemas.microsoft.com/office/drawing/2014/main" id="{0B0BAF13-D0BD-40FB-BAB3-FCF904569E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09600"/>
            <a:ext cx="8001000" cy="621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4.6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BILLION years    4600=MILLIONS years </a:t>
            </a:r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Eon 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 Era  Period  Epoch  Ages</a:t>
            </a:r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Age of Mammals </a:t>
            </a:r>
            <a:r>
              <a:rPr lang="en-US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Cenozoic (“current” life)</a:t>
            </a:r>
            <a:endParaRPr lang="en-US" sz="2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Age of Reptiles </a:t>
            </a:r>
            <a:r>
              <a:rPr lang="en-US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Mesozoic (“middle” life)</a:t>
            </a:r>
            <a:endParaRPr lang="en-US" sz="2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1200"/>
              </a:spcBef>
            </a:pP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Major geologic or biologic events </a:t>
            </a:r>
          </a:p>
          <a:p>
            <a:pPr>
              <a:spcBef>
                <a:spcPts val="1200"/>
              </a:spcBef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– Cooling of crust, movement of continents (</a:t>
            </a:r>
            <a:r>
              <a:rPr lang="en-US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Pangaea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spcBef>
                <a:spcPts val="1200"/>
              </a:spcBef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– Extinctions </a:t>
            </a:r>
            <a:r>
              <a:rPr lang="en-US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(Permian-Triassic)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&amp; explosions  </a:t>
            </a:r>
            <a:r>
              <a:rPr lang="en-US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(Cambrian)</a:t>
            </a:r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Trilobites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(Older) 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vs. Ammonites </a:t>
            </a:r>
            <a:r>
              <a:rPr lang="en-US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(More recent)</a:t>
            </a:r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Eukaryotes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(Cells with a nucleus)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vs. 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Prokaryotes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(No nucleus)</a:t>
            </a:r>
          </a:p>
          <a:p>
            <a:pPr>
              <a:spcBef>
                <a:spcPts val="1200"/>
              </a:spcBef>
            </a:pP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Iridium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Element found in Gulf of Mexico; claimed as evidence of asteroid impacting the Earth in this area.</a:t>
            </a: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119883"/>
            <a:ext cx="9144000" cy="40011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2000" b="1" dirty="0">
                <a:latin typeface="Times New Roman" pitchFamily="18" charset="0"/>
              </a:rPr>
              <a:t>What else did you add from the EDPuzzle video – Brief History of Earth?</a:t>
            </a:r>
          </a:p>
        </p:txBody>
      </p:sp>
    </p:spTree>
    <p:extLst>
      <p:ext uri="{BB962C8B-B14F-4D97-AF65-F5344CB8AC3E}">
        <p14:creationId xmlns:p14="http://schemas.microsoft.com/office/powerpoint/2010/main" val="32809608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D0617-87F5-4289-9C83-EB99028F4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416052" y="3723858"/>
            <a:ext cx="5550195" cy="718091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Answer Key</a:t>
            </a:r>
          </a:p>
        </p:txBody>
      </p:sp>
      <p:pic>
        <p:nvPicPr>
          <p:cNvPr id="2050" name="Picture 2" descr="C:\Users\ttomm\AppData\Local\Microsoft\Windows\INetCache\IE\S4OLZASG\puzzle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458686" cy="1458686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63000" y="180962"/>
            <a:ext cx="6821783" cy="6602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351097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D0617-87F5-4289-9C83-EB99028F4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6914" y="236057"/>
            <a:ext cx="7707086" cy="718091"/>
          </a:xfrm>
          <a:solidFill>
            <a:srgbClr val="99CCFF"/>
          </a:solidFill>
        </p:spPr>
        <p:txBody>
          <a:bodyPr>
            <a:norm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Let’s piece together Earth’s history …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ECD0617-87F5-4289-9C83-EB99028F407D}"/>
              </a:ext>
            </a:extLst>
          </p:cNvPr>
          <p:cNvSpPr txBox="1">
            <a:spLocks/>
          </p:cNvSpPr>
          <p:nvPr/>
        </p:nvSpPr>
        <p:spPr>
          <a:xfrm>
            <a:off x="116972" y="1653047"/>
            <a:ext cx="8975273" cy="44556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800" b="1" dirty="0">
                <a:latin typeface="Times New Roman" pitchFamily="18" charset="0"/>
                <a:ea typeface="+mj-ea"/>
                <a:cs typeface="Times New Roman" pitchFamily="18" charset="0"/>
              </a:rPr>
              <a:t>We will go to the hallway to the timeline rope – the long rope you saw me putting up on Tuesday.</a:t>
            </a:r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endParaRPr lang="en-US" sz="2800" b="1" dirty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800" b="1" dirty="0">
                <a:latin typeface="Times New Roman" pitchFamily="18" charset="0"/>
                <a:ea typeface="+mj-ea"/>
                <a:cs typeface="Times New Roman" pitchFamily="18" charset="0"/>
              </a:rPr>
              <a:t>Stand </a:t>
            </a:r>
            <a:r>
              <a:rPr lang="en-US" sz="2800" b="1" u="sng" dirty="0">
                <a:latin typeface="Times New Roman" pitchFamily="18" charset="0"/>
                <a:ea typeface="+mj-ea"/>
                <a:cs typeface="Times New Roman" pitchFamily="18" charset="0"/>
              </a:rPr>
              <a:t>against the wall </a:t>
            </a:r>
            <a:r>
              <a:rPr lang="en-US" sz="2800" b="1" dirty="0">
                <a:latin typeface="Times New Roman" pitchFamily="18" charset="0"/>
                <a:ea typeface="+mj-ea"/>
                <a:cs typeface="Times New Roman" pitchFamily="18" charset="0"/>
              </a:rPr>
              <a:t>on the </a:t>
            </a:r>
            <a:r>
              <a:rPr lang="en-US" sz="2800" b="1" u="sng" dirty="0">
                <a:latin typeface="Times New Roman" pitchFamily="18" charset="0"/>
                <a:ea typeface="+mj-ea"/>
                <a:cs typeface="Times New Roman" pitchFamily="18" charset="0"/>
              </a:rPr>
              <a:t>opposite side </a:t>
            </a:r>
            <a:r>
              <a:rPr lang="en-US" sz="2800" b="1" dirty="0">
                <a:latin typeface="Times New Roman" pitchFamily="18" charset="0"/>
                <a:ea typeface="+mj-ea"/>
                <a:cs typeface="Times New Roman" pitchFamily="18" charset="0"/>
              </a:rPr>
              <a:t>of the hallway </a:t>
            </a:r>
            <a:r>
              <a:rPr lang="en-US" sz="2800" b="1" u="sng" dirty="0">
                <a:latin typeface="Times New Roman" pitchFamily="18" charset="0"/>
                <a:ea typeface="+mj-ea"/>
                <a:cs typeface="Times New Roman" pitchFamily="18" charset="0"/>
              </a:rPr>
              <a:t>QUIETLY</a:t>
            </a:r>
            <a:r>
              <a:rPr lang="en-US" sz="2800" b="1" dirty="0">
                <a:latin typeface="Times New Roman" pitchFamily="18" charset="0"/>
                <a:ea typeface="+mj-ea"/>
                <a:cs typeface="Times New Roman" pitchFamily="18" charset="0"/>
              </a:rPr>
              <a:t>.</a:t>
            </a:r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endParaRPr lang="en-US" sz="2800" b="1" dirty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800" b="1" dirty="0">
                <a:latin typeface="Times New Roman" pitchFamily="18" charset="0"/>
                <a:ea typeface="+mj-ea"/>
                <a:cs typeface="Times New Roman" pitchFamily="18" charset="0"/>
              </a:rPr>
              <a:t>I will ask for your help in placing event cards (with related items) on the timeline in the correct place.  </a:t>
            </a:r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endParaRPr lang="en-US" sz="2800" b="1" dirty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800" b="1" dirty="0">
                <a:latin typeface="Times New Roman" pitchFamily="18" charset="0"/>
                <a:ea typeface="+mj-ea"/>
                <a:cs typeface="Times New Roman" pitchFamily="18" charset="0"/>
              </a:rPr>
              <a:t>Pay attention because you will need to remember what you learned for our next activity.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ECD0617-87F5-4289-9C83-EB99028F407D}"/>
              </a:ext>
            </a:extLst>
          </p:cNvPr>
          <p:cNvSpPr txBox="1">
            <a:spLocks/>
          </p:cNvSpPr>
          <p:nvPr/>
        </p:nvSpPr>
        <p:spPr>
          <a:xfrm>
            <a:off x="0" y="6379031"/>
            <a:ext cx="9144000" cy="478971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fontScale="8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3600" b="1" dirty="0">
                <a:latin typeface="Arial Black" panose="020B0A04020102020204" pitchFamily="34" charset="0"/>
                <a:ea typeface="+mj-ea"/>
                <a:cs typeface="+mj-cs"/>
              </a:rPr>
              <a:t>Quick Question: What does “mya” mean?</a:t>
            </a:r>
          </a:p>
        </p:txBody>
      </p:sp>
      <p:pic>
        <p:nvPicPr>
          <p:cNvPr id="7" name="Picture 2" descr="Image result for earth puzzle"/>
          <p:cNvPicPr>
            <a:picLocks noChangeAspect="1" noChangeArrowheads="1"/>
          </p:cNvPicPr>
          <p:nvPr/>
        </p:nvPicPr>
        <p:blipFill>
          <a:blip r:embed="rId2" cstate="print"/>
          <a:srcRect l="18213" r="18393"/>
          <a:stretch>
            <a:fillRect/>
          </a:stretch>
        </p:blipFill>
        <p:spPr bwMode="auto">
          <a:xfrm>
            <a:off x="76200" y="0"/>
            <a:ext cx="1295400" cy="1360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2092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D0617-87F5-4289-9C83-EB99028F4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6914" y="236057"/>
            <a:ext cx="7707086" cy="718091"/>
          </a:xfrm>
          <a:solidFill>
            <a:srgbClr val="99CCFF"/>
          </a:solidFill>
        </p:spPr>
        <p:txBody>
          <a:bodyPr>
            <a:norm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Putting Together the Pieces</a:t>
            </a:r>
          </a:p>
        </p:txBody>
      </p:sp>
      <p:pic>
        <p:nvPicPr>
          <p:cNvPr id="7" name="Picture 2" descr="Image result for earth puzzle"/>
          <p:cNvPicPr>
            <a:picLocks noChangeAspect="1" noChangeArrowheads="1"/>
          </p:cNvPicPr>
          <p:nvPr/>
        </p:nvPicPr>
        <p:blipFill>
          <a:blip r:embed="rId2" cstate="print"/>
          <a:srcRect l="18213" r="18393"/>
          <a:stretch>
            <a:fillRect/>
          </a:stretch>
        </p:blipFill>
        <p:spPr bwMode="auto">
          <a:xfrm>
            <a:off x="76200" y="0"/>
            <a:ext cx="1295400" cy="1360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 rot="5400000">
            <a:off x="4961066" y="2458359"/>
            <a:ext cx="2993569" cy="3733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ECD0617-87F5-4289-9C83-EB99028F407D}"/>
              </a:ext>
            </a:extLst>
          </p:cNvPr>
          <p:cNvSpPr txBox="1">
            <a:spLocks/>
          </p:cNvSpPr>
          <p:nvPr/>
        </p:nvSpPr>
        <p:spPr>
          <a:xfrm>
            <a:off x="152400" y="1596779"/>
            <a:ext cx="8915400" cy="374447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400" b="1" dirty="0">
                <a:latin typeface="Times New Roman" pitchFamily="18" charset="0"/>
                <a:ea typeface="+mj-ea"/>
                <a:cs typeface="Times New Roman" pitchFamily="18" charset="0"/>
              </a:rPr>
              <a:t>Glue the “block” page on page _____.  </a:t>
            </a:r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endParaRPr lang="en-US" sz="2400" b="1" dirty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400" b="1" dirty="0">
                <a:latin typeface="Times New Roman" pitchFamily="18" charset="0"/>
                <a:ea typeface="+mj-ea"/>
                <a:cs typeface="Times New Roman" pitchFamily="18" charset="0"/>
              </a:rPr>
              <a:t>Glue sideways as close to the left-hand side as possible!</a:t>
            </a:r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endParaRPr lang="en-US" sz="2400" b="1" dirty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endParaRPr lang="en-US" sz="2400" b="1" dirty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br>
              <a:rPr lang="en-US" sz="2400" b="1" dirty="0">
                <a:latin typeface="Times New Roman" pitchFamily="18" charset="0"/>
                <a:ea typeface="+mj-ea"/>
                <a:cs typeface="Times New Roman" pitchFamily="18" charset="0"/>
              </a:rPr>
            </a:br>
            <a:br>
              <a:rPr lang="en-US" sz="1100" b="1" dirty="0"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en-US" sz="1100" b="1" dirty="0">
                <a:latin typeface="Times New Roman" pitchFamily="18" charset="0"/>
                <a:ea typeface="+mj-ea"/>
                <a:cs typeface="Times New Roman" pitchFamily="18" charset="0"/>
              </a:rPr>
              <a:t>									          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You will need room </a:t>
            </a:r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									   to write on the page.</a:t>
            </a:r>
            <a:endParaRPr lang="en-US" sz="3200" b="1" i="1" dirty="0">
              <a:solidFill>
                <a:srgbClr val="FF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endParaRPr lang="en-US" sz="2400" b="1" dirty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1230" y="3000827"/>
            <a:ext cx="2530047" cy="2340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1" name="Group 40"/>
          <p:cNvGrpSpPr/>
          <p:nvPr/>
        </p:nvGrpSpPr>
        <p:grpSpPr>
          <a:xfrm rot="5400000">
            <a:off x="6305450" y="3884382"/>
            <a:ext cx="304800" cy="3875321"/>
            <a:chOff x="5568019" y="206821"/>
            <a:chExt cx="304800" cy="3875321"/>
          </a:xfrm>
        </p:grpSpPr>
        <p:sp>
          <p:nvSpPr>
            <p:cNvPr id="12" name="Oval 11"/>
            <p:cNvSpPr/>
            <p:nvPr/>
          </p:nvSpPr>
          <p:spPr>
            <a:xfrm>
              <a:off x="5568019" y="206821"/>
              <a:ext cx="304800" cy="185057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5568019" y="325862"/>
              <a:ext cx="304800" cy="185057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5568019" y="444903"/>
              <a:ext cx="304800" cy="185057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5568019" y="563944"/>
              <a:ext cx="304800" cy="185057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5568019" y="682985"/>
              <a:ext cx="304800" cy="185057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5568019" y="802026"/>
              <a:ext cx="304800" cy="185057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5568019" y="921067"/>
              <a:ext cx="304800" cy="185057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5568019" y="1040108"/>
              <a:ext cx="304800" cy="185057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5568019" y="1159149"/>
              <a:ext cx="304800" cy="185057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5568019" y="1278190"/>
              <a:ext cx="304800" cy="185057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5568019" y="1397231"/>
              <a:ext cx="304800" cy="185057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5568019" y="1516272"/>
              <a:ext cx="304800" cy="185057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5568019" y="1635313"/>
              <a:ext cx="304800" cy="185057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5568019" y="1754354"/>
              <a:ext cx="304800" cy="185057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5568019" y="1873395"/>
              <a:ext cx="304800" cy="185057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5568019" y="1992436"/>
              <a:ext cx="304800" cy="185057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5568019" y="2111477"/>
              <a:ext cx="304800" cy="185057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568019" y="2230518"/>
              <a:ext cx="304800" cy="185057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5568019" y="2349559"/>
              <a:ext cx="304800" cy="185057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568019" y="2468600"/>
              <a:ext cx="304800" cy="185057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5568019" y="2587641"/>
              <a:ext cx="304800" cy="185057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568019" y="2706682"/>
              <a:ext cx="304800" cy="185057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568019" y="2825723"/>
              <a:ext cx="304800" cy="185057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5568019" y="2944764"/>
              <a:ext cx="304800" cy="185057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5568019" y="3063805"/>
              <a:ext cx="304800" cy="185057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5568019" y="3182846"/>
              <a:ext cx="304800" cy="185057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5568019" y="3301887"/>
              <a:ext cx="304800" cy="185057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5568019" y="3420928"/>
              <a:ext cx="304800" cy="185057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5568019" y="3539969"/>
              <a:ext cx="304800" cy="185057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5568019" y="3659010"/>
              <a:ext cx="304800" cy="185057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5568019" y="3778051"/>
              <a:ext cx="304800" cy="185057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5568019" y="3897085"/>
              <a:ext cx="304800" cy="185057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466173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0"/>
            <a:ext cx="5189536" cy="48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3" cstate="print"/>
          <a:srcRect r="50676"/>
          <a:stretch>
            <a:fillRect/>
          </a:stretch>
        </p:blipFill>
        <p:spPr>
          <a:xfrm>
            <a:off x="5562600" y="914400"/>
            <a:ext cx="3352800" cy="33684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" name="Group 86"/>
          <p:cNvGrpSpPr/>
          <p:nvPr/>
        </p:nvGrpSpPr>
        <p:grpSpPr>
          <a:xfrm>
            <a:off x="457202" y="2590800"/>
            <a:ext cx="6444559" cy="1951344"/>
            <a:chOff x="0" y="1506748"/>
            <a:chExt cx="6444559" cy="1951344"/>
          </a:xfrm>
        </p:grpSpPr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3" cstate="print"/>
            <a:srcRect l="17517" t="38562" r="66559" b="38944"/>
            <a:stretch>
              <a:fillRect/>
            </a:stretch>
          </p:blipFill>
          <p:spPr>
            <a:xfrm rot="16200000">
              <a:off x="-121251" y="2770999"/>
              <a:ext cx="808344" cy="56584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81" name="Straight Arrow Connector 80"/>
            <p:cNvCxnSpPr/>
            <p:nvPr/>
          </p:nvCxnSpPr>
          <p:spPr>
            <a:xfrm flipV="1">
              <a:off x="457200" y="1506748"/>
              <a:ext cx="5987359" cy="1295400"/>
            </a:xfrm>
            <a:prstGeom prst="straightConnector1">
              <a:avLst/>
            </a:prstGeom>
            <a:ln w="76200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Title 1">
            <a:extLst>
              <a:ext uri="{FF2B5EF4-FFF2-40B4-BE49-F238E27FC236}">
                <a16:creationId xmlns:a16="http://schemas.microsoft.com/office/drawing/2014/main" id="{EECD0617-87F5-4289-9C83-EB99028F407D}"/>
              </a:ext>
            </a:extLst>
          </p:cNvPr>
          <p:cNvSpPr txBox="1">
            <a:spLocks/>
          </p:cNvSpPr>
          <p:nvPr/>
        </p:nvSpPr>
        <p:spPr>
          <a:xfrm>
            <a:off x="168729" y="5105402"/>
            <a:ext cx="8975273" cy="1155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800" b="1" dirty="0">
                <a:latin typeface="Times New Roman" pitchFamily="18" charset="0"/>
                <a:ea typeface="+mj-ea"/>
                <a:cs typeface="Times New Roman" pitchFamily="18" charset="0"/>
              </a:rPr>
              <a:t>Cut out the PRECAMBRIAN card.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br>
              <a:rPr lang="en-US" sz="2800" b="1" dirty="0"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en-US" sz="2800" b="1" dirty="0">
                <a:latin typeface="Times New Roman" pitchFamily="18" charset="0"/>
                <a:ea typeface="+mj-ea"/>
                <a:cs typeface="Times New Roman" pitchFamily="18" charset="0"/>
              </a:rPr>
              <a:t>Glue it in the bottom left-hand corner. </a:t>
            </a:r>
          </a:p>
        </p:txBody>
      </p:sp>
    </p:spTree>
    <p:extLst>
      <p:ext uri="{BB962C8B-B14F-4D97-AF65-F5344CB8AC3E}">
        <p14:creationId xmlns:p14="http://schemas.microsoft.com/office/powerpoint/2010/main" val="2766409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0"/>
            <a:ext cx="5189536" cy="48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3" cstate="print"/>
          <a:srcRect r="50676"/>
          <a:stretch>
            <a:fillRect/>
          </a:stretch>
        </p:blipFill>
        <p:spPr>
          <a:xfrm>
            <a:off x="5562600" y="914400"/>
            <a:ext cx="3352800" cy="33684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" name="Group 86"/>
          <p:cNvGrpSpPr/>
          <p:nvPr/>
        </p:nvGrpSpPr>
        <p:grpSpPr>
          <a:xfrm>
            <a:off x="457200" y="3657600"/>
            <a:ext cx="5410200" cy="884544"/>
            <a:chOff x="0" y="2573548"/>
            <a:chExt cx="5410200" cy="884544"/>
          </a:xfrm>
        </p:grpSpPr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3" cstate="print"/>
            <a:srcRect l="17517" t="38562" r="66559" b="38944"/>
            <a:stretch>
              <a:fillRect/>
            </a:stretch>
          </p:blipFill>
          <p:spPr>
            <a:xfrm rot="16200000">
              <a:off x="-121251" y="2770999"/>
              <a:ext cx="808344" cy="56584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81" name="Straight Arrow Connector 80"/>
            <p:cNvCxnSpPr/>
            <p:nvPr/>
          </p:nvCxnSpPr>
          <p:spPr>
            <a:xfrm flipV="1">
              <a:off x="3200400" y="2573548"/>
              <a:ext cx="2209800" cy="457200"/>
            </a:xfrm>
            <a:prstGeom prst="straightConnector1">
              <a:avLst/>
            </a:prstGeom>
            <a:ln w="76200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Title 1">
            <a:extLst>
              <a:ext uri="{FF2B5EF4-FFF2-40B4-BE49-F238E27FC236}">
                <a16:creationId xmlns:a16="http://schemas.microsoft.com/office/drawing/2014/main" id="{EECD0617-87F5-4289-9C83-EB99028F407D}"/>
              </a:ext>
            </a:extLst>
          </p:cNvPr>
          <p:cNvSpPr txBox="1">
            <a:spLocks/>
          </p:cNvSpPr>
          <p:nvPr/>
        </p:nvSpPr>
        <p:spPr>
          <a:xfrm>
            <a:off x="168729" y="5029202"/>
            <a:ext cx="8975273" cy="1155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800" b="1" dirty="0">
                <a:latin typeface="Times New Roman" pitchFamily="18" charset="0"/>
                <a:ea typeface="+mj-ea"/>
                <a:cs typeface="Times New Roman" pitchFamily="18" charset="0"/>
              </a:rPr>
              <a:t>Cut out the block with the first THREE EONS listed.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br>
              <a:rPr lang="en-US" sz="2800" b="1" dirty="0"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en-US" sz="2800" b="1" dirty="0">
                <a:latin typeface="Times New Roman" pitchFamily="18" charset="0"/>
                <a:ea typeface="+mj-ea"/>
                <a:cs typeface="Times New Roman" pitchFamily="18" charset="0"/>
              </a:rPr>
              <a:t>Glue it in the box to the right of PRECAMBRIAN TIME.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rcRect l="2267" t="61111" r="55061" b="2778"/>
          <a:stretch>
            <a:fillRect/>
          </a:stretch>
        </p:blipFill>
        <p:spPr>
          <a:xfrm>
            <a:off x="1323976" y="3648075"/>
            <a:ext cx="2362199" cy="99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77120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0"/>
            <a:ext cx="5189536" cy="48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3" cstate="print"/>
          <a:srcRect r="50676"/>
          <a:stretch>
            <a:fillRect/>
          </a:stretch>
        </p:blipFill>
        <p:spPr>
          <a:xfrm>
            <a:off x="5562600" y="914400"/>
            <a:ext cx="3352800" cy="33684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3" cstate="print"/>
          <a:srcRect l="17517" t="38562" r="66559" b="38944"/>
          <a:stretch>
            <a:fillRect/>
          </a:stretch>
        </p:blipFill>
        <p:spPr>
          <a:xfrm rot="16200000">
            <a:off x="335949" y="3855053"/>
            <a:ext cx="808344" cy="565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81" name="Straight Arrow Connector 80"/>
          <p:cNvCxnSpPr/>
          <p:nvPr/>
        </p:nvCxnSpPr>
        <p:spPr>
          <a:xfrm flipV="1">
            <a:off x="1143000" y="1828800"/>
            <a:ext cx="4724400" cy="76200"/>
          </a:xfrm>
          <a:prstGeom prst="straightConnector1">
            <a:avLst/>
          </a:prstGeom>
          <a:ln w="762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itle 1">
            <a:extLst>
              <a:ext uri="{FF2B5EF4-FFF2-40B4-BE49-F238E27FC236}">
                <a16:creationId xmlns:a16="http://schemas.microsoft.com/office/drawing/2014/main" id="{EECD0617-87F5-4289-9C83-EB99028F407D}"/>
              </a:ext>
            </a:extLst>
          </p:cNvPr>
          <p:cNvSpPr txBox="1">
            <a:spLocks/>
          </p:cNvSpPr>
          <p:nvPr/>
        </p:nvSpPr>
        <p:spPr>
          <a:xfrm>
            <a:off x="168729" y="5257802"/>
            <a:ext cx="8975273" cy="1155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800" b="1" dirty="0">
                <a:latin typeface="Times New Roman" pitchFamily="18" charset="0"/>
                <a:ea typeface="+mj-ea"/>
                <a:cs typeface="Times New Roman" pitchFamily="18" charset="0"/>
              </a:rPr>
              <a:t>Find the box for our current EON – PHANEROZOIC.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endParaRPr lang="en-US" sz="2800" b="1" dirty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800" b="1" dirty="0">
                <a:latin typeface="Times New Roman" pitchFamily="18" charset="0"/>
                <a:ea typeface="+mj-ea"/>
                <a:cs typeface="Times New Roman" pitchFamily="18" charset="0"/>
              </a:rPr>
              <a:t>Glue it in the top left-hand column.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rcRect l="1593" t="22494" r="72929" b="61438"/>
          <a:stretch>
            <a:fillRect/>
          </a:stretch>
        </p:blipFill>
        <p:spPr>
          <a:xfrm rot="16200000">
            <a:off x="-89026" y="1460628"/>
            <a:ext cx="1810695" cy="565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rcRect l="2267" t="61111" r="55061" b="2778"/>
          <a:stretch>
            <a:fillRect/>
          </a:stretch>
        </p:blipFill>
        <p:spPr>
          <a:xfrm>
            <a:off x="1323976" y="3648075"/>
            <a:ext cx="2362199" cy="99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66095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2" y="2"/>
            <a:ext cx="4403823" cy="40737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3" cstate="print"/>
          <a:srcRect l="17517" t="38562" r="66559" b="38944"/>
          <a:stretch>
            <a:fillRect/>
          </a:stretch>
        </p:blipFill>
        <p:spPr>
          <a:xfrm rot="16200000">
            <a:off x="288473" y="3241222"/>
            <a:ext cx="870857" cy="60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3" cstate="print"/>
          <a:srcRect l="1593" t="22494" r="72929" b="61438"/>
          <a:stretch>
            <a:fillRect/>
          </a:stretch>
        </p:blipFill>
        <p:spPr>
          <a:xfrm rot="16200000">
            <a:off x="48817" y="1094188"/>
            <a:ext cx="1409700" cy="440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/>
          <a:srcRect l="2267" t="61111" r="55061" b="2778"/>
          <a:stretch>
            <a:fillRect/>
          </a:stretch>
        </p:blipFill>
        <p:spPr>
          <a:xfrm>
            <a:off x="1219201" y="3124202"/>
            <a:ext cx="1905000" cy="798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/>
          <a:srcRect r="50676" b="38921"/>
          <a:stretch>
            <a:fillRect/>
          </a:stretch>
        </p:blipFill>
        <p:spPr>
          <a:xfrm>
            <a:off x="4876800" y="152400"/>
            <a:ext cx="3352800" cy="205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" name="Group 59"/>
          <p:cNvGrpSpPr/>
          <p:nvPr/>
        </p:nvGrpSpPr>
        <p:grpSpPr>
          <a:xfrm>
            <a:off x="5181600" y="2438400"/>
            <a:ext cx="2819400" cy="3048000"/>
            <a:chOff x="5943600" y="3581400"/>
            <a:chExt cx="2819400" cy="3048000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" cstate="print"/>
            <a:srcRect l="49068" t="52778" b="30556"/>
            <a:stretch>
              <a:fillRect/>
            </a:stretch>
          </p:blipFill>
          <p:spPr>
            <a:xfrm>
              <a:off x="5943600" y="5105400"/>
              <a:ext cx="2819400" cy="4572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3" cstate="print"/>
            <a:srcRect l="50445" b="50000"/>
            <a:stretch>
              <a:fillRect/>
            </a:stretch>
          </p:blipFill>
          <p:spPr>
            <a:xfrm>
              <a:off x="5943600" y="3581400"/>
              <a:ext cx="2743200" cy="13716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3" cstate="print"/>
            <a:srcRect l="49068" t="69444"/>
            <a:stretch>
              <a:fillRect/>
            </a:stretch>
          </p:blipFill>
          <p:spPr>
            <a:xfrm>
              <a:off x="5943600" y="5791200"/>
              <a:ext cx="2819400" cy="838200"/>
            </a:xfrm>
            <a:prstGeom prst="rect">
              <a:avLst/>
            </a:prstGeom>
            <a:ln>
              <a:noFill/>
            </a:ln>
            <a:effectLst/>
          </p:spPr>
        </p:pic>
      </p:grpSp>
      <p:sp>
        <p:nvSpPr>
          <p:cNvPr id="38" name="Rectangle 37"/>
          <p:cNvSpPr/>
          <p:nvPr/>
        </p:nvSpPr>
        <p:spPr>
          <a:xfrm>
            <a:off x="4953000" y="190500"/>
            <a:ext cx="3352800" cy="609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5143500" y="2476500"/>
            <a:ext cx="2781300" cy="1371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5143500" y="3924300"/>
            <a:ext cx="2781300" cy="5905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5143500" y="4648200"/>
            <a:ext cx="2860766" cy="838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6848475" y="866775"/>
            <a:ext cx="1219200" cy="609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7172325" y="1466850"/>
            <a:ext cx="876300" cy="7239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5029200" y="1447800"/>
            <a:ext cx="876300" cy="7239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4933950" y="876300"/>
            <a:ext cx="17526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6096000" y="1514476"/>
            <a:ext cx="990600" cy="619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EECD0617-87F5-4289-9C83-EB99028F407D}"/>
              </a:ext>
            </a:extLst>
          </p:cNvPr>
          <p:cNvSpPr txBox="1">
            <a:spLocks/>
          </p:cNvSpPr>
          <p:nvPr/>
        </p:nvSpPr>
        <p:spPr>
          <a:xfrm>
            <a:off x="152402" y="4343402"/>
            <a:ext cx="4555673" cy="1155735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800" b="1" dirty="0">
                <a:latin typeface="Times New Roman" pitchFamily="18" charset="0"/>
                <a:ea typeface="+mj-ea"/>
                <a:cs typeface="Times New Roman" pitchFamily="18" charset="0"/>
              </a:rPr>
              <a:t>Where would the other blocks/pieces go?</a:t>
            </a:r>
          </a:p>
        </p:txBody>
      </p:sp>
    </p:spTree>
    <p:extLst>
      <p:ext uri="{BB962C8B-B14F-4D97-AF65-F5344CB8AC3E}">
        <p14:creationId xmlns:p14="http://schemas.microsoft.com/office/powerpoint/2010/main" val="34895038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t="1343" r="1779"/>
          <a:stretch>
            <a:fillRect/>
          </a:stretch>
        </p:blipFill>
        <p:spPr bwMode="auto">
          <a:xfrm>
            <a:off x="1756194" y="261257"/>
            <a:ext cx="6885709" cy="639790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3" cstate="print"/>
          <a:srcRect l="17517" t="38562" r="66559" b="38944"/>
          <a:stretch>
            <a:fillRect/>
          </a:stretch>
        </p:blipFill>
        <p:spPr>
          <a:xfrm rot="16200000">
            <a:off x="1794678" y="5244798"/>
            <a:ext cx="1336715" cy="93570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3" cstate="print"/>
          <a:srcRect l="1593" t="22494" r="72929" b="61438"/>
          <a:stretch>
            <a:fillRect/>
          </a:stretch>
        </p:blipFill>
        <p:spPr>
          <a:xfrm rot="16200000">
            <a:off x="1262600" y="2274894"/>
            <a:ext cx="2362901" cy="73840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/>
          <a:srcRect l="2267" t="61111" r="55061" b="2778"/>
          <a:stretch>
            <a:fillRect/>
          </a:stretch>
        </p:blipFill>
        <p:spPr>
          <a:xfrm>
            <a:off x="3100086" y="5044043"/>
            <a:ext cx="3188138" cy="133696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/>
          <a:srcRect r="50676" b="79846"/>
          <a:stretch>
            <a:fillRect/>
          </a:stretch>
        </p:blipFill>
        <p:spPr>
          <a:xfrm>
            <a:off x="4679501" y="1143985"/>
            <a:ext cx="3421219" cy="69272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/>
          <a:srcRect l="2446" t="38251" r="84714" b="40772"/>
          <a:stretch>
            <a:fillRect/>
          </a:stretch>
        </p:blipFill>
        <p:spPr>
          <a:xfrm>
            <a:off x="3072746" y="3513113"/>
            <a:ext cx="1506070" cy="109237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/>
          <a:srcRect l="33834" t="39074" r="53529" b="40772"/>
          <a:stretch>
            <a:fillRect/>
          </a:stretch>
        </p:blipFill>
        <p:spPr>
          <a:xfrm>
            <a:off x="3027596" y="517869"/>
            <a:ext cx="1560187" cy="106306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/>
          <a:srcRect l="29147" t="18920" r="53529" b="62623"/>
          <a:stretch>
            <a:fillRect/>
          </a:stretch>
        </p:blipFill>
        <p:spPr>
          <a:xfrm>
            <a:off x="3051594" y="2016828"/>
            <a:ext cx="1548374" cy="65435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" cstate="print"/>
          <a:srcRect l="49068" t="52778" b="30556"/>
          <a:stretch>
            <a:fillRect/>
          </a:stretch>
        </p:blipFill>
        <p:spPr>
          <a:xfrm>
            <a:off x="4693356" y="381985"/>
            <a:ext cx="3588328" cy="58189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" cstate="print"/>
          <a:srcRect l="50445" b="47980"/>
          <a:stretch>
            <a:fillRect/>
          </a:stretch>
        </p:blipFill>
        <p:spPr>
          <a:xfrm>
            <a:off x="4762629" y="3111331"/>
            <a:ext cx="3462291" cy="180109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" cstate="print"/>
          <a:srcRect l="49068" t="69444" r="1745"/>
          <a:stretch>
            <a:fillRect/>
          </a:stretch>
        </p:blipFill>
        <p:spPr>
          <a:xfrm>
            <a:off x="4707211" y="1926766"/>
            <a:ext cx="3532910" cy="1087583"/>
          </a:xfrm>
          <a:prstGeom prst="rect">
            <a:avLst/>
          </a:prstGeom>
          <a:ln>
            <a:noFill/>
          </a:ln>
          <a:effectLst/>
        </p:spPr>
      </p:pic>
      <p:sp>
        <p:nvSpPr>
          <p:cNvPr id="43" name="Title 1">
            <a:extLst>
              <a:ext uri="{FF2B5EF4-FFF2-40B4-BE49-F238E27FC236}">
                <a16:creationId xmlns:a16="http://schemas.microsoft.com/office/drawing/2014/main" id="{EECD0617-87F5-4289-9C83-EB99028F4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416052" y="3723858"/>
            <a:ext cx="5550195" cy="718091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Check your answers …</a:t>
            </a:r>
          </a:p>
        </p:txBody>
      </p:sp>
      <p:pic>
        <p:nvPicPr>
          <p:cNvPr id="51" name="Picture 2" descr="C:\Users\ttomm\AppData\Local\Microsoft\Windows\INetCache\IE\S4OLZASG\puzzle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458686" cy="14586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19362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543" y="1269596"/>
            <a:ext cx="5050340" cy="4888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ight Arrow 10"/>
          <p:cNvSpPr/>
          <p:nvPr/>
        </p:nvSpPr>
        <p:spPr>
          <a:xfrm flipH="1">
            <a:off x="5148943" y="2667000"/>
            <a:ext cx="1262743" cy="85997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16200000">
            <a:off x="-1844547" y="4533319"/>
            <a:ext cx="4169230" cy="4801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Let’s add some events …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6541197" cy="881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Cut apart all the cards and sort from the oldest at the BOTTOM to the most recent at the TOP.</a:t>
            </a:r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endParaRPr lang="en-US" sz="9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419536" y="58056"/>
            <a:ext cx="2499639" cy="6633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Rectangle 20"/>
          <p:cNvSpPr/>
          <p:nvPr/>
        </p:nvSpPr>
        <p:spPr>
          <a:xfrm>
            <a:off x="3523405" y="5743577"/>
            <a:ext cx="1647246" cy="646331"/>
          </a:xfrm>
          <a:prstGeom prst="rect">
            <a:avLst/>
          </a:prstGeom>
          <a:solidFill>
            <a:srgbClr val="FF0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OLDEST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1199378"/>
            <a:ext cx="1676400" cy="954107"/>
          </a:xfrm>
          <a:prstGeom prst="rect">
            <a:avLst/>
          </a:prstGeom>
          <a:solidFill>
            <a:srgbClr val="FF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MOST RECENT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ECD0617-87F5-4289-9C83-EB99028F407D}"/>
              </a:ext>
            </a:extLst>
          </p:cNvPr>
          <p:cNvSpPr txBox="1">
            <a:spLocks/>
          </p:cNvSpPr>
          <p:nvPr/>
        </p:nvSpPr>
        <p:spPr>
          <a:xfrm>
            <a:off x="500743" y="6248399"/>
            <a:ext cx="2982685" cy="555171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3/12/19-3/13/19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652997" y="2150908"/>
            <a:ext cx="867546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cap="none" spc="0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33572930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822</TotalTime>
  <Words>764</Words>
  <Application>Microsoft Office PowerPoint</Application>
  <PresentationFormat>On-screen Show (4:3)</PresentationFormat>
  <Paragraphs>131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Arial Black</vt:lpstr>
      <vt:lpstr>Times New Roman</vt:lpstr>
      <vt:lpstr>Default Design</vt:lpstr>
      <vt:lpstr>Piecing Together the Puzzle</vt:lpstr>
      <vt:lpstr>Let’s piece together Earth’s history …</vt:lpstr>
      <vt:lpstr>Putting Together the Pieces</vt:lpstr>
      <vt:lpstr>PowerPoint Presentation</vt:lpstr>
      <vt:lpstr>PowerPoint Presentation</vt:lpstr>
      <vt:lpstr>PowerPoint Presentation</vt:lpstr>
      <vt:lpstr>PowerPoint Presentation</vt:lpstr>
      <vt:lpstr>Check your answers …</vt:lpstr>
      <vt:lpstr>PowerPoint Presentation</vt:lpstr>
      <vt:lpstr>PowerPoint Presentation</vt:lpstr>
      <vt:lpstr>PowerPoint Presentation</vt:lpstr>
      <vt:lpstr>Assignments …</vt:lpstr>
      <vt:lpstr>Let’s add to our timescale …</vt:lpstr>
      <vt:lpstr>EDPuzzle Assignment</vt:lpstr>
      <vt:lpstr>What else has happened?</vt:lpstr>
      <vt:lpstr>Things to do …</vt:lpstr>
      <vt:lpstr>Think About It</vt:lpstr>
      <vt:lpstr>PowerPoint Presentation</vt:lpstr>
      <vt:lpstr>Answer Key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Tracy Trimpe</dc:creator>
  <cp:lastModifiedBy>Tracy Tomm</cp:lastModifiedBy>
  <cp:revision>100</cp:revision>
  <dcterms:created xsi:type="dcterms:W3CDTF">2007-07-27T19:50:33Z</dcterms:created>
  <dcterms:modified xsi:type="dcterms:W3CDTF">2019-08-08T00:09:50Z</dcterms:modified>
</cp:coreProperties>
</file>