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89" r:id="rId2"/>
    <p:sldId id="260" r:id="rId3"/>
    <p:sldId id="269" r:id="rId4"/>
    <p:sldId id="600" r:id="rId5"/>
    <p:sldId id="601" r:id="rId6"/>
    <p:sldId id="602" r:id="rId7"/>
    <p:sldId id="272" r:id="rId8"/>
    <p:sldId id="592" r:id="rId9"/>
    <p:sldId id="607" r:id="rId10"/>
    <p:sldId id="262" r:id="rId11"/>
    <p:sldId id="593" r:id="rId12"/>
    <p:sldId id="594"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285"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7FB2F-7233-FF5A-6B05-33BFAEEBC6C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203B50C-6DC4-D322-5096-9D66D8DD4F4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C0B3FC6-C1D0-43A0-A3CF-86B8C6F1B531}" type="datetimeFigureOut">
              <a:rPr lang="en-US"/>
              <a:pPr>
                <a:defRPr/>
              </a:pPr>
              <a:t>1/26/2024</a:t>
            </a:fld>
            <a:endParaRPr lang="en-US"/>
          </a:p>
        </p:txBody>
      </p:sp>
      <p:sp>
        <p:nvSpPr>
          <p:cNvPr id="4" name="Slide Image Placeholder 3">
            <a:extLst>
              <a:ext uri="{FF2B5EF4-FFF2-40B4-BE49-F238E27FC236}">
                <a16:creationId xmlns:a16="http://schemas.microsoft.com/office/drawing/2014/main" id="{8EAAE4C2-97D6-93A7-35E8-97D96154997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BA3A28-A7FF-A899-6CBF-20E59D08592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22389D-0911-A0F2-E67E-3282D354CD5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D4382A1-4CEE-DC1E-463A-A8FF0FE471C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FBF7319-C4E8-4B92-8A31-B7B8FC5568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2A8C31B-C11F-BA1C-DC49-F469EF339C68}"/>
              </a:ext>
            </a:extLst>
          </p:cNvPr>
          <p:cNvSpPr>
            <a:spLocks noGrp="1"/>
          </p:cNvSpPr>
          <p:nvPr>
            <p:ph type="dt" sz="half" idx="10"/>
          </p:nvPr>
        </p:nvSpPr>
        <p:spPr/>
        <p:txBody>
          <a:bodyPr/>
          <a:lstStyle>
            <a:lvl1pPr>
              <a:defRPr/>
            </a:lvl1pPr>
          </a:lstStyle>
          <a:p>
            <a:pPr>
              <a:defRPr/>
            </a:pPr>
            <a:fld id="{7243CB7E-5523-42BA-97CA-37C809A44AAB}" type="datetimeFigureOut">
              <a:rPr lang="en-US"/>
              <a:pPr>
                <a:defRPr/>
              </a:pPr>
              <a:t>1/26/2024</a:t>
            </a:fld>
            <a:endParaRPr lang="en-US"/>
          </a:p>
        </p:txBody>
      </p:sp>
      <p:sp>
        <p:nvSpPr>
          <p:cNvPr id="5" name="Footer Placeholder 4">
            <a:extLst>
              <a:ext uri="{FF2B5EF4-FFF2-40B4-BE49-F238E27FC236}">
                <a16:creationId xmlns:a16="http://schemas.microsoft.com/office/drawing/2014/main" id="{C2409EAE-0609-7B18-5516-D2E6ED6785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525214-C2A0-6433-2ED7-DEC9A2B534BF}"/>
              </a:ext>
            </a:extLst>
          </p:cNvPr>
          <p:cNvSpPr>
            <a:spLocks noGrp="1"/>
          </p:cNvSpPr>
          <p:nvPr>
            <p:ph type="sldNum" sz="quarter" idx="12"/>
          </p:nvPr>
        </p:nvSpPr>
        <p:spPr/>
        <p:txBody>
          <a:bodyPr/>
          <a:lstStyle>
            <a:lvl1pPr>
              <a:defRPr/>
            </a:lvl1pPr>
          </a:lstStyle>
          <a:p>
            <a:pPr>
              <a:defRPr/>
            </a:pPr>
            <a:fld id="{44B279D4-6ACE-4074-9085-01779AEB761B}" type="slidenum">
              <a:rPr lang="en-US" altLang="en-US"/>
              <a:pPr>
                <a:defRPr/>
              </a:pPr>
              <a:t>‹#›</a:t>
            </a:fld>
            <a:endParaRPr lang="en-US" altLang="en-US"/>
          </a:p>
        </p:txBody>
      </p:sp>
    </p:spTree>
    <p:extLst>
      <p:ext uri="{BB962C8B-B14F-4D97-AF65-F5344CB8AC3E}">
        <p14:creationId xmlns:p14="http://schemas.microsoft.com/office/powerpoint/2010/main" val="296742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FC867-0F5B-A6FA-60E5-BBF44C30510F}"/>
              </a:ext>
            </a:extLst>
          </p:cNvPr>
          <p:cNvSpPr>
            <a:spLocks noGrp="1"/>
          </p:cNvSpPr>
          <p:nvPr>
            <p:ph type="dt" sz="half" idx="10"/>
          </p:nvPr>
        </p:nvSpPr>
        <p:spPr/>
        <p:txBody>
          <a:bodyPr/>
          <a:lstStyle>
            <a:lvl1pPr>
              <a:defRPr/>
            </a:lvl1pPr>
          </a:lstStyle>
          <a:p>
            <a:pPr>
              <a:defRPr/>
            </a:pPr>
            <a:fld id="{14817E8C-6E11-4DED-BA29-5F5CCBFA8818}" type="datetimeFigureOut">
              <a:rPr lang="en-US"/>
              <a:pPr>
                <a:defRPr/>
              </a:pPr>
              <a:t>1/26/2024</a:t>
            </a:fld>
            <a:endParaRPr lang="en-US"/>
          </a:p>
        </p:txBody>
      </p:sp>
      <p:sp>
        <p:nvSpPr>
          <p:cNvPr id="5" name="Footer Placeholder 4">
            <a:extLst>
              <a:ext uri="{FF2B5EF4-FFF2-40B4-BE49-F238E27FC236}">
                <a16:creationId xmlns:a16="http://schemas.microsoft.com/office/drawing/2014/main" id="{17C313D8-90FF-2AEC-68FC-C6E099FECD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824940-131F-1703-6945-21AC0124655D}"/>
              </a:ext>
            </a:extLst>
          </p:cNvPr>
          <p:cNvSpPr>
            <a:spLocks noGrp="1"/>
          </p:cNvSpPr>
          <p:nvPr>
            <p:ph type="sldNum" sz="quarter" idx="12"/>
          </p:nvPr>
        </p:nvSpPr>
        <p:spPr/>
        <p:txBody>
          <a:bodyPr/>
          <a:lstStyle>
            <a:lvl1pPr>
              <a:defRPr/>
            </a:lvl1pPr>
          </a:lstStyle>
          <a:p>
            <a:pPr>
              <a:defRPr/>
            </a:pPr>
            <a:fld id="{3CCF96F4-A869-4D37-B3E1-3FB7E3A60DB0}" type="slidenum">
              <a:rPr lang="en-US" altLang="en-US"/>
              <a:pPr>
                <a:defRPr/>
              </a:pPr>
              <a:t>‹#›</a:t>
            </a:fld>
            <a:endParaRPr lang="en-US" altLang="en-US"/>
          </a:p>
        </p:txBody>
      </p:sp>
    </p:spTree>
    <p:extLst>
      <p:ext uri="{BB962C8B-B14F-4D97-AF65-F5344CB8AC3E}">
        <p14:creationId xmlns:p14="http://schemas.microsoft.com/office/powerpoint/2010/main" val="404449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376DA-2F37-E88C-849E-A29F4C6CAE80}"/>
              </a:ext>
            </a:extLst>
          </p:cNvPr>
          <p:cNvSpPr>
            <a:spLocks noGrp="1"/>
          </p:cNvSpPr>
          <p:nvPr>
            <p:ph type="dt" sz="half" idx="10"/>
          </p:nvPr>
        </p:nvSpPr>
        <p:spPr/>
        <p:txBody>
          <a:bodyPr/>
          <a:lstStyle>
            <a:lvl1pPr>
              <a:defRPr/>
            </a:lvl1pPr>
          </a:lstStyle>
          <a:p>
            <a:pPr>
              <a:defRPr/>
            </a:pPr>
            <a:fld id="{40024988-A73A-404A-9BC0-5292A0AD7803}" type="datetimeFigureOut">
              <a:rPr lang="en-US"/>
              <a:pPr>
                <a:defRPr/>
              </a:pPr>
              <a:t>1/26/2024</a:t>
            </a:fld>
            <a:endParaRPr lang="en-US"/>
          </a:p>
        </p:txBody>
      </p:sp>
      <p:sp>
        <p:nvSpPr>
          <p:cNvPr id="5" name="Footer Placeholder 4">
            <a:extLst>
              <a:ext uri="{FF2B5EF4-FFF2-40B4-BE49-F238E27FC236}">
                <a16:creationId xmlns:a16="http://schemas.microsoft.com/office/drawing/2014/main" id="{4989A79E-B230-AABD-635D-C2C528CEB5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F3766E-EC3E-9309-ED49-06B21A6FB59D}"/>
              </a:ext>
            </a:extLst>
          </p:cNvPr>
          <p:cNvSpPr>
            <a:spLocks noGrp="1"/>
          </p:cNvSpPr>
          <p:nvPr>
            <p:ph type="sldNum" sz="quarter" idx="12"/>
          </p:nvPr>
        </p:nvSpPr>
        <p:spPr/>
        <p:txBody>
          <a:bodyPr/>
          <a:lstStyle>
            <a:lvl1pPr>
              <a:defRPr/>
            </a:lvl1pPr>
          </a:lstStyle>
          <a:p>
            <a:pPr>
              <a:defRPr/>
            </a:pPr>
            <a:fld id="{E1954C74-AC4F-4AB4-8850-51BA0F699FEC}" type="slidenum">
              <a:rPr lang="en-US" altLang="en-US"/>
              <a:pPr>
                <a:defRPr/>
              </a:pPr>
              <a:t>‹#›</a:t>
            </a:fld>
            <a:endParaRPr lang="en-US" altLang="en-US"/>
          </a:p>
        </p:txBody>
      </p:sp>
    </p:spTree>
    <p:extLst>
      <p:ext uri="{BB962C8B-B14F-4D97-AF65-F5344CB8AC3E}">
        <p14:creationId xmlns:p14="http://schemas.microsoft.com/office/powerpoint/2010/main" val="290110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67060-FEEC-6663-9926-8A179365CF6E}"/>
              </a:ext>
            </a:extLst>
          </p:cNvPr>
          <p:cNvSpPr>
            <a:spLocks noGrp="1"/>
          </p:cNvSpPr>
          <p:nvPr>
            <p:ph type="dt" sz="half" idx="10"/>
          </p:nvPr>
        </p:nvSpPr>
        <p:spPr/>
        <p:txBody>
          <a:bodyPr/>
          <a:lstStyle>
            <a:lvl1pPr>
              <a:defRPr/>
            </a:lvl1pPr>
          </a:lstStyle>
          <a:p>
            <a:pPr>
              <a:defRPr/>
            </a:pPr>
            <a:fld id="{BBD60498-917D-4D08-BD88-3E8BA7341482}" type="datetimeFigureOut">
              <a:rPr lang="en-US"/>
              <a:pPr>
                <a:defRPr/>
              </a:pPr>
              <a:t>1/26/2024</a:t>
            </a:fld>
            <a:endParaRPr lang="en-US"/>
          </a:p>
        </p:txBody>
      </p:sp>
      <p:sp>
        <p:nvSpPr>
          <p:cNvPr id="5" name="Footer Placeholder 4">
            <a:extLst>
              <a:ext uri="{FF2B5EF4-FFF2-40B4-BE49-F238E27FC236}">
                <a16:creationId xmlns:a16="http://schemas.microsoft.com/office/drawing/2014/main" id="{7D12D887-21F7-8778-0807-EF3FDFB59D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59BFAC-E246-2528-6754-AB5A8059C9AD}"/>
              </a:ext>
            </a:extLst>
          </p:cNvPr>
          <p:cNvSpPr>
            <a:spLocks noGrp="1"/>
          </p:cNvSpPr>
          <p:nvPr>
            <p:ph type="sldNum" sz="quarter" idx="12"/>
          </p:nvPr>
        </p:nvSpPr>
        <p:spPr/>
        <p:txBody>
          <a:bodyPr/>
          <a:lstStyle>
            <a:lvl1pPr>
              <a:defRPr/>
            </a:lvl1pPr>
          </a:lstStyle>
          <a:p>
            <a:pPr>
              <a:defRPr/>
            </a:pPr>
            <a:fld id="{A20EEDFA-9764-468C-AA16-1954493501C1}" type="slidenum">
              <a:rPr lang="en-US" altLang="en-US"/>
              <a:pPr>
                <a:defRPr/>
              </a:pPr>
              <a:t>‹#›</a:t>
            </a:fld>
            <a:endParaRPr lang="en-US" altLang="en-US"/>
          </a:p>
        </p:txBody>
      </p:sp>
    </p:spTree>
    <p:extLst>
      <p:ext uri="{BB962C8B-B14F-4D97-AF65-F5344CB8AC3E}">
        <p14:creationId xmlns:p14="http://schemas.microsoft.com/office/powerpoint/2010/main" val="84210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22999-86DC-04EA-54B6-27F9F144C43F}"/>
              </a:ext>
            </a:extLst>
          </p:cNvPr>
          <p:cNvSpPr>
            <a:spLocks noGrp="1"/>
          </p:cNvSpPr>
          <p:nvPr>
            <p:ph type="dt" sz="half" idx="10"/>
          </p:nvPr>
        </p:nvSpPr>
        <p:spPr/>
        <p:txBody>
          <a:bodyPr/>
          <a:lstStyle>
            <a:lvl1pPr>
              <a:defRPr/>
            </a:lvl1pPr>
          </a:lstStyle>
          <a:p>
            <a:pPr>
              <a:defRPr/>
            </a:pPr>
            <a:fld id="{8A8B1658-838A-45BB-9F36-FABD5CAED3ED}" type="datetimeFigureOut">
              <a:rPr lang="en-US"/>
              <a:pPr>
                <a:defRPr/>
              </a:pPr>
              <a:t>1/26/2024</a:t>
            </a:fld>
            <a:endParaRPr lang="en-US"/>
          </a:p>
        </p:txBody>
      </p:sp>
      <p:sp>
        <p:nvSpPr>
          <p:cNvPr id="5" name="Footer Placeholder 4">
            <a:extLst>
              <a:ext uri="{FF2B5EF4-FFF2-40B4-BE49-F238E27FC236}">
                <a16:creationId xmlns:a16="http://schemas.microsoft.com/office/drawing/2014/main" id="{94A7E624-F287-2637-288B-4C944623BD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D4FA2D-F3AD-09E9-AFFA-E2A84D10D4BF}"/>
              </a:ext>
            </a:extLst>
          </p:cNvPr>
          <p:cNvSpPr>
            <a:spLocks noGrp="1"/>
          </p:cNvSpPr>
          <p:nvPr>
            <p:ph type="sldNum" sz="quarter" idx="12"/>
          </p:nvPr>
        </p:nvSpPr>
        <p:spPr/>
        <p:txBody>
          <a:bodyPr/>
          <a:lstStyle>
            <a:lvl1pPr>
              <a:defRPr/>
            </a:lvl1pPr>
          </a:lstStyle>
          <a:p>
            <a:pPr>
              <a:defRPr/>
            </a:pPr>
            <a:fld id="{42320AEC-0D89-4A7F-A6F2-179C012E563B}" type="slidenum">
              <a:rPr lang="en-US" altLang="en-US"/>
              <a:pPr>
                <a:defRPr/>
              </a:pPr>
              <a:t>‹#›</a:t>
            </a:fld>
            <a:endParaRPr lang="en-US" altLang="en-US"/>
          </a:p>
        </p:txBody>
      </p:sp>
    </p:spTree>
    <p:extLst>
      <p:ext uri="{BB962C8B-B14F-4D97-AF65-F5344CB8AC3E}">
        <p14:creationId xmlns:p14="http://schemas.microsoft.com/office/powerpoint/2010/main" val="194851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E8D118-5283-C1AB-F03D-CC0CE7CC2339}"/>
              </a:ext>
            </a:extLst>
          </p:cNvPr>
          <p:cNvSpPr>
            <a:spLocks noGrp="1"/>
          </p:cNvSpPr>
          <p:nvPr>
            <p:ph type="dt" sz="half" idx="10"/>
          </p:nvPr>
        </p:nvSpPr>
        <p:spPr/>
        <p:txBody>
          <a:bodyPr/>
          <a:lstStyle>
            <a:lvl1pPr>
              <a:defRPr/>
            </a:lvl1pPr>
          </a:lstStyle>
          <a:p>
            <a:pPr>
              <a:defRPr/>
            </a:pPr>
            <a:fld id="{D05E4CD5-6E41-4D15-ADAD-54AA63418654}" type="datetimeFigureOut">
              <a:rPr lang="en-US"/>
              <a:pPr>
                <a:defRPr/>
              </a:pPr>
              <a:t>1/26/2024</a:t>
            </a:fld>
            <a:endParaRPr lang="en-US"/>
          </a:p>
        </p:txBody>
      </p:sp>
      <p:sp>
        <p:nvSpPr>
          <p:cNvPr id="6" name="Footer Placeholder 4">
            <a:extLst>
              <a:ext uri="{FF2B5EF4-FFF2-40B4-BE49-F238E27FC236}">
                <a16:creationId xmlns:a16="http://schemas.microsoft.com/office/drawing/2014/main" id="{041CDDAB-DF05-A9EC-1828-FBB56C8AAD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A16CE5-CC57-5516-50E4-D42AE4845229}"/>
              </a:ext>
            </a:extLst>
          </p:cNvPr>
          <p:cNvSpPr>
            <a:spLocks noGrp="1"/>
          </p:cNvSpPr>
          <p:nvPr>
            <p:ph type="sldNum" sz="quarter" idx="12"/>
          </p:nvPr>
        </p:nvSpPr>
        <p:spPr/>
        <p:txBody>
          <a:bodyPr/>
          <a:lstStyle>
            <a:lvl1pPr>
              <a:defRPr/>
            </a:lvl1pPr>
          </a:lstStyle>
          <a:p>
            <a:pPr>
              <a:defRPr/>
            </a:pPr>
            <a:fld id="{A930625D-9201-468F-8ECE-B0CC4973E10D}" type="slidenum">
              <a:rPr lang="en-US" altLang="en-US"/>
              <a:pPr>
                <a:defRPr/>
              </a:pPr>
              <a:t>‹#›</a:t>
            </a:fld>
            <a:endParaRPr lang="en-US" altLang="en-US"/>
          </a:p>
        </p:txBody>
      </p:sp>
    </p:spTree>
    <p:extLst>
      <p:ext uri="{BB962C8B-B14F-4D97-AF65-F5344CB8AC3E}">
        <p14:creationId xmlns:p14="http://schemas.microsoft.com/office/powerpoint/2010/main" val="321577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BDB747-BB78-954D-51AA-1243BF70FD6A}"/>
              </a:ext>
            </a:extLst>
          </p:cNvPr>
          <p:cNvSpPr>
            <a:spLocks noGrp="1"/>
          </p:cNvSpPr>
          <p:nvPr>
            <p:ph type="dt" sz="half" idx="10"/>
          </p:nvPr>
        </p:nvSpPr>
        <p:spPr/>
        <p:txBody>
          <a:bodyPr/>
          <a:lstStyle>
            <a:lvl1pPr>
              <a:defRPr/>
            </a:lvl1pPr>
          </a:lstStyle>
          <a:p>
            <a:pPr>
              <a:defRPr/>
            </a:pPr>
            <a:fld id="{069D516E-3B83-47A9-990D-E7CB974BD1F2}" type="datetimeFigureOut">
              <a:rPr lang="en-US"/>
              <a:pPr>
                <a:defRPr/>
              </a:pPr>
              <a:t>1/26/2024</a:t>
            </a:fld>
            <a:endParaRPr lang="en-US"/>
          </a:p>
        </p:txBody>
      </p:sp>
      <p:sp>
        <p:nvSpPr>
          <p:cNvPr id="8" name="Footer Placeholder 4">
            <a:extLst>
              <a:ext uri="{FF2B5EF4-FFF2-40B4-BE49-F238E27FC236}">
                <a16:creationId xmlns:a16="http://schemas.microsoft.com/office/drawing/2014/main" id="{818BC13D-F835-89AE-6E5F-466670977E7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95AA61C-3515-A801-C549-B23E4652ECF5}"/>
              </a:ext>
            </a:extLst>
          </p:cNvPr>
          <p:cNvSpPr>
            <a:spLocks noGrp="1"/>
          </p:cNvSpPr>
          <p:nvPr>
            <p:ph type="sldNum" sz="quarter" idx="12"/>
          </p:nvPr>
        </p:nvSpPr>
        <p:spPr/>
        <p:txBody>
          <a:bodyPr/>
          <a:lstStyle>
            <a:lvl1pPr>
              <a:defRPr/>
            </a:lvl1pPr>
          </a:lstStyle>
          <a:p>
            <a:pPr>
              <a:defRPr/>
            </a:pPr>
            <a:fld id="{31F7D6AE-7D6E-42DB-99FB-F73A13F87E9E}" type="slidenum">
              <a:rPr lang="en-US" altLang="en-US"/>
              <a:pPr>
                <a:defRPr/>
              </a:pPr>
              <a:t>‹#›</a:t>
            </a:fld>
            <a:endParaRPr lang="en-US" altLang="en-US"/>
          </a:p>
        </p:txBody>
      </p:sp>
    </p:spTree>
    <p:extLst>
      <p:ext uri="{BB962C8B-B14F-4D97-AF65-F5344CB8AC3E}">
        <p14:creationId xmlns:p14="http://schemas.microsoft.com/office/powerpoint/2010/main" val="149393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22D397C-25EA-32EB-EF50-AF6F874D8233}"/>
              </a:ext>
            </a:extLst>
          </p:cNvPr>
          <p:cNvSpPr>
            <a:spLocks noGrp="1"/>
          </p:cNvSpPr>
          <p:nvPr>
            <p:ph type="dt" sz="half" idx="10"/>
          </p:nvPr>
        </p:nvSpPr>
        <p:spPr/>
        <p:txBody>
          <a:bodyPr/>
          <a:lstStyle>
            <a:lvl1pPr>
              <a:defRPr/>
            </a:lvl1pPr>
          </a:lstStyle>
          <a:p>
            <a:pPr>
              <a:defRPr/>
            </a:pPr>
            <a:fld id="{116F0CE3-BFA7-467F-A102-09414D378CC6}" type="datetimeFigureOut">
              <a:rPr lang="en-US"/>
              <a:pPr>
                <a:defRPr/>
              </a:pPr>
              <a:t>1/26/2024</a:t>
            </a:fld>
            <a:endParaRPr lang="en-US"/>
          </a:p>
        </p:txBody>
      </p:sp>
      <p:sp>
        <p:nvSpPr>
          <p:cNvPr id="4" name="Footer Placeholder 4">
            <a:extLst>
              <a:ext uri="{FF2B5EF4-FFF2-40B4-BE49-F238E27FC236}">
                <a16:creationId xmlns:a16="http://schemas.microsoft.com/office/drawing/2014/main" id="{4D3B300D-F7FA-51E5-1612-416598C6B3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C486D8-BE82-767C-A630-E180BB162DEA}"/>
              </a:ext>
            </a:extLst>
          </p:cNvPr>
          <p:cNvSpPr>
            <a:spLocks noGrp="1"/>
          </p:cNvSpPr>
          <p:nvPr>
            <p:ph type="sldNum" sz="quarter" idx="12"/>
          </p:nvPr>
        </p:nvSpPr>
        <p:spPr/>
        <p:txBody>
          <a:bodyPr/>
          <a:lstStyle>
            <a:lvl1pPr>
              <a:defRPr/>
            </a:lvl1pPr>
          </a:lstStyle>
          <a:p>
            <a:pPr>
              <a:defRPr/>
            </a:pPr>
            <a:fld id="{AFABB37D-80C9-4016-A007-59BC753466E7}" type="slidenum">
              <a:rPr lang="en-US" altLang="en-US"/>
              <a:pPr>
                <a:defRPr/>
              </a:pPr>
              <a:t>‹#›</a:t>
            </a:fld>
            <a:endParaRPr lang="en-US" altLang="en-US"/>
          </a:p>
        </p:txBody>
      </p:sp>
    </p:spTree>
    <p:extLst>
      <p:ext uri="{BB962C8B-B14F-4D97-AF65-F5344CB8AC3E}">
        <p14:creationId xmlns:p14="http://schemas.microsoft.com/office/powerpoint/2010/main" val="266012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F4E1E4-BBD6-69E9-A339-7F292C3DE311}"/>
              </a:ext>
            </a:extLst>
          </p:cNvPr>
          <p:cNvSpPr>
            <a:spLocks noGrp="1"/>
          </p:cNvSpPr>
          <p:nvPr>
            <p:ph type="dt" sz="half" idx="10"/>
          </p:nvPr>
        </p:nvSpPr>
        <p:spPr/>
        <p:txBody>
          <a:bodyPr/>
          <a:lstStyle>
            <a:lvl1pPr>
              <a:defRPr/>
            </a:lvl1pPr>
          </a:lstStyle>
          <a:p>
            <a:pPr>
              <a:defRPr/>
            </a:pPr>
            <a:fld id="{49CF5BE7-F446-40A7-99F3-7AD72993F073}" type="datetimeFigureOut">
              <a:rPr lang="en-US"/>
              <a:pPr>
                <a:defRPr/>
              </a:pPr>
              <a:t>1/26/2024</a:t>
            </a:fld>
            <a:endParaRPr lang="en-US"/>
          </a:p>
        </p:txBody>
      </p:sp>
      <p:sp>
        <p:nvSpPr>
          <p:cNvPr id="3" name="Footer Placeholder 4">
            <a:extLst>
              <a:ext uri="{FF2B5EF4-FFF2-40B4-BE49-F238E27FC236}">
                <a16:creationId xmlns:a16="http://schemas.microsoft.com/office/drawing/2014/main" id="{3591FD84-78D3-5CD8-142C-CB6F14B54A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82DBD2-8CEB-CC04-E3EC-35DDAA66E906}"/>
              </a:ext>
            </a:extLst>
          </p:cNvPr>
          <p:cNvSpPr>
            <a:spLocks noGrp="1"/>
          </p:cNvSpPr>
          <p:nvPr>
            <p:ph type="sldNum" sz="quarter" idx="12"/>
          </p:nvPr>
        </p:nvSpPr>
        <p:spPr/>
        <p:txBody>
          <a:bodyPr/>
          <a:lstStyle>
            <a:lvl1pPr>
              <a:defRPr/>
            </a:lvl1pPr>
          </a:lstStyle>
          <a:p>
            <a:pPr>
              <a:defRPr/>
            </a:pPr>
            <a:fld id="{1751A214-6BB3-498D-AE94-CC57E4BA43B7}" type="slidenum">
              <a:rPr lang="en-US" altLang="en-US"/>
              <a:pPr>
                <a:defRPr/>
              </a:pPr>
              <a:t>‹#›</a:t>
            </a:fld>
            <a:endParaRPr lang="en-US" altLang="en-US"/>
          </a:p>
        </p:txBody>
      </p:sp>
    </p:spTree>
    <p:extLst>
      <p:ext uri="{BB962C8B-B14F-4D97-AF65-F5344CB8AC3E}">
        <p14:creationId xmlns:p14="http://schemas.microsoft.com/office/powerpoint/2010/main" val="274745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83C9B94-85A7-59F0-A53D-A8FED65A25C3}"/>
              </a:ext>
            </a:extLst>
          </p:cNvPr>
          <p:cNvSpPr>
            <a:spLocks noGrp="1"/>
          </p:cNvSpPr>
          <p:nvPr>
            <p:ph type="dt" sz="half" idx="10"/>
          </p:nvPr>
        </p:nvSpPr>
        <p:spPr/>
        <p:txBody>
          <a:bodyPr/>
          <a:lstStyle>
            <a:lvl1pPr>
              <a:defRPr/>
            </a:lvl1pPr>
          </a:lstStyle>
          <a:p>
            <a:pPr>
              <a:defRPr/>
            </a:pPr>
            <a:fld id="{0A75B5AA-3EBB-4780-B187-10712F427DB9}" type="datetimeFigureOut">
              <a:rPr lang="en-US"/>
              <a:pPr>
                <a:defRPr/>
              </a:pPr>
              <a:t>1/26/2024</a:t>
            </a:fld>
            <a:endParaRPr lang="en-US"/>
          </a:p>
        </p:txBody>
      </p:sp>
      <p:sp>
        <p:nvSpPr>
          <p:cNvPr id="6" name="Footer Placeholder 4">
            <a:extLst>
              <a:ext uri="{FF2B5EF4-FFF2-40B4-BE49-F238E27FC236}">
                <a16:creationId xmlns:a16="http://schemas.microsoft.com/office/drawing/2014/main" id="{CE4BBC30-8F91-14B5-C62F-72F6A3EFC6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5C11C5-6B59-0816-4F97-9A19DA943E5B}"/>
              </a:ext>
            </a:extLst>
          </p:cNvPr>
          <p:cNvSpPr>
            <a:spLocks noGrp="1"/>
          </p:cNvSpPr>
          <p:nvPr>
            <p:ph type="sldNum" sz="quarter" idx="12"/>
          </p:nvPr>
        </p:nvSpPr>
        <p:spPr/>
        <p:txBody>
          <a:bodyPr/>
          <a:lstStyle>
            <a:lvl1pPr>
              <a:defRPr/>
            </a:lvl1pPr>
          </a:lstStyle>
          <a:p>
            <a:pPr>
              <a:defRPr/>
            </a:pPr>
            <a:fld id="{22AABE98-F227-4388-99DD-F33BF535C944}" type="slidenum">
              <a:rPr lang="en-US" altLang="en-US"/>
              <a:pPr>
                <a:defRPr/>
              </a:pPr>
              <a:t>‹#›</a:t>
            </a:fld>
            <a:endParaRPr lang="en-US" altLang="en-US"/>
          </a:p>
        </p:txBody>
      </p:sp>
    </p:spTree>
    <p:extLst>
      <p:ext uri="{BB962C8B-B14F-4D97-AF65-F5344CB8AC3E}">
        <p14:creationId xmlns:p14="http://schemas.microsoft.com/office/powerpoint/2010/main" val="393255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66B324-347C-7A3A-A293-C4D6693F7A71}"/>
              </a:ext>
            </a:extLst>
          </p:cNvPr>
          <p:cNvSpPr>
            <a:spLocks noGrp="1"/>
          </p:cNvSpPr>
          <p:nvPr>
            <p:ph type="dt" sz="half" idx="10"/>
          </p:nvPr>
        </p:nvSpPr>
        <p:spPr/>
        <p:txBody>
          <a:bodyPr/>
          <a:lstStyle>
            <a:lvl1pPr>
              <a:defRPr/>
            </a:lvl1pPr>
          </a:lstStyle>
          <a:p>
            <a:pPr>
              <a:defRPr/>
            </a:pPr>
            <a:fld id="{1FF5B809-B352-4476-A17F-0906CF5E9498}" type="datetimeFigureOut">
              <a:rPr lang="en-US"/>
              <a:pPr>
                <a:defRPr/>
              </a:pPr>
              <a:t>1/26/2024</a:t>
            </a:fld>
            <a:endParaRPr lang="en-US"/>
          </a:p>
        </p:txBody>
      </p:sp>
      <p:sp>
        <p:nvSpPr>
          <p:cNvPr id="6" name="Footer Placeholder 4">
            <a:extLst>
              <a:ext uri="{FF2B5EF4-FFF2-40B4-BE49-F238E27FC236}">
                <a16:creationId xmlns:a16="http://schemas.microsoft.com/office/drawing/2014/main" id="{8A2B4AE1-B060-4974-71BD-84319A83F3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B647CF-9168-E4BC-4604-1CC2095E6D9F}"/>
              </a:ext>
            </a:extLst>
          </p:cNvPr>
          <p:cNvSpPr>
            <a:spLocks noGrp="1"/>
          </p:cNvSpPr>
          <p:nvPr>
            <p:ph type="sldNum" sz="quarter" idx="12"/>
          </p:nvPr>
        </p:nvSpPr>
        <p:spPr/>
        <p:txBody>
          <a:bodyPr/>
          <a:lstStyle>
            <a:lvl1pPr>
              <a:defRPr/>
            </a:lvl1pPr>
          </a:lstStyle>
          <a:p>
            <a:pPr>
              <a:defRPr/>
            </a:pPr>
            <a:fld id="{6BAD8AB6-C5DE-484B-AAC0-C126771D79D9}" type="slidenum">
              <a:rPr lang="en-US" altLang="en-US"/>
              <a:pPr>
                <a:defRPr/>
              </a:pPr>
              <a:t>‹#›</a:t>
            </a:fld>
            <a:endParaRPr lang="en-US" altLang="en-US"/>
          </a:p>
        </p:txBody>
      </p:sp>
    </p:spTree>
    <p:extLst>
      <p:ext uri="{BB962C8B-B14F-4D97-AF65-F5344CB8AC3E}">
        <p14:creationId xmlns:p14="http://schemas.microsoft.com/office/powerpoint/2010/main" val="208287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1329E0-E511-467F-DF74-78AD3C21E5F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1CFFCA-643F-899E-4EBE-C7931A3B5A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1CB866C-956D-7544-6379-CE97BF733E3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D953AEE-F0FF-4276-8B20-065723D88F5E}" type="datetimeFigureOut">
              <a:rPr lang="en-US"/>
              <a:pPr>
                <a:defRPr/>
              </a:pPr>
              <a:t>1/26/2024</a:t>
            </a:fld>
            <a:endParaRPr lang="en-US"/>
          </a:p>
        </p:txBody>
      </p:sp>
      <p:sp>
        <p:nvSpPr>
          <p:cNvPr id="5" name="Footer Placeholder 4">
            <a:extLst>
              <a:ext uri="{FF2B5EF4-FFF2-40B4-BE49-F238E27FC236}">
                <a16:creationId xmlns:a16="http://schemas.microsoft.com/office/drawing/2014/main" id="{CC746C10-9E8A-6892-8A26-B5D7D05193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E65A917-68C1-DD9F-4534-E4BE19EF66F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69609D1-4483-4F9D-9EB1-EA0DF89C56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4eIEiGacRXMsDyuUxiEsSM2m4YOAtIlfmD4O4YsLdPI/edit?usp=sharing" TargetMode="External"/><Relationship Id="rId5" Type="http://schemas.openxmlformats.org/officeDocument/2006/relationships/hyperlink" Target="https://docs.google.com/presentation/d/1Axxvop32Mco-kpLjAgEXGDl1O_LQuBd21H3ny4NVrrM/edit?usp=sharing" TargetMode="External"/><Relationship Id="rId10" Type="http://schemas.openxmlformats.org/officeDocument/2006/relationships/hyperlink" Target="https://fyi.extension.wisc.edu/wi4hstem/files/2015/02/CSIfinal.pdf" TargetMode="External"/><Relationship Id="rId4" Type="http://schemas.openxmlformats.org/officeDocument/2006/relationships/hyperlink" Target="https://creativecommons.org/licenses/by/3.0/"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fyi.extension.wisc.edu/wi4hstem/files/2015/02/CSIfin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0BF28B0-71B7-6393-0F72-4C13905DADF4}"/>
              </a:ext>
            </a:extLst>
          </p:cNvPr>
          <p:cNvPicPr>
            <a:picLocks noChangeAspect="1"/>
          </p:cNvPicPr>
          <p:nvPr/>
        </p:nvPicPr>
        <p:blipFill rotWithShape="1">
          <a:blip r:embed="rId2" cstate="print">
            <a:duotone>
              <a:prstClr val="black"/>
              <a:srgbClr val="FFFF00">
                <a:tint val="45000"/>
                <a:satMod val="400000"/>
              </a:srgbClr>
            </a:duotone>
            <a:alphaModFix/>
          </a:blip>
          <a:srcRect t="-1094" b="-1"/>
          <a:stretch/>
        </p:blipFill>
        <p:spPr>
          <a:xfrm rot="5400000">
            <a:off x="-2277274" y="2884697"/>
            <a:ext cx="6217920" cy="1663372"/>
          </a:xfrm>
          <a:prstGeom prst="rect">
            <a:avLst/>
          </a:prstGeom>
        </p:spPr>
      </p:pic>
      <p:sp>
        <p:nvSpPr>
          <p:cNvPr id="3075" name="TextBox 6">
            <a:extLst>
              <a:ext uri="{FF2B5EF4-FFF2-40B4-BE49-F238E27FC236}">
                <a16:creationId xmlns:a16="http://schemas.microsoft.com/office/drawing/2014/main" id="{2F62E52A-9B93-F23D-FCD9-665E083702B6}"/>
              </a:ext>
            </a:extLst>
          </p:cNvPr>
          <p:cNvSpPr txBox="1">
            <a:spLocks noChangeArrowheads="1"/>
          </p:cNvSpPr>
          <p:nvPr/>
        </p:nvSpPr>
        <p:spPr bwMode="auto">
          <a:xfrm>
            <a:off x="4419600" y="7772400"/>
            <a:ext cx="10058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latin typeface="Arial" panose="020B0604020202020204" pitchFamily="34" charset="0"/>
                <a:hlinkClick r:id="rId3" tooltip="https://lupinepublishers.com/forensic-and-genetics-journal/classification.php"/>
              </a:rPr>
              <a:t>This Photo</a:t>
            </a:r>
            <a:r>
              <a:rPr lang="en-US" altLang="en-US" sz="900">
                <a:latin typeface="Arial" panose="020B0604020202020204" pitchFamily="34" charset="0"/>
              </a:rPr>
              <a:t> by Unknown Author is licensed under </a:t>
            </a:r>
            <a:r>
              <a:rPr lang="en-US" altLang="en-US" sz="900">
                <a:latin typeface="Arial" panose="020B0604020202020204" pitchFamily="34" charset="0"/>
                <a:hlinkClick r:id="rId4" tooltip="https://creativecommons.org/licenses/by/3.0/"/>
              </a:rPr>
              <a:t>CC BY</a:t>
            </a:r>
            <a:endParaRPr lang="en-US" altLang="en-US" sz="900">
              <a:latin typeface="Arial" panose="020B0604020202020204" pitchFamily="34" charset="0"/>
            </a:endParaRPr>
          </a:p>
        </p:txBody>
      </p:sp>
      <p:sp>
        <p:nvSpPr>
          <p:cNvPr id="3076" name="Text Box 5">
            <a:extLst>
              <a:ext uri="{FF2B5EF4-FFF2-40B4-BE49-F238E27FC236}">
                <a16:creationId xmlns:a16="http://schemas.microsoft.com/office/drawing/2014/main" id="{4C8CC444-BBD1-3867-AAD8-CF0420F4658E}"/>
              </a:ext>
            </a:extLst>
          </p:cNvPr>
          <p:cNvSpPr txBox="1">
            <a:spLocks noChangeArrowheads="1"/>
          </p:cNvSpPr>
          <p:nvPr/>
        </p:nvSpPr>
        <p:spPr bwMode="auto">
          <a:xfrm>
            <a:off x="0" y="0"/>
            <a:ext cx="9144000" cy="646113"/>
          </a:xfrm>
          <a:prstGeom prst="rect">
            <a:avLst/>
          </a:prstGeom>
          <a:solidFill>
            <a:srgbClr val="A0A043"/>
          </a:solidFill>
          <a:ln w="9525">
            <a:solidFill>
              <a:srgbClr val="A0A043"/>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a:latin typeface="Gill Sans Nova Ultra Bold" panose="020B0B02020104020203" pitchFamily="34" charset="0"/>
              </a:rPr>
              <a:t>CSI Unit Training Materials</a:t>
            </a:r>
          </a:p>
        </p:txBody>
      </p:sp>
      <p:sp>
        <p:nvSpPr>
          <p:cNvPr id="3077" name="Text Box 8">
            <a:extLst>
              <a:ext uri="{FF2B5EF4-FFF2-40B4-BE49-F238E27FC236}">
                <a16:creationId xmlns:a16="http://schemas.microsoft.com/office/drawing/2014/main" id="{C4C4112A-0E21-5A7F-5269-417AFC7B0606}"/>
              </a:ext>
            </a:extLst>
          </p:cNvPr>
          <p:cNvSpPr txBox="1">
            <a:spLocks noChangeArrowheads="1"/>
          </p:cNvSpPr>
          <p:nvPr/>
        </p:nvSpPr>
        <p:spPr bwMode="auto">
          <a:xfrm rot="-5400000">
            <a:off x="-780256" y="5750719"/>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b="1" i="1">
                <a:latin typeface="Times New Roman" panose="02020603050405020304" pitchFamily="18" charset="0"/>
              </a:rPr>
              <a:t>T. Tomm Updated 2023    </a:t>
            </a:r>
          </a:p>
          <a:p>
            <a:pPr algn="ctr" eaLnBrk="1" hangingPunct="1">
              <a:spcBef>
                <a:spcPct val="0"/>
              </a:spcBef>
              <a:buFontTx/>
              <a:buNone/>
            </a:pPr>
            <a:r>
              <a:rPr lang="en-US" altLang="en-US" sz="1200" b="1" i="1">
                <a:latin typeface="Times New Roman" panose="02020603050405020304" pitchFamily="18" charset="0"/>
              </a:rPr>
              <a:t>https://sciencespot.net</a:t>
            </a:r>
          </a:p>
        </p:txBody>
      </p:sp>
      <p:sp>
        <p:nvSpPr>
          <p:cNvPr id="3078" name="TextBox 10">
            <a:extLst>
              <a:ext uri="{FF2B5EF4-FFF2-40B4-BE49-F238E27FC236}">
                <a16:creationId xmlns:a16="http://schemas.microsoft.com/office/drawing/2014/main" id="{55E043D3-5010-8341-ABD1-42585A13E9E2}"/>
              </a:ext>
            </a:extLst>
          </p:cNvPr>
          <p:cNvSpPr txBox="1">
            <a:spLocks noChangeArrowheads="1"/>
          </p:cNvSpPr>
          <p:nvPr/>
        </p:nvSpPr>
        <p:spPr bwMode="auto">
          <a:xfrm>
            <a:off x="-4876800" y="0"/>
            <a:ext cx="4789487" cy="7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1400" b="1" dirty="0">
                <a:latin typeface="Arial" panose="020B0604020202020204" pitchFamily="34" charset="0"/>
              </a:rPr>
              <a:t>Teacher Notes:</a:t>
            </a:r>
          </a:p>
          <a:p>
            <a:pPr eaLnBrk="1" hangingPunct="1">
              <a:spcBef>
                <a:spcPct val="0"/>
              </a:spcBef>
              <a:buFontTx/>
              <a:buNone/>
            </a:pPr>
            <a:r>
              <a:rPr lang="en-US" altLang="en-US" sz="1400" dirty="0">
                <a:latin typeface="Arial" panose="020B0604020202020204" pitchFamily="34" charset="0"/>
              </a:rPr>
              <a:t>The student digital slides for this unit are </a:t>
            </a:r>
            <a:r>
              <a:rPr lang="en-US" altLang="en-US" sz="1400">
                <a:latin typeface="Arial" panose="020B0604020202020204" pitchFamily="34" charset="0"/>
              </a:rPr>
              <a:t>at </a:t>
            </a:r>
            <a:r>
              <a:rPr lang="en-US" altLang="en-US" sz="1400">
                <a:latin typeface="Arial" panose="020B0604020202020204" pitchFamily="34" charset="0"/>
                <a:hlinkClick r:id="rId5"/>
              </a:rPr>
              <a:t>https://docs.google.com/presentation/d/1Axxvop32Mco-kpLjAgEXGDl1O_LQuBd21H3ny4NVrrM/edit?usp=sharing</a:t>
            </a:r>
            <a:r>
              <a:rPr lang="en-US" altLang="en-US" sz="1400">
                <a:latin typeface="Arial" panose="020B0604020202020204" pitchFamily="34" charset="0"/>
              </a:rPr>
              <a:t> </a:t>
            </a:r>
            <a:endParaRPr lang="en-US" altLang="en-US" sz="1400" dirty="0">
              <a:latin typeface="Arial" panose="020B0604020202020204" pitchFamily="34" charset="0"/>
            </a:endParaRPr>
          </a:p>
          <a:p>
            <a:pPr eaLnBrk="1" hangingPunct="1">
              <a:spcBef>
                <a:spcPct val="0"/>
              </a:spcBef>
              <a:buFontTx/>
              <a:buNone/>
            </a:pPr>
            <a:endParaRPr lang="en-US" altLang="en-US" sz="1400" i="1" dirty="0">
              <a:latin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rPr>
              <a:t>IMPORTANT:  Make a copy of the student notebook before you assign it on your </a:t>
            </a:r>
            <a:r>
              <a:rPr lang="en-US" altLang="en-US" sz="1400" i="1" dirty="0" err="1">
                <a:latin typeface="Arial" panose="020B0604020202020204" pitchFamily="34" charset="0"/>
              </a:rPr>
              <a:t>LMS</a:t>
            </a:r>
            <a:r>
              <a:rPr lang="en-US" altLang="en-US" sz="1400" i="1" dirty="0">
                <a:latin typeface="Arial" panose="020B0604020202020204" pitchFamily="34" charset="0"/>
              </a:rPr>
              <a:t>.  It is view-only and I am not able to approve access for your students. </a:t>
            </a:r>
            <a:endParaRPr lang="en-US" altLang="en-US" sz="1400" dirty="0">
              <a:latin typeface="Arial" panose="020B0604020202020204" pitchFamily="34" charset="0"/>
            </a:endParaRP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The FULL digital notebook (with all the slides for the digital lessons and activities) is available at </a:t>
            </a:r>
            <a:r>
              <a:rPr lang="en-US" altLang="en-US" sz="1400" dirty="0">
                <a:latin typeface="Arial" panose="020B0604020202020204" pitchFamily="34" charset="0"/>
                <a:hlinkClick r:id="rId6"/>
              </a:rPr>
              <a:t>https://docs.google.com/presentation/d/14eIEiGacRXMsDyuUxiEsSM2m4YOAtIlfmD4O4YsLdPI/edit?usp=sharing</a:t>
            </a:r>
            <a:r>
              <a:rPr lang="en-US" altLang="en-US" sz="1400" dirty="0">
                <a:latin typeface="Arial" panose="020B0604020202020204" pitchFamily="34" charset="0"/>
              </a:rPr>
              <a:t>.  It is set up for standard paper (8.5x11) in landscape mode for easier printing when needed.  Paper versions are available for this unit on my Forensic Science page at </a:t>
            </a:r>
            <a:r>
              <a:rPr lang="en-US" altLang="en-US" sz="1400" dirty="0">
                <a:latin typeface="Arial" panose="020B0604020202020204" pitchFamily="34" charset="0"/>
                <a:hlinkClick r:id="rId7"/>
              </a:rPr>
              <a:t>https://sciencespot.net/Pages/classforsci.html</a:t>
            </a:r>
            <a:r>
              <a:rPr lang="en-US" altLang="en-US" sz="1400" dirty="0">
                <a:latin typeface="Arial" panose="020B0604020202020204" pitchFamily="34" charset="0"/>
              </a:rPr>
              <a:t> </a:t>
            </a:r>
            <a:br>
              <a:rPr lang="en-US" altLang="en-US" sz="1400" dirty="0">
                <a:latin typeface="Arial" panose="020B0604020202020204" pitchFamily="34" charset="0"/>
              </a:rPr>
            </a:b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A DRAFT of the general outline of the digital lessons (with corresponding slide #s for the student notebook) is available at </a:t>
            </a:r>
            <a:r>
              <a:rPr lang="en-US" altLang="en-US" sz="1400" dirty="0">
                <a:latin typeface="Arial" panose="020B0604020202020204" pitchFamily="34" charset="0"/>
                <a:hlinkClick r:id="rId8"/>
              </a:rPr>
              <a:t>https://docs.google.com/document/d/15wxjmL-uHQPXDKOxmZXtU_gxy9dphEuyC1P4jzP-9mA/edit?usp=sharing</a:t>
            </a:r>
            <a:r>
              <a:rPr lang="en-US" altLang="en-US" sz="1400" dirty="0">
                <a:latin typeface="Arial" panose="020B0604020202020204" pitchFamily="34" charset="0"/>
              </a:rPr>
              <a:t> .  It is based on 44-minute class periods with 7</a:t>
            </a:r>
            <a:r>
              <a:rPr lang="en-US" altLang="en-US" sz="1400" baseline="30000" dirty="0">
                <a:latin typeface="Arial" panose="020B0604020202020204" pitchFamily="34" charset="0"/>
              </a:rPr>
              <a:t>th</a:t>
            </a:r>
            <a:r>
              <a:rPr lang="en-US" altLang="en-US" sz="1400" dirty="0">
                <a:latin typeface="Arial" panose="020B0604020202020204" pitchFamily="34" charset="0"/>
              </a:rPr>
              <a:t> &amp; 8</a:t>
            </a:r>
            <a:r>
              <a:rPr lang="en-US" altLang="en-US" sz="1400" baseline="30000" dirty="0">
                <a:latin typeface="Arial" panose="020B0604020202020204" pitchFamily="34" charset="0"/>
              </a:rPr>
              <a:t>th</a:t>
            </a:r>
            <a:r>
              <a:rPr lang="en-US" altLang="en-US" sz="1400" dirty="0">
                <a:latin typeface="Arial" panose="020B0604020202020204" pitchFamily="34" charset="0"/>
              </a:rPr>
              <a:t> grade students. </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Preview presentations before using with your classes as many slides have animations and links you will need to use.   </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 do Science Starters at the beginning of each class period.  A collection of starters for Forensics is available on my lessons plans page at </a:t>
            </a:r>
            <a:r>
              <a:rPr lang="en-US" altLang="en-US" sz="1400" dirty="0">
                <a:latin typeface="Arial" panose="020B0604020202020204" pitchFamily="34" charset="0"/>
                <a:hlinkClick r:id="rId7"/>
              </a:rPr>
              <a:t>https://sciencespot.net/Pages/classforsci.html</a:t>
            </a:r>
            <a:r>
              <a:rPr lang="en-US" altLang="en-US" sz="1400" dirty="0">
                <a:latin typeface="Arial" panose="020B0604020202020204" pitchFamily="34" charset="0"/>
              </a:rPr>
              <a:t> .</a:t>
            </a:r>
          </a:p>
          <a:p>
            <a:pPr eaLnBrk="1" hangingPunct="1">
              <a:spcBef>
                <a:spcPct val="0"/>
              </a:spcBef>
              <a:buFontTx/>
              <a:buNone/>
            </a:pPr>
            <a:endParaRPr lang="en-US" altLang="en-US" sz="1400" dirty="0">
              <a:latin typeface="Arial" panose="020B0604020202020204" pitchFamily="34" charset="0"/>
            </a:endParaRPr>
          </a:p>
        </p:txBody>
      </p:sp>
      <p:pic>
        <p:nvPicPr>
          <p:cNvPr id="3079" name="Picture 2" descr="C:\Users\Tracy\AppData\Local\Microsoft\Windows\Temporary Internet Files\Content.IE5\R7YBRGGQ\MCj04380210000[1].png">
            <a:extLst>
              <a:ext uri="{FF2B5EF4-FFF2-40B4-BE49-F238E27FC236}">
                <a16:creationId xmlns:a16="http://schemas.microsoft.com/office/drawing/2014/main" id="{0243E497-1DA6-7DE1-36F3-80029B6DD4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4000" b="12000"/>
          <a:stretch>
            <a:fillRect/>
          </a:stretch>
        </p:blipFill>
        <p:spPr bwMode="auto">
          <a:xfrm>
            <a:off x="1903856" y="3390900"/>
            <a:ext cx="35004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5">
            <a:extLst>
              <a:ext uri="{FF2B5EF4-FFF2-40B4-BE49-F238E27FC236}">
                <a16:creationId xmlns:a16="http://schemas.microsoft.com/office/drawing/2014/main" id="{8597FF09-3DC6-DD6E-0A9C-BF3EAA16F3A4}"/>
              </a:ext>
            </a:extLst>
          </p:cNvPr>
          <p:cNvSpPr txBox="1">
            <a:spLocks noChangeArrowheads="1"/>
          </p:cNvSpPr>
          <p:nvPr/>
        </p:nvSpPr>
        <p:spPr bwMode="auto">
          <a:xfrm>
            <a:off x="5638800" y="4829491"/>
            <a:ext cx="320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solidFill>
                  <a:schemeClr val="bg1"/>
                </a:solidFill>
              </a:rPr>
              <a:t>Warning: Some material in this presentation and related videos may be too graphic for some people. </a:t>
            </a:r>
          </a:p>
        </p:txBody>
      </p:sp>
      <p:sp>
        <p:nvSpPr>
          <p:cNvPr id="2" name="Rectangle 1">
            <a:extLst>
              <a:ext uri="{FF2B5EF4-FFF2-40B4-BE49-F238E27FC236}">
                <a16:creationId xmlns:a16="http://schemas.microsoft.com/office/drawing/2014/main" id="{1C04595E-3369-0861-734E-06ABF0BF8249}"/>
              </a:ext>
            </a:extLst>
          </p:cNvPr>
          <p:cNvSpPr/>
          <p:nvPr/>
        </p:nvSpPr>
        <p:spPr>
          <a:xfrm>
            <a:off x="1750686" y="1423449"/>
            <a:ext cx="7293300" cy="2123658"/>
          </a:xfrm>
          <a:prstGeom prst="rect">
            <a:avLst/>
          </a:prstGeom>
          <a:noFill/>
        </p:spPr>
        <p:txBody>
          <a:bodyPr wrap="square" lIns="91440" tIns="45720" rIns="91440" bIns="45720">
            <a:spAutoFit/>
          </a:bodyPr>
          <a:lstStyle/>
          <a:p>
            <a:pPr algn="ctr"/>
            <a:r>
              <a:rPr lang="en-US" sz="6600" b="0" cap="none" spc="0" dirty="0">
                <a:ln w="0"/>
                <a:solidFill>
                  <a:srgbClr val="C00000"/>
                </a:solidFill>
                <a:effectLst>
                  <a:outerShdw blurRad="38100" dist="19050" dir="2700000" algn="tl" rotWithShape="0">
                    <a:schemeClr val="dk1">
                      <a:alpha val="40000"/>
                    </a:schemeClr>
                  </a:outerShdw>
                </a:effectLst>
                <a:latin typeface="Arial Black" panose="020B0A04020102020204" pitchFamily="34" charset="0"/>
              </a:rPr>
              <a:t>CSI: Crime Solving Insects</a:t>
            </a:r>
          </a:p>
        </p:txBody>
      </p:sp>
      <p:sp>
        <p:nvSpPr>
          <p:cNvPr id="4" name="TextBox 3">
            <a:extLst>
              <a:ext uri="{FF2B5EF4-FFF2-40B4-BE49-F238E27FC236}">
                <a16:creationId xmlns:a16="http://schemas.microsoft.com/office/drawing/2014/main" id="{39FB492B-C386-A3D7-952D-C0BF3DEA4497}"/>
              </a:ext>
            </a:extLst>
          </p:cNvPr>
          <p:cNvSpPr txBox="1"/>
          <p:nvPr/>
        </p:nvSpPr>
        <p:spPr>
          <a:xfrm>
            <a:off x="2057400" y="6160861"/>
            <a:ext cx="6944658" cy="584775"/>
          </a:xfrm>
          <a:prstGeom prst="rect">
            <a:avLst/>
          </a:prstGeom>
          <a:noFill/>
        </p:spPr>
        <p:txBody>
          <a:bodyPr wrap="square">
            <a:spAutoFit/>
          </a:bodyPr>
          <a:lstStyle/>
          <a:p>
            <a:pPr algn="ctr"/>
            <a:r>
              <a:rPr lang="en-US" sz="1600" b="1" i="1" dirty="0">
                <a:solidFill>
                  <a:schemeClr val="bg1"/>
                </a:solidFill>
                <a:effectLst/>
                <a:latin typeface="Times New Roman" panose="02020603050405020304" pitchFamily="18" charset="0"/>
                <a:ea typeface="Calibri" panose="020F0502020204030204" pitchFamily="34" charset="0"/>
              </a:rPr>
              <a:t>Developed for use with the Crime Solving Insects activity available at </a:t>
            </a:r>
            <a:r>
              <a:rPr lang="en-US" sz="1600" b="1" i="1" u="sng" dirty="0">
                <a:solidFill>
                  <a:schemeClr val="bg1"/>
                </a:solidFill>
                <a:effectLst/>
                <a:latin typeface="Times New Roman" panose="02020603050405020304" pitchFamily="18" charset="0"/>
                <a:ea typeface="Calibri" panose="020F0502020204030204" pitchFamily="34" charset="0"/>
                <a:hlinkClick r:id="rId10">
                  <a:extLst>
                    <a:ext uri="{A12FA001-AC4F-418D-AE19-62706E023703}">
                      <ahyp:hlinkClr xmlns:ahyp="http://schemas.microsoft.com/office/drawing/2018/hyperlinkcolor" val="tx"/>
                    </a:ext>
                  </a:extLst>
                </a:hlinkClick>
              </a:rPr>
              <a:t>https://fyi.extension.wisc.edu/wi4hstem/files/2015/02/CSIfinal.pdf</a:t>
            </a:r>
            <a:endParaRPr lang="en-US" sz="1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94F710A5-E87A-1247-5C20-BBFFBEE5BE4C}"/>
              </a:ext>
            </a:extLst>
          </p:cNvPr>
          <p:cNvSpPr txBox="1">
            <a:spLocks noChangeArrowheads="1"/>
          </p:cNvSpPr>
          <p:nvPr/>
        </p:nvSpPr>
        <p:spPr bwMode="auto">
          <a:xfrm>
            <a:off x="0" y="0"/>
            <a:ext cx="9144000" cy="609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3600" b="1">
                <a:latin typeface="Times New Roman" panose="02020603050405020304" pitchFamily="18" charset="0"/>
                <a:cs typeface="Times New Roman" panose="02020603050405020304" pitchFamily="18" charset="0"/>
              </a:rPr>
              <a:t>Case #2: Canine Caper</a:t>
            </a:r>
            <a:endParaRPr lang="en-US" altLang="en-US" sz="3600">
              <a:latin typeface="Times New Roman" panose="02020603050405020304" pitchFamily="18" charset="0"/>
              <a:cs typeface="Times New Roman" panose="02020603050405020304" pitchFamily="18" charset="0"/>
            </a:endParaRPr>
          </a:p>
        </p:txBody>
      </p:sp>
      <p:sp>
        <p:nvSpPr>
          <p:cNvPr id="21507" name="Text Box 4">
            <a:extLst>
              <a:ext uri="{FF2B5EF4-FFF2-40B4-BE49-F238E27FC236}">
                <a16:creationId xmlns:a16="http://schemas.microsoft.com/office/drawing/2014/main" id="{25B01077-3FC1-A564-F2F4-63A335004150}"/>
              </a:ext>
            </a:extLst>
          </p:cNvPr>
          <p:cNvSpPr txBox="1">
            <a:spLocks noChangeArrowheads="1"/>
          </p:cNvSpPr>
          <p:nvPr/>
        </p:nvSpPr>
        <p:spPr bwMode="auto">
          <a:xfrm>
            <a:off x="228600" y="685800"/>
            <a:ext cx="8686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Police Report: </a:t>
            </a:r>
            <a:r>
              <a:rPr lang="en-US" altLang="en-US" sz="2000" dirty="0">
                <a:latin typeface="Times New Roman" panose="02020603050405020304" pitchFamily="18" charset="0"/>
                <a:cs typeface="Times New Roman" panose="02020603050405020304" pitchFamily="18" charset="0"/>
              </a:rPr>
              <a:t>The body of a large pit bull terrier was found inside a walk-in basement at a home in Pekin. Maggots were found concentrated in the head and region behind the shoulder. The windows were closed, although the open curtains allowed sunlight to enter, and the air conditioner was set at 72º F. </a:t>
            </a:r>
          </a:p>
          <a:p>
            <a:pPr algn="just" eaLnBrk="1" hangingPunct="1">
              <a:spcBef>
                <a:spcPct val="0"/>
              </a:spcBef>
              <a:buFontTx/>
              <a:buNone/>
            </a:pPr>
            <a:r>
              <a:rPr lang="en-US" altLang="en-US" sz="1050" dirty="0">
                <a:latin typeface="Times New Roman" panose="02020603050405020304" pitchFamily="18" charset="0"/>
                <a:cs typeface="Times New Roman" panose="02020603050405020304" pitchFamily="18" charset="0"/>
              </a:rPr>
              <a:t> </a:t>
            </a:r>
            <a:endParaRPr lang="en-US" altLang="en-US" sz="1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Weather Report: </a:t>
            </a:r>
            <a:r>
              <a:rPr lang="en-US" altLang="en-US" sz="2000" dirty="0">
                <a:latin typeface="Times New Roman" panose="02020603050405020304" pitchFamily="18" charset="0"/>
                <a:cs typeface="Times New Roman" panose="02020603050405020304" pitchFamily="18" charset="0"/>
              </a:rPr>
              <a:t>Daytime temperatures have been variable over the past three weeks, ranging from 75 to 94º F. Skies have been sunny. </a:t>
            </a:r>
          </a:p>
        </p:txBody>
      </p:sp>
      <p:sp>
        <p:nvSpPr>
          <p:cNvPr id="21508" name="Text Box 5">
            <a:extLst>
              <a:ext uri="{FF2B5EF4-FFF2-40B4-BE49-F238E27FC236}">
                <a16:creationId xmlns:a16="http://schemas.microsoft.com/office/drawing/2014/main" id="{F12187A9-2B19-DC68-E8FA-9C158BD0196F}"/>
              </a:ext>
            </a:extLst>
          </p:cNvPr>
          <p:cNvSpPr txBox="1">
            <a:spLocks noChangeArrowheads="1"/>
          </p:cNvSpPr>
          <p:nvPr/>
        </p:nvSpPr>
        <p:spPr bwMode="auto">
          <a:xfrm>
            <a:off x="228600" y="2819400"/>
            <a:ext cx="5181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600" dirty="0">
              <a:solidFill>
                <a:srgbClr val="000000"/>
              </a:solidFill>
              <a:latin typeface="Times New Roman" panose="02020603050405020304" pitchFamily="18" charset="0"/>
            </a:endParaRPr>
          </a:p>
          <a:p>
            <a:pPr eaLnBrk="1" hangingPunct="1">
              <a:spcBef>
                <a:spcPct val="0"/>
              </a:spcBef>
              <a:buFontTx/>
              <a:buNone/>
            </a:pPr>
            <a:r>
              <a:rPr lang="en-US" altLang="en-US" sz="2000" b="1" dirty="0">
                <a:solidFill>
                  <a:srgbClr val="000000"/>
                </a:solidFill>
                <a:latin typeface="Times New Roman" panose="02020603050405020304" pitchFamily="18" charset="0"/>
                <a:cs typeface="Times New Roman" panose="02020603050405020304" pitchFamily="18" charset="0"/>
              </a:rPr>
              <a:t>Questions:</a:t>
            </a: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1. Approximately how long has this animal been dead? </a:t>
            </a:r>
          </a:p>
          <a:p>
            <a:pPr eaLnBrk="1" hangingPunct="1">
              <a:spcBef>
                <a:spcPct val="0"/>
              </a:spcBef>
              <a:buFontTx/>
              <a:buNone/>
            </a:pPr>
            <a:r>
              <a:rPr lang="en-US" altLang="en-US" sz="1200" dirty="0">
                <a:latin typeface="Times New Roman" panose="02020603050405020304" pitchFamily="18" charset="0"/>
                <a:cs typeface="Times New Roman" panose="02020603050405020304" pitchFamily="18" charset="0"/>
              </a:rPr>
              <a:t> </a:t>
            </a:r>
            <a:endParaRPr lang="en-US" altLang="en-US" sz="9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2. How does </a:t>
            </a:r>
            <a:r>
              <a:rPr lang="en-US" altLang="en-US" sz="2000">
                <a:latin typeface="Times New Roman" panose="02020603050405020304" pitchFamily="18" charset="0"/>
                <a:cs typeface="Times New Roman" panose="02020603050405020304" pitchFamily="18" charset="0"/>
              </a:rPr>
              <a:t>the air temperature </a:t>
            </a:r>
            <a:r>
              <a:rPr lang="en-US" altLang="en-US" sz="2000" dirty="0">
                <a:latin typeface="Times New Roman" panose="02020603050405020304" pitchFamily="18" charset="0"/>
                <a:cs typeface="Times New Roman" panose="02020603050405020304" pitchFamily="18" charset="0"/>
              </a:rPr>
              <a:t>and the fact that the windows were closed relate to the populations of flies you observed in and around the corpse? </a:t>
            </a:r>
          </a:p>
        </p:txBody>
      </p:sp>
      <p:sp>
        <p:nvSpPr>
          <p:cNvPr id="21509" name="Text Box 5">
            <a:extLst>
              <a:ext uri="{FF2B5EF4-FFF2-40B4-BE49-F238E27FC236}">
                <a16:creationId xmlns:a16="http://schemas.microsoft.com/office/drawing/2014/main" id="{68AEA096-B322-61C3-96DF-A81FFF13176C}"/>
              </a:ext>
            </a:extLst>
          </p:cNvPr>
          <p:cNvSpPr txBox="1">
            <a:spLocks noChangeArrowheads="1"/>
          </p:cNvSpPr>
          <p:nvPr/>
        </p:nvSpPr>
        <p:spPr bwMode="auto">
          <a:xfrm>
            <a:off x="228600" y="5791200"/>
            <a:ext cx="8610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3. Do you suspect foul play? Explain.</a:t>
            </a: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p>
        </p:txBody>
      </p:sp>
      <p:graphicFrame>
        <p:nvGraphicFramePr>
          <p:cNvPr id="7" name="Table 6">
            <a:extLst>
              <a:ext uri="{FF2B5EF4-FFF2-40B4-BE49-F238E27FC236}">
                <a16:creationId xmlns:a16="http://schemas.microsoft.com/office/drawing/2014/main" id="{CA67A485-E926-950B-3224-8CBC433092DC}"/>
              </a:ext>
            </a:extLst>
          </p:cNvPr>
          <p:cNvGraphicFramePr>
            <a:graphicFrameLocks noGrp="1"/>
          </p:cNvGraphicFramePr>
          <p:nvPr>
            <p:extLst>
              <p:ext uri="{D42A27DB-BD31-4B8C-83A1-F6EECF244321}">
                <p14:modId xmlns:p14="http://schemas.microsoft.com/office/powerpoint/2010/main" val="1412880333"/>
              </p:ext>
            </p:extLst>
          </p:nvPr>
        </p:nvGraphicFramePr>
        <p:xfrm>
          <a:off x="5532438" y="3200400"/>
          <a:ext cx="3382962" cy="1381226"/>
        </p:xfrm>
        <a:graphic>
          <a:graphicData uri="http://schemas.openxmlformats.org/drawingml/2006/table">
            <a:tbl>
              <a:tblPr firstRow="1" bandRow="1">
                <a:tableStyleId>{7E9639D4-E3E2-4D34-9284-5A2195B3D0D7}</a:tableStyleId>
              </a:tblPr>
              <a:tblGrid>
                <a:gridCol w="1554334">
                  <a:extLst>
                    <a:ext uri="{9D8B030D-6E8A-4147-A177-3AD203B41FA5}">
                      <a16:colId xmlns:a16="http://schemas.microsoft.com/office/drawing/2014/main" val="20000"/>
                    </a:ext>
                  </a:extLst>
                </a:gridCol>
                <a:gridCol w="914314">
                  <a:extLst>
                    <a:ext uri="{9D8B030D-6E8A-4147-A177-3AD203B41FA5}">
                      <a16:colId xmlns:a16="http://schemas.microsoft.com/office/drawing/2014/main" val="20001"/>
                    </a:ext>
                  </a:extLst>
                </a:gridCol>
                <a:gridCol w="914314">
                  <a:extLst>
                    <a:ext uri="{9D8B030D-6E8A-4147-A177-3AD203B41FA5}">
                      <a16:colId xmlns:a16="http://schemas.microsoft.com/office/drawing/2014/main" val="20002"/>
                    </a:ext>
                  </a:extLst>
                </a:gridCol>
              </a:tblGrid>
              <a:tr h="639921">
                <a:tc>
                  <a:txBody>
                    <a:bodyPr/>
                    <a:lstStyle/>
                    <a:p>
                      <a:pPr algn="ctr"/>
                      <a:r>
                        <a:rPr lang="en-US" sz="1800" dirty="0">
                          <a:solidFill>
                            <a:schemeClr val="tx1"/>
                          </a:solidFill>
                        </a:rPr>
                        <a:t>Species &amp; Stage</a:t>
                      </a: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Size</a:t>
                      </a:r>
                    </a:p>
                    <a:p>
                      <a:pPr algn="ctr"/>
                      <a:r>
                        <a:rPr lang="en-US" sz="1800" dirty="0">
                          <a:solidFill>
                            <a:schemeClr val="tx1"/>
                          </a:solidFill>
                        </a:rPr>
                        <a:t>(mm)</a:t>
                      </a: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Age</a:t>
                      </a:r>
                    </a:p>
                  </a:txBody>
                  <a:tcPr marL="91431" marR="91431"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602">
                <a:tc>
                  <a:txBody>
                    <a:bodyPr/>
                    <a:lstStyle/>
                    <a:p>
                      <a:pPr algn="ctr"/>
                      <a:endParaRPr lang="en-US" sz="1800" dirty="0"/>
                    </a:p>
                  </a:txBody>
                  <a:tcPr marL="91431" marR="91431"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02">
                <a:tc>
                  <a:txBody>
                    <a:bodyPr/>
                    <a:lstStyle/>
                    <a:p>
                      <a:pPr algn="ctr"/>
                      <a:endParaRPr lang="en-US" sz="1800" dirty="0"/>
                    </a:p>
                  </a:txBody>
                  <a:tcPr marL="91431" marR="91431"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691" marB="456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49B6DACC-EE6A-B654-E18D-8260C9EB3CDF}"/>
              </a:ext>
            </a:extLst>
          </p:cNvPr>
          <p:cNvSpPr txBox="1">
            <a:spLocks noChangeArrowheads="1"/>
          </p:cNvSpPr>
          <p:nvPr/>
        </p:nvSpPr>
        <p:spPr bwMode="auto">
          <a:xfrm>
            <a:off x="0" y="0"/>
            <a:ext cx="9144000" cy="609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3600" b="1">
                <a:latin typeface="Times New Roman" panose="02020603050405020304" pitchFamily="18" charset="0"/>
                <a:cs typeface="Times New Roman" panose="02020603050405020304" pitchFamily="18" charset="0"/>
              </a:rPr>
              <a:t>Case #3: Dandy’s Death</a:t>
            </a:r>
            <a:endParaRPr lang="en-US" altLang="en-US" sz="3600">
              <a:latin typeface="Times New Roman" panose="02020603050405020304" pitchFamily="18" charset="0"/>
              <a:cs typeface="Times New Roman" panose="02020603050405020304" pitchFamily="18" charset="0"/>
            </a:endParaRPr>
          </a:p>
        </p:txBody>
      </p:sp>
      <p:sp>
        <p:nvSpPr>
          <p:cNvPr id="22531" name="Text Box 4">
            <a:extLst>
              <a:ext uri="{FF2B5EF4-FFF2-40B4-BE49-F238E27FC236}">
                <a16:creationId xmlns:a16="http://schemas.microsoft.com/office/drawing/2014/main" id="{979607E9-E920-8196-5A99-48369EABD411}"/>
              </a:ext>
            </a:extLst>
          </p:cNvPr>
          <p:cNvSpPr txBox="1">
            <a:spLocks noChangeArrowheads="1"/>
          </p:cNvSpPr>
          <p:nvPr/>
        </p:nvSpPr>
        <p:spPr bwMode="auto">
          <a:xfrm>
            <a:off x="228600" y="685800"/>
            <a:ext cx="86868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Police Report: </a:t>
            </a:r>
            <a:r>
              <a:rPr lang="en-US" altLang="en-US" sz="2000" dirty="0">
                <a:latin typeface="Times New Roman" panose="02020603050405020304" pitchFamily="18" charset="0"/>
                <a:cs typeface="Times New Roman" panose="02020603050405020304" pitchFamily="18" charset="0"/>
              </a:rPr>
              <a:t>The body of a young male horse, Dandy, was found in a pasture in a small town near Petersburg. The autopsy from the vet school reveals that the cardiac glycoside, oleandrin (a powerful heart stimulant), was present in the body. Oleandrin is found in the oleander plant. Oleander is a common ornamental shrub in this area, but none grows within 200 feet of the pasture. </a:t>
            </a:r>
          </a:p>
          <a:p>
            <a:pPr algn="just" eaLnBrk="1" hangingPunct="1">
              <a:spcBef>
                <a:spcPct val="0"/>
              </a:spcBef>
              <a:buFontTx/>
              <a:buNone/>
            </a:pPr>
            <a:r>
              <a:rPr lang="en-US" altLang="en-US" sz="900" dirty="0">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Weather Report: </a:t>
            </a:r>
            <a:r>
              <a:rPr lang="en-US" altLang="en-US" sz="2000" dirty="0">
                <a:latin typeface="Times New Roman" panose="02020603050405020304" pitchFamily="18" charset="0"/>
                <a:cs typeface="Times New Roman" panose="02020603050405020304" pitchFamily="18" charset="0"/>
              </a:rPr>
              <a:t>Daytime temperatures have been unusually warm over the past three weeks, ranging from 84 to 86º F.</a:t>
            </a:r>
          </a:p>
        </p:txBody>
      </p:sp>
      <p:sp>
        <p:nvSpPr>
          <p:cNvPr id="22532" name="Text Box 5">
            <a:extLst>
              <a:ext uri="{FF2B5EF4-FFF2-40B4-BE49-F238E27FC236}">
                <a16:creationId xmlns:a16="http://schemas.microsoft.com/office/drawing/2014/main" id="{C1923235-1382-6FC9-0AD1-86987325269F}"/>
              </a:ext>
            </a:extLst>
          </p:cNvPr>
          <p:cNvSpPr txBox="1">
            <a:spLocks noChangeArrowheads="1"/>
          </p:cNvSpPr>
          <p:nvPr/>
        </p:nvSpPr>
        <p:spPr bwMode="auto">
          <a:xfrm>
            <a:off x="228600" y="3276868"/>
            <a:ext cx="5257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500" dirty="0">
              <a:solidFill>
                <a:srgbClr val="000000"/>
              </a:solidFill>
              <a:latin typeface="Times New Roman" panose="02020603050405020304" pitchFamily="18" charset="0"/>
            </a:endParaRPr>
          </a:p>
          <a:p>
            <a:pPr eaLnBrk="1" hangingPunct="1">
              <a:spcBef>
                <a:spcPct val="0"/>
              </a:spcBef>
              <a:buFontTx/>
              <a:buNone/>
            </a:pPr>
            <a:r>
              <a:rPr lang="en-US" altLang="en-US" sz="1800" b="1" dirty="0">
                <a:latin typeface="Times New Roman" panose="02020603050405020304" pitchFamily="18" charset="0"/>
                <a:cs typeface="Times New Roman" panose="02020603050405020304" pitchFamily="18" charset="0"/>
              </a:rPr>
              <a:t>Questions:</a:t>
            </a: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1. Approximately how long has this animal been dead? </a:t>
            </a:r>
          </a:p>
          <a:p>
            <a:pPr eaLnBrk="1" hangingPunct="1">
              <a:spcBef>
                <a:spcPct val="0"/>
              </a:spcBef>
              <a:buFontTx/>
              <a:buNone/>
            </a:pPr>
            <a:r>
              <a:rPr lang="en-US" altLang="en-US" sz="500"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2. What effect, if any, does oleandrin and temperature have on your estimation of time of death? </a:t>
            </a:r>
          </a:p>
          <a:p>
            <a:pPr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buNone/>
            </a:pPr>
            <a:r>
              <a:rPr lang="en-US" altLang="en-US" sz="1800" dirty="0">
                <a:latin typeface="Times New Roman" panose="02020603050405020304" pitchFamily="18" charset="0"/>
                <a:cs typeface="Times New Roman" panose="02020603050405020304" pitchFamily="18" charset="0"/>
              </a:rPr>
              <a:t>3. Do you suspect foul play? Explain.</a:t>
            </a:r>
          </a:p>
          <a:p>
            <a:pPr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p:txBody>
      </p:sp>
      <p:sp>
        <p:nvSpPr>
          <p:cNvPr id="22533" name="Text Box 5">
            <a:extLst>
              <a:ext uri="{FF2B5EF4-FFF2-40B4-BE49-F238E27FC236}">
                <a16:creationId xmlns:a16="http://schemas.microsoft.com/office/drawing/2014/main" id="{B34FEF34-E2F0-C364-F477-9644BF86F35B}"/>
              </a:ext>
            </a:extLst>
          </p:cNvPr>
          <p:cNvSpPr txBox="1">
            <a:spLocks noChangeArrowheads="1"/>
          </p:cNvSpPr>
          <p:nvPr/>
        </p:nvSpPr>
        <p:spPr bwMode="auto">
          <a:xfrm>
            <a:off x="228600" y="5168900"/>
            <a:ext cx="8686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 </a:t>
            </a:r>
          </a:p>
        </p:txBody>
      </p:sp>
      <p:graphicFrame>
        <p:nvGraphicFramePr>
          <p:cNvPr id="8" name="Table 7">
            <a:extLst>
              <a:ext uri="{FF2B5EF4-FFF2-40B4-BE49-F238E27FC236}">
                <a16:creationId xmlns:a16="http://schemas.microsoft.com/office/drawing/2014/main" id="{657CEC71-73C0-A1D5-9FD2-BB512D77F867}"/>
              </a:ext>
            </a:extLst>
          </p:cNvPr>
          <p:cNvGraphicFramePr>
            <a:graphicFrameLocks noGrp="1"/>
          </p:cNvGraphicFramePr>
          <p:nvPr>
            <p:extLst>
              <p:ext uri="{D42A27DB-BD31-4B8C-83A1-F6EECF244321}">
                <p14:modId xmlns:p14="http://schemas.microsoft.com/office/powerpoint/2010/main" val="742483083"/>
              </p:ext>
            </p:extLst>
          </p:nvPr>
        </p:nvGraphicFramePr>
        <p:xfrm>
          <a:off x="5638800" y="3321824"/>
          <a:ext cx="3382962" cy="2124075"/>
        </p:xfrm>
        <a:graphic>
          <a:graphicData uri="http://schemas.openxmlformats.org/drawingml/2006/table">
            <a:tbl>
              <a:tblPr firstRow="1" bandRow="1">
                <a:tableStyleId>{7E9639D4-E3E2-4D34-9284-5A2195B3D0D7}</a:tableStyleId>
              </a:tblPr>
              <a:tblGrid>
                <a:gridCol w="1554334">
                  <a:extLst>
                    <a:ext uri="{9D8B030D-6E8A-4147-A177-3AD203B41FA5}">
                      <a16:colId xmlns:a16="http://schemas.microsoft.com/office/drawing/2014/main" val="20000"/>
                    </a:ext>
                  </a:extLst>
                </a:gridCol>
                <a:gridCol w="914314">
                  <a:extLst>
                    <a:ext uri="{9D8B030D-6E8A-4147-A177-3AD203B41FA5}">
                      <a16:colId xmlns:a16="http://schemas.microsoft.com/office/drawing/2014/main" val="20001"/>
                    </a:ext>
                  </a:extLst>
                </a:gridCol>
                <a:gridCol w="914314">
                  <a:extLst>
                    <a:ext uri="{9D8B030D-6E8A-4147-A177-3AD203B41FA5}">
                      <a16:colId xmlns:a16="http://schemas.microsoft.com/office/drawing/2014/main" val="20002"/>
                    </a:ext>
                  </a:extLst>
                </a:gridCol>
              </a:tblGrid>
              <a:tr h="640271">
                <a:tc>
                  <a:txBody>
                    <a:bodyPr/>
                    <a:lstStyle/>
                    <a:p>
                      <a:pPr algn="ctr"/>
                      <a:r>
                        <a:rPr lang="en-US" sz="1800" dirty="0">
                          <a:solidFill>
                            <a:schemeClr val="tx1"/>
                          </a:solidFill>
                        </a:rPr>
                        <a:t>Species &amp; Stage</a:t>
                      </a:r>
                    </a:p>
                  </a:txBody>
                  <a:tcPr marL="91431" marR="9143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Size</a:t>
                      </a:r>
                    </a:p>
                    <a:p>
                      <a:pPr algn="ctr"/>
                      <a:r>
                        <a:rPr lang="en-US" sz="1800" dirty="0">
                          <a:solidFill>
                            <a:schemeClr val="tx1"/>
                          </a:solidFill>
                        </a:rPr>
                        <a:t>(mm)</a:t>
                      </a:r>
                    </a:p>
                  </a:txBody>
                  <a:tcPr marL="91431" marR="9143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Age</a:t>
                      </a:r>
                    </a:p>
                  </a:txBody>
                  <a:tcPr marL="91431" marR="91431"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951">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951">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951">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951">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331BA2F-D45A-3FC4-CB10-855683FEE077}"/>
              </a:ext>
            </a:extLst>
          </p:cNvPr>
          <p:cNvSpPr txBox="1">
            <a:spLocks noChangeArrowheads="1"/>
          </p:cNvSpPr>
          <p:nvPr/>
        </p:nvSpPr>
        <p:spPr bwMode="auto">
          <a:xfrm>
            <a:off x="0" y="0"/>
            <a:ext cx="9144000" cy="609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3600" b="1">
                <a:latin typeface="Times New Roman" panose="02020603050405020304" pitchFamily="18" charset="0"/>
                <a:cs typeface="Times New Roman" panose="02020603050405020304" pitchFamily="18" charset="0"/>
              </a:rPr>
              <a:t>Case #4: Porky’s Peril</a:t>
            </a:r>
            <a:endParaRPr lang="en-US" altLang="en-US" sz="3600">
              <a:latin typeface="Times New Roman" panose="02020603050405020304" pitchFamily="18" charset="0"/>
              <a:cs typeface="Times New Roman" panose="02020603050405020304" pitchFamily="18" charset="0"/>
            </a:endParaRPr>
          </a:p>
        </p:txBody>
      </p:sp>
      <p:sp>
        <p:nvSpPr>
          <p:cNvPr id="23555" name="Text Box 4">
            <a:extLst>
              <a:ext uri="{FF2B5EF4-FFF2-40B4-BE49-F238E27FC236}">
                <a16:creationId xmlns:a16="http://schemas.microsoft.com/office/drawing/2014/main" id="{158333C3-0D63-2B97-2AC8-7CC02549E3E0}"/>
              </a:ext>
            </a:extLst>
          </p:cNvPr>
          <p:cNvSpPr txBox="1">
            <a:spLocks noChangeArrowheads="1"/>
          </p:cNvSpPr>
          <p:nvPr/>
        </p:nvSpPr>
        <p:spPr bwMode="auto">
          <a:xfrm>
            <a:off x="228600" y="685800"/>
            <a:ext cx="86868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Police Report: </a:t>
            </a:r>
            <a:r>
              <a:rPr lang="en-US" altLang="en-US" sz="2000" dirty="0">
                <a:latin typeface="Times New Roman" panose="02020603050405020304" pitchFamily="18" charset="0"/>
                <a:cs typeface="Times New Roman" panose="02020603050405020304" pitchFamily="18" charset="0"/>
              </a:rPr>
              <a:t>The body of a large pot-bellied pig was found in a dense stand of evergreen trees far from any urban area in Fulton County. Hairs around the pig’s neck were worn away in a band pattern. </a:t>
            </a:r>
          </a:p>
          <a:p>
            <a:pPr eaLnBrk="1" hangingPunct="1">
              <a:spcBef>
                <a:spcPct val="0"/>
              </a:spcBef>
              <a:buFontTx/>
              <a:buNone/>
            </a:pPr>
            <a:r>
              <a:rPr lang="en-US" altLang="en-US" sz="2000" dirty="0">
                <a:latin typeface="Arial" panose="020B0604020202020204" pitchFamily="34" charset="0"/>
              </a:rPr>
              <a:t> </a:t>
            </a: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Weather Report: </a:t>
            </a:r>
            <a:r>
              <a:rPr lang="en-US" altLang="en-US" sz="2000" dirty="0">
                <a:latin typeface="Times New Roman" panose="02020603050405020304" pitchFamily="18" charset="0"/>
                <a:cs typeface="Times New Roman" panose="02020603050405020304" pitchFamily="18" charset="0"/>
              </a:rPr>
              <a:t>Daytime temperatures have been average over the past three weeks, ranging from 70 to 73º F. Temperatures in the woods would be approximately 5 degrees cooler due to the lack of sun in the shady environment. </a:t>
            </a:r>
          </a:p>
        </p:txBody>
      </p:sp>
      <p:sp>
        <p:nvSpPr>
          <p:cNvPr id="23556" name="Text Box 5">
            <a:extLst>
              <a:ext uri="{FF2B5EF4-FFF2-40B4-BE49-F238E27FC236}">
                <a16:creationId xmlns:a16="http://schemas.microsoft.com/office/drawing/2014/main" id="{D9D2643A-15C9-1F23-795A-5217C4693138}"/>
              </a:ext>
            </a:extLst>
          </p:cNvPr>
          <p:cNvSpPr txBox="1">
            <a:spLocks noChangeArrowheads="1"/>
          </p:cNvSpPr>
          <p:nvPr/>
        </p:nvSpPr>
        <p:spPr bwMode="auto">
          <a:xfrm>
            <a:off x="228600" y="2916436"/>
            <a:ext cx="525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600" dirty="0">
              <a:solidFill>
                <a:srgbClr val="000000"/>
              </a:solidFill>
              <a:latin typeface="Times New Roman" panose="02020603050405020304" pitchFamily="18" charset="0"/>
            </a:endParaRP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Questions:</a:t>
            </a: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1. Approximately how long has this animal been dead? </a:t>
            </a: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2. What effect, if any, does temperature have on your estimation of time of death in this case? </a:t>
            </a: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3. Do you suspect foul play? Explain.</a:t>
            </a:r>
          </a:p>
          <a:p>
            <a:pPr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 </a:t>
            </a:r>
          </a:p>
        </p:txBody>
      </p:sp>
      <p:graphicFrame>
        <p:nvGraphicFramePr>
          <p:cNvPr id="7" name="Table 6">
            <a:extLst>
              <a:ext uri="{FF2B5EF4-FFF2-40B4-BE49-F238E27FC236}">
                <a16:creationId xmlns:a16="http://schemas.microsoft.com/office/drawing/2014/main" id="{546C61B6-BA65-7D43-5DD9-A3AADC395E11}"/>
              </a:ext>
            </a:extLst>
          </p:cNvPr>
          <p:cNvGraphicFramePr>
            <a:graphicFrameLocks noGrp="1"/>
          </p:cNvGraphicFramePr>
          <p:nvPr>
            <p:extLst>
              <p:ext uri="{D42A27DB-BD31-4B8C-83A1-F6EECF244321}">
                <p14:modId xmlns:p14="http://schemas.microsoft.com/office/powerpoint/2010/main" val="752249382"/>
              </p:ext>
            </p:extLst>
          </p:nvPr>
        </p:nvGraphicFramePr>
        <p:xfrm>
          <a:off x="5519057" y="3200400"/>
          <a:ext cx="3382962" cy="2865437"/>
        </p:xfrm>
        <a:graphic>
          <a:graphicData uri="http://schemas.openxmlformats.org/drawingml/2006/table">
            <a:tbl>
              <a:tblPr firstRow="1" bandRow="1">
                <a:tableStyleId>{7E9639D4-E3E2-4D34-9284-5A2195B3D0D7}</a:tableStyleId>
              </a:tblPr>
              <a:tblGrid>
                <a:gridCol w="1554334">
                  <a:extLst>
                    <a:ext uri="{9D8B030D-6E8A-4147-A177-3AD203B41FA5}">
                      <a16:colId xmlns:a16="http://schemas.microsoft.com/office/drawing/2014/main" val="20000"/>
                    </a:ext>
                  </a:extLst>
                </a:gridCol>
                <a:gridCol w="914314">
                  <a:extLst>
                    <a:ext uri="{9D8B030D-6E8A-4147-A177-3AD203B41FA5}">
                      <a16:colId xmlns:a16="http://schemas.microsoft.com/office/drawing/2014/main" val="20001"/>
                    </a:ext>
                  </a:extLst>
                </a:gridCol>
                <a:gridCol w="914314">
                  <a:extLst>
                    <a:ext uri="{9D8B030D-6E8A-4147-A177-3AD203B41FA5}">
                      <a16:colId xmlns:a16="http://schemas.microsoft.com/office/drawing/2014/main" val="20002"/>
                    </a:ext>
                  </a:extLst>
                </a:gridCol>
              </a:tblGrid>
              <a:tr h="640151">
                <a:tc>
                  <a:txBody>
                    <a:bodyPr/>
                    <a:lstStyle/>
                    <a:p>
                      <a:pPr algn="ctr"/>
                      <a:r>
                        <a:rPr lang="en-US" sz="1800" dirty="0">
                          <a:solidFill>
                            <a:schemeClr val="tx1"/>
                          </a:solidFill>
                        </a:rPr>
                        <a:t>Species &amp; Stage</a:t>
                      </a:r>
                    </a:p>
                  </a:txBody>
                  <a:tcPr marL="91431" marR="91431"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Size</a:t>
                      </a:r>
                    </a:p>
                    <a:p>
                      <a:pPr algn="ctr"/>
                      <a:r>
                        <a:rPr lang="en-US" sz="1800" dirty="0">
                          <a:solidFill>
                            <a:schemeClr val="tx1"/>
                          </a:solidFill>
                        </a:rPr>
                        <a:t>(mm)</a:t>
                      </a:r>
                    </a:p>
                  </a:txBody>
                  <a:tcPr marL="91431" marR="91431"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Age</a:t>
                      </a:r>
                    </a:p>
                  </a:txBody>
                  <a:tcPr marL="91431" marR="91431"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81">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81">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81">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81">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81">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81">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FD030F-3058-3F48-E7C2-ABD44E4F4CB9}"/>
              </a:ext>
            </a:extLst>
          </p:cNvPr>
          <p:cNvSpPr txBox="1"/>
          <p:nvPr/>
        </p:nvSpPr>
        <p:spPr>
          <a:xfrm>
            <a:off x="0" y="0"/>
            <a:ext cx="9144000" cy="708025"/>
          </a:xfrm>
          <a:prstGeom prst="rect">
            <a:avLst/>
          </a:prstGeom>
          <a:solidFill>
            <a:schemeClr val="accent2">
              <a:lumMod val="75000"/>
            </a:schemeClr>
          </a:solidFill>
        </p:spPr>
        <p:txBody>
          <a:bodyPr>
            <a:spAutoFit/>
          </a:bodyPr>
          <a:lstStyle/>
          <a:p>
            <a:pPr algn="ctr" eaLnBrk="1" hangingPunct="1">
              <a:defRPr/>
            </a:pPr>
            <a:r>
              <a:rPr lang="en-US" sz="4000" b="1" dirty="0">
                <a:solidFill>
                  <a:schemeClr val="bg1"/>
                </a:solidFill>
                <a:latin typeface="Times New Roman" pitchFamily="18" charset="0"/>
                <a:cs typeface="Times New Roman" pitchFamily="18" charset="0"/>
              </a:rPr>
              <a:t>Crime Solving Insects: Case Studies</a:t>
            </a:r>
          </a:p>
        </p:txBody>
      </p:sp>
      <p:sp>
        <p:nvSpPr>
          <p:cNvPr id="18435" name="TextBox 2">
            <a:extLst>
              <a:ext uri="{FF2B5EF4-FFF2-40B4-BE49-F238E27FC236}">
                <a16:creationId xmlns:a16="http://schemas.microsoft.com/office/drawing/2014/main" id="{D35EA16C-AABE-C895-614E-F2953E865FF8}"/>
              </a:ext>
            </a:extLst>
          </p:cNvPr>
          <p:cNvSpPr txBox="1">
            <a:spLocks noChangeArrowheads="1"/>
          </p:cNvSpPr>
          <p:nvPr/>
        </p:nvSpPr>
        <p:spPr bwMode="auto">
          <a:xfrm>
            <a:off x="228600" y="680811"/>
            <a:ext cx="87630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For each case:</a:t>
            </a:r>
          </a:p>
          <a:p>
            <a:pPr algn="just" eaLnBrk="1" hangingPunct="1">
              <a:spcBef>
                <a:spcPct val="0"/>
              </a:spcBef>
              <a:buFontTx/>
              <a:buNone/>
            </a:pPr>
            <a:endParaRPr lang="en-US" altLang="en-US" sz="10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1 – Review the police report and weather report. </a:t>
            </a:r>
          </a:p>
          <a:p>
            <a:pPr algn="just" eaLnBrk="1" hangingPunct="1">
              <a:spcBef>
                <a:spcPct val="0"/>
              </a:spcBef>
              <a:buFontTx/>
              <a:buNone/>
            </a:pPr>
            <a:endParaRPr lang="en-US" altLang="en-US" sz="10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2 – Examine &amp; document the collected evidence.</a:t>
            </a:r>
          </a:p>
          <a:p>
            <a:pPr lvl="1" algn="just" eaLnBrk="1" hangingPunct="1">
              <a:spcBef>
                <a:spcPct val="0"/>
              </a:spcBef>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Measure the length of the maggots &amp; pupae. Record your data in the chart.</a:t>
            </a:r>
          </a:p>
          <a:p>
            <a:pPr lvl="1" algn="just" eaLnBrk="1" hangingPunct="1">
              <a:spcBef>
                <a:spcPct val="0"/>
              </a:spcBef>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 Consult the Species Key and the tables on your lab page to determine the various fly species that were found on the corpse and their  ages.</a:t>
            </a:r>
          </a:p>
          <a:p>
            <a:pPr algn="just" eaLnBrk="1" hangingPunct="1">
              <a:spcBef>
                <a:spcPct val="0"/>
              </a:spcBef>
              <a:buFontTx/>
              <a:buNone/>
            </a:pPr>
            <a:endParaRPr lang="en-US" altLang="en-US" sz="10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3 – Use the information from the reports and your examination to answer the questions.  </a:t>
            </a:r>
          </a:p>
          <a:p>
            <a:pPr algn="just" eaLnBrk="1" hangingPunct="1">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Part A:  Color code your species key.</a:t>
            </a:r>
          </a:p>
        </p:txBody>
      </p:sp>
      <p:pic>
        <p:nvPicPr>
          <p:cNvPr id="18436" name="Picture 2">
            <a:extLst>
              <a:ext uri="{FF2B5EF4-FFF2-40B4-BE49-F238E27FC236}">
                <a16:creationId xmlns:a16="http://schemas.microsoft.com/office/drawing/2014/main" id="{D4BEED99-4315-B581-29DB-71FB1F154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45" t="41666" r="31641" b="46616"/>
          <a:stretch>
            <a:fillRect/>
          </a:stretch>
        </p:blipFill>
        <p:spPr bwMode="auto">
          <a:xfrm>
            <a:off x="76200" y="4783078"/>
            <a:ext cx="899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C:\Users\Tracy\AppData\Local\Microsoft\Windows\Temporary Internet Files\Content.IE5\BI7TNF8I\MCj01973850000[1].wmf">
            <a:extLst>
              <a:ext uri="{FF2B5EF4-FFF2-40B4-BE49-F238E27FC236}">
                <a16:creationId xmlns:a16="http://schemas.microsoft.com/office/drawing/2014/main" id="{325725B0-AB84-BCC3-72E4-06F19CA20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
            <a:ext cx="1728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C9CC5C6-8F72-F5BA-E1B8-020B2258A52F}"/>
              </a:ext>
            </a:extLst>
          </p:cNvPr>
          <p:cNvSpPr txBox="1"/>
          <p:nvPr/>
        </p:nvSpPr>
        <p:spPr>
          <a:xfrm>
            <a:off x="-76200" y="6571994"/>
            <a:ext cx="9372600" cy="307777"/>
          </a:xfrm>
          <a:prstGeom prst="rect">
            <a:avLst/>
          </a:prstGeom>
          <a:noFill/>
        </p:spPr>
        <p:txBody>
          <a:bodyPr wrap="square">
            <a:spAutoFit/>
          </a:bodyPr>
          <a:lstStyle/>
          <a:p>
            <a:pPr algn="ctr"/>
            <a:r>
              <a:rPr lang="en-US" sz="1400" dirty="0"/>
              <a:t>Developed for use with </a:t>
            </a:r>
            <a:r>
              <a:rPr lang="en-US" sz="1400" dirty="0">
                <a:hlinkClick r:id="rId4"/>
              </a:rPr>
              <a:t>https://fyi.extension.wisc.edu/wi4hstem/files/2015/02/CSIfinal.pdf</a:t>
            </a:r>
            <a:r>
              <a:rPr lang="en-US" sz="1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AAC507-E9AC-9611-FE0B-06637617772D}"/>
              </a:ext>
            </a:extLst>
          </p:cNvPr>
          <p:cNvSpPr txBox="1"/>
          <p:nvPr/>
        </p:nvSpPr>
        <p:spPr>
          <a:xfrm>
            <a:off x="0" y="0"/>
            <a:ext cx="9144000" cy="646331"/>
          </a:xfrm>
          <a:prstGeom prst="rect">
            <a:avLst/>
          </a:prstGeom>
          <a:solidFill>
            <a:schemeClr val="accent2">
              <a:lumMod val="75000"/>
            </a:schemeClr>
          </a:solidFill>
        </p:spPr>
        <p:txBody>
          <a:bodyPr>
            <a:spAutoFit/>
          </a:bodyPr>
          <a:lstStyle/>
          <a:p>
            <a:pPr algn="ctr" eaLnBrk="1" hangingPunct="1">
              <a:defRPr/>
            </a:pPr>
            <a:r>
              <a:rPr lang="en-US" sz="3600" b="1" dirty="0">
                <a:solidFill>
                  <a:schemeClr val="bg1"/>
                </a:solidFill>
                <a:latin typeface="Times New Roman" pitchFamily="18" charset="0"/>
                <a:cs typeface="Times New Roman" pitchFamily="18" charset="0"/>
              </a:rPr>
              <a:t>Part B: Fly Development Charts</a:t>
            </a:r>
          </a:p>
        </p:txBody>
      </p:sp>
      <p:pic>
        <p:nvPicPr>
          <p:cNvPr id="15363" name="Picture 11">
            <a:extLst>
              <a:ext uri="{FF2B5EF4-FFF2-40B4-BE49-F238E27FC236}">
                <a16:creationId xmlns:a16="http://schemas.microsoft.com/office/drawing/2014/main" id="{C8E5C467-8CA1-9238-51BB-747034338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88" t="26324" r="44279" b="34889"/>
          <a:stretch>
            <a:fillRect/>
          </a:stretch>
        </p:blipFill>
        <p:spPr bwMode="auto">
          <a:xfrm>
            <a:off x="163286" y="1828800"/>
            <a:ext cx="495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a:extLst>
              <a:ext uri="{FF2B5EF4-FFF2-40B4-BE49-F238E27FC236}">
                <a16:creationId xmlns:a16="http://schemas.microsoft.com/office/drawing/2014/main" id="{14420F36-82AD-DF93-34DF-082423A87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34" t="42319" r="44167" b="25420"/>
          <a:stretch>
            <a:fillRect/>
          </a:stretch>
        </p:blipFill>
        <p:spPr bwMode="auto">
          <a:xfrm>
            <a:off x="5447212" y="1899284"/>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a:extLst>
              <a:ext uri="{FF2B5EF4-FFF2-40B4-BE49-F238E27FC236}">
                <a16:creationId xmlns:a16="http://schemas.microsoft.com/office/drawing/2014/main" id="{B5A0C861-F550-01AC-BBF7-0355E4AF83F8}"/>
              </a:ext>
            </a:extLst>
          </p:cNvPr>
          <p:cNvSpPr>
            <a:spLocks noChangeArrowheads="1"/>
          </p:cNvSpPr>
          <p:nvPr/>
        </p:nvSpPr>
        <p:spPr bwMode="auto">
          <a:xfrm>
            <a:off x="134984" y="1530984"/>
            <a:ext cx="495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Table 1: Body Length of Flies at 72</a:t>
            </a:r>
            <a:r>
              <a:rPr lang="en-US" altLang="en-US" sz="1800" b="1" i="1" baseline="30000" dirty="0">
                <a:highlight>
                  <a:srgbClr val="FFFF00"/>
                </a:highlight>
                <a:latin typeface="Arial" panose="020B0604020202020204" pitchFamily="34" charset="0"/>
                <a:ea typeface="Calibri" panose="020F0502020204030204" pitchFamily="34" charset="0"/>
                <a:cs typeface="Times New Roman" panose="02020603050405020304" pitchFamily="18" charset="0"/>
              </a:rPr>
              <a:t>o</a:t>
            </a: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F</a:t>
            </a:r>
            <a:endParaRPr lang="en-US" altLang="en-US" sz="1800" dirty="0">
              <a:highlight>
                <a:srgbClr val="FFFF00"/>
              </a:highlight>
              <a:latin typeface="Arial" panose="020B0604020202020204" pitchFamily="34" charset="0"/>
              <a:ea typeface="Calibri" panose="020F0502020204030204" pitchFamily="34" charset="0"/>
            </a:endParaRPr>
          </a:p>
        </p:txBody>
      </p:sp>
      <p:sp>
        <p:nvSpPr>
          <p:cNvPr id="15366" name="Rectangle 1">
            <a:extLst>
              <a:ext uri="{FF2B5EF4-FFF2-40B4-BE49-F238E27FC236}">
                <a16:creationId xmlns:a16="http://schemas.microsoft.com/office/drawing/2014/main" id="{E82E4CDA-E7FE-0808-AD69-38789966C934}"/>
              </a:ext>
            </a:extLst>
          </p:cNvPr>
          <p:cNvSpPr>
            <a:spLocks noChangeArrowheads="1"/>
          </p:cNvSpPr>
          <p:nvPr/>
        </p:nvSpPr>
        <p:spPr bwMode="auto">
          <a:xfrm>
            <a:off x="5371012" y="1530984"/>
            <a:ext cx="3609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b="1" i="1" dirty="0">
                <a:highlight>
                  <a:srgbClr val="00FF00"/>
                </a:highlight>
                <a:latin typeface="Arial" panose="020B0604020202020204" pitchFamily="34" charset="0"/>
                <a:ea typeface="Calibri" panose="020F0502020204030204" pitchFamily="34" charset="0"/>
                <a:cs typeface="Times New Roman" panose="02020603050405020304" pitchFamily="18" charset="0"/>
              </a:rPr>
              <a:t>Table 2: Ecological Information </a:t>
            </a:r>
            <a:endParaRPr lang="en-US" altLang="en-US" sz="1800" i="1" dirty="0">
              <a:highlight>
                <a:srgbClr val="00FF00"/>
              </a:highlight>
              <a:latin typeface="Arial" panose="020B0604020202020204" pitchFamily="34" charset="0"/>
              <a:ea typeface="Calibri" panose="020F0502020204030204" pitchFamily="34" charset="0"/>
            </a:endParaRPr>
          </a:p>
        </p:txBody>
      </p:sp>
      <p:sp>
        <p:nvSpPr>
          <p:cNvPr id="15367" name="Rectangle 1">
            <a:extLst>
              <a:ext uri="{FF2B5EF4-FFF2-40B4-BE49-F238E27FC236}">
                <a16:creationId xmlns:a16="http://schemas.microsoft.com/office/drawing/2014/main" id="{C02961EA-26C9-5F88-122E-55DDB7DF4509}"/>
              </a:ext>
            </a:extLst>
          </p:cNvPr>
          <p:cNvSpPr>
            <a:spLocks noChangeArrowheads="1"/>
          </p:cNvSpPr>
          <p:nvPr/>
        </p:nvSpPr>
        <p:spPr bwMode="auto">
          <a:xfrm>
            <a:off x="169817" y="642937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latin typeface="Arial" panose="020B0604020202020204" pitchFamily="34" charset="0"/>
                <a:ea typeface="Calibri" panose="020F0502020204030204" pitchFamily="34" charset="0"/>
                <a:cs typeface="Times New Roman" panose="02020603050405020304" pitchFamily="18" charset="0"/>
              </a:rPr>
              <a:t>L = Larvae  P = Pupae   A = Adult  Measurement Unit:  Millimeter</a:t>
            </a:r>
            <a:endParaRPr lang="en-US" altLang="en-US" sz="1200">
              <a:latin typeface="Arial" panose="020B0604020202020204" pitchFamily="34" charset="0"/>
              <a:ea typeface="Calibri" panose="020F0502020204030204" pitchFamily="34" charset="0"/>
            </a:endParaRPr>
          </a:p>
        </p:txBody>
      </p:sp>
      <p:sp>
        <p:nvSpPr>
          <p:cNvPr id="15368" name="Rectangle 16">
            <a:extLst>
              <a:ext uri="{FF2B5EF4-FFF2-40B4-BE49-F238E27FC236}">
                <a16:creationId xmlns:a16="http://schemas.microsoft.com/office/drawing/2014/main" id="{F84EEBAB-001F-AF3D-1E4A-4D3A70EE5A8B}"/>
              </a:ext>
            </a:extLst>
          </p:cNvPr>
          <p:cNvSpPr>
            <a:spLocks noChangeArrowheads="1"/>
          </p:cNvSpPr>
          <p:nvPr/>
        </p:nvSpPr>
        <p:spPr bwMode="auto">
          <a:xfrm>
            <a:off x="5371012" y="4490084"/>
            <a:ext cx="3505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a:latin typeface="Arial" panose="020B0604020202020204" pitchFamily="34" charset="0"/>
                <a:ea typeface="Calibri" panose="020F0502020204030204" pitchFamily="34" charset="0"/>
                <a:cs typeface="Times New Roman" panose="02020603050405020304" pitchFamily="18" charset="0"/>
              </a:rPr>
              <a:t>The delays/accelerations are given in number of days relative to the schedule in Table 1.</a:t>
            </a:r>
            <a:endParaRPr lang="en-US" altLang="en-US" sz="1400">
              <a:latin typeface="Arial" panose="020B0604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A2678C26-52A4-9703-38BD-BF1139ED4CA6}"/>
              </a:ext>
            </a:extLst>
          </p:cNvPr>
          <p:cNvSpPr txBox="1"/>
          <p:nvPr/>
        </p:nvSpPr>
        <p:spPr>
          <a:xfrm>
            <a:off x="71468" y="686946"/>
            <a:ext cx="8915400" cy="707886"/>
          </a:xfrm>
          <a:prstGeom prst="rect">
            <a:avLst/>
          </a:prstGeom>
          <a:noFill/>
        </p:spPr>
        <p:txBody>
          <a:bodyPr wrap="square" rtlCol="0">
            <a:spAutoFit/>
          </a:bodyPr>
          <a:lstStyle/>
          <a:p>
            <a:r>
              <a:rPr lang="en-US" sz="2000" b="1" dirty="0"/>
              <a:t>Scientists use weather and ecological data along with larva size to estimate the age of a insects found on or near a corpse.</a:t>
            </a:r>
          </a:p>
        </p:txBody>
      </p:sp>
      <p:sp>
        <p:nvSpPr>
          <p:cNvPr id="3" name="Rectangle 1">
            <a:extLst>
              <a:ext uri="{FF2B5EF4-FFF2-40B4-BE49-F238E27FC236}">
                <a16:creationId xmlns:a16="http://schemas.microsoft.com/office/drawing/2014/main" id="{5C0CAF1A-8602-334E-FBA3-43A165A2705E}"/>
              </a:ext>
            </a:extLst>
          </p:cNvPr>
          <p:cNvSpPr>
            <a:spLocks noChangeArrowheads="1"/>
          </p:cNvSpPr>
          <p:nvPr/>
        </p:nvSpPr>
        <p:spPr bwMode="auto">
          <a:xfrm>
            <a:off x="5478781" y="5461337"/>
            <a:ext cx="3473631" cy="1015663"/>
          </a:xfrm>
          <a:prstGeom prst="rect">
            <a:avLst/>
          </a:prstGeom>
          <a:noFill/>
          <a:ln w="9525">
            <a:noFill/>
            <a:miter lim="800000"/>
            <a:headEnd/>
            <a:tailEnd/>
          </a:ln>
          <a:effectLst/>
        </p:spPr>
        <p:txBody>
          <a:bodyPr wrap="square" anchor="ctr">
            <a:spAutoFit/>
          </a:bodyPr>
          <a:lstStyle/>
          <a:p>
            <a:pPr algn="ctr" eaLnBrk="1" hangingPunct="1">
              <a:defRPr/>
            </a:pPr>
            <a:r>
              <a:rPr lang="en-US" sz="2000" b="1" i="1" dirty="0">
                <a:highlight>
                  <a:srgbClr val="FFFF00"/>
                </a:highlight>
                <a:cs typeface="Times New Roman" pitchFamily="18" charset="0"/>
              </a:rPr>
              <a:t>Use this information to help you determine the age for the following examples.</a:t>
            </a:r>
            <a:endParaRPr lang="en-US" sz="2000" i="1" dirty="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a:extLst>
              <a:ext uri="{FF2B5EF4-FFF2-40B4-BE49-F238E27FC236}">
                <a16:creationId xmlns:a16="http://schemas.microsoft.com/office/drawing/2014/main" id="{C8E5C467-8CA1-9238-51BB-747034338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88" t="26324" r="44279" b="34889"/>
          <a:stretch>
            <a:fillRect/>
          </a:stretch>
        </p:blipFill>
        <p:spPr bwMode="auto">
          <a:xfrm>
            <a:off x="163286" y="1828800"/>
            <a:ext cx="495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a:extLst>
              <a:ext uri="{FF2B5EF4-FFF2-40B4-BE49-F238E27FC236}">
                <a16:creationId xmlns:a16="http://schemas.microsoft.com/office/drawing/2014/main" id="{14420F36-82AD-DF93-34DF-082423A87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34" t="42319" r="44167" b="25420"/>
          <a:stretch>
            <a:fillRect/>
          </a:stretch>
        </p:blipFill>
        <p:spPr bwMode="auto">
          <a:xfrm>
            <a:off x="5447212" y="1899284"/>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a:extLst>
              <a:ext uri="{FF2B5EF4-FFF2-40B4-BE49-F238E27FC236}">
                <a16:creationId xmlns:a16="http://schemas.microsoft.com/office/drawing/2014/main" id="{B5A0C861-F550-01AC-BBF7-0355E4AF83F8}"/>
              </a:ext>
            </a:extLst>
          </p:cNvPr>
          <p:cNvSpPr>
            <a:spLocks noChangeArrowheads="1"/>
          </p:cNvSpPr>
          <p:nvPr/>
        </p:nvSpPr>
        <p:spPr bwMode="auto">
          <a:xfrm>
            <a:off x="134984" y="1530984"/>
            <a:ext cx="495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Table 1: Body Length of Flies at 72</a:t>
            </a:r>
            <a:r>
              <a:rPr lang="en-US" altLang="en-US" sz="1800" b="1" i="1" baseline="30000" dirty="0">
                <a:highlight>
                  <a:srgbClr val="FFFF00"/>
                </a:highlight>
                <a:latin typeface="Arial" panose="020B0604020202020204" pitchFamily="34" charset="0"/>
                <a:ea typeface="Calibri" panose="020F0502020204030204" pitchFamily="34" charset="0"/>
                <a:cs typeface="Times New Roman" panose="02020603050405020304" pitchFamily="18" charset="0"/>
              </a:rPr>
              <a:t>o</a:t>
            </a: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F</a:t>
            </a:r>
            <a:endParaRPr lang="en-US" altLang="en-US" sz="1800" dirty="0">
              <a:highlight>
                <a:srgbClr val="FFFF00"/>
              </a:highlight>
              <a:latin typeface="Arial" panose="020B0604020202020204" pitchFamily="34" charset="0"/>
              <a:ea typeface="Calibri" panose="020F0502020204030204" pitchFamily="34" charset="0"/>
            </a:endParaRPr>
          </a:p>
        </p:txBody>
      </p:sp>
      <p:sp>
        <p:nvSpPr>
          <p:cNvPr id="15366" name="Rectangle 1">
            <a:extLst>
              <a:ext uri="{FF2B5EF4-FFF2-40B4-BE49-F238E27FC236}">
                <a16:creationId xmlns:a16="http://schemas.microsoft.com/office/drawing/2014/main" id="{E82E4CDA-E7FE-0808-AD69-38789966C934}"/>
              </a:ext>
            </a:extLst>
          </p:cNvPr>
          <p:cNvSpPr>
            <a:spLocks noChangeArrowheads="1"/>
          </p:cNvSpPr>
          <p:nvPr/>
        </p:nvSpPr>
        <p:spPr bwMode="auto">
          <a:xfrm>
            <a:off x="5399314" y="1530984"/>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b="1" i="1" dirty="0">
                <a:highlight>
                  <a:srgbClr val="00FF00"/>
                </a:highlight>
                <a:latin typeface="Arial" panose="020B0604020202020204" pitchFamily="34" charset="0"/>
                <a:ea typeface="Calibri" panose="020F0502020204030204" pitchFamily="34" charset="0"/>
                <a:cs typeface="Times New Roman" panose="02020603050405020304" pitchFamily="18" charset="0"/>
              </a:rPr>
              <a:t>Table 2: Ecological Information </a:t>
            </a:r>
            <a:endParaRPr lang="en-US" altLang="en-US" sz="1800" i="1" dirty="0">
              <a:highlight>
                <a:srgbClr val="00FF00"/>
              </a:highlight>
              <a:latin typeface="Arial" panose="020B0604020202020204" pitchFamily="34" charset="0"/>
              <a:ea typeface="Calibri" panose="020F0502020204030204" pitchFamily="34" charset="0"/>
            </a:endParaRPr>
          </a:p>
        </p:txBody>
      </p:sp>
      <p:sp>
        <p:nvSpPr>
          <p:cNvPr id="15367" name="Rectangle 1">
            <a:extLst>
              <a:ext uri="{FF2B5EF4-FFF2-40B4-BE49-F238E27FC236}">
                <a16:creationId xmlns:a16="http://schemas.microsoft.com/office/drawing/2014/main" id="{C02961EA-26C9-5F88-122E-55DDB7DF4509}"/>
              </a:ext>
            </a:extLst>
          </p:cNvPr>
          <p:cNvSpPr>
            <a:spLocks noChangeArrowheads="1"/>
          </p:cNvSpPr>
          <p:nvPr/>
        </p:nvSpPr>
        <p:spPr bwMode="auto">
          <a:xfrm>
            <a:off x="169817" y="642937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latin typeface="Arial" panose="020B0604020202020204" pitchFamily="34" charset="0"/>
                <a:ea typeface="Calibri" panose="020F0502020204030204" pitchFamily="34" charset="0"/>
                <a:cs typeface="Times New Roman" panose="02020603050405020304" pitchFamily="18" charset="0"/>
              </a:rPr>
              <a:t>L = Larvae  P = Pupae   A = Adult  Measurement Unit:  Millimeter</a:t>
            </a:r>
            <a:endParaRPr lang="en-US" altLang="en-US" sz="1200">
              <a:latin typeface="Arial" panose="020B0604020202020204" pitchFamily="34" charset="0"/>
              <a:ea typeface="Calibri" panose="020F0502020204030204" pitchFamily="34" charset="0"/>
            </a:endParaRPr>
          </a:p>
        </p:txBody>
      </p:sp>
      <p:sp>
        <p:nvSpPr>
          <p:cNvPr id="15368" name="Rectangle 16">
            <a:extLst>
              <a:ext uri="{FF2B5EF4-FFF2-40B4-BE49-F238E27FC236}">
                <a16:creationId xmlns:a16="http://schemas.microsoft.com/office/drawing/2014/main" id="{F84EEBAB-001F-AF3D-1E4A-4D3A70EE5A8B}"/>
              </a:ext>
            </a:extLst>
          </p:cNvPr>
          <p:cNvSpPr>
            <a:spLocks noChangeArrowheads="1"/>
          </p:cNvSpPr>
          <p:nvPr/>
        </p:nvSpPr>
        <p:spPr bwMode="auto">
          <a:xfrm>
            <a:off x="5371012" y="4490084"/>
            <a:ext cx="3505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a:latin typeface="Arial" panose="020B0604020202020204" pitchFamily="34" charset="0"/>
                <a:ea typeface="Calibri" panose="020F0502020204030204" pitchFamily="34" charset="0"/>
                <a:cs typeface="Times New Roman" panose="02020603050405020304" pitchFamily="18" charset="0"/>
              </a:rPr>
              <a:t>The delays/accelerations are given in number of days relative to the schedule in Table 1.</a:t>
            </a:r>
            <a:endParaRPr lang="en-US" altLang="en-US" sz="1400">
              <a:latin typeface="Arial" panose="020B0604020202020204" pitchFamily="34" charset="0"/>
              <a:ea typeface="Calibri" panose="020F0502020204030204" pitchFamily="34" charset="0"/>
            </a:endParaRPr>
          </a:p>
        </p:txBody>
      </p:sp>
      <p:sp>
        <p:nvSpPr>
          <p:cNvPr id="3" name="Rectangle 1">
            <a:extLst>
              <a:ext uri="{FF2B5EF4-FFF2-40B4-BE49-F238E27FC236}">
                <a16:creationId xmlns:a16="http://schemas.microsoft.com/office/drawing/2014/main" id="{5C0CAF1A-8602-334E-FBA3-43A165A2705E}"/>
              </a:ext>
            </a:extLst>
          </p:cNvPr>
          <p:cNvSpPr>
            <a:spLocks noChangeArrowheads="1"/>
          </p:cNvSpPr>
          <p:nvPr/>
        </p:nvSpPr>
        <p:spPr bwMode="auto">
          <a:xfrm>
            <a:off x="1600200" y="69522"/>
            <a:ext cx="4800600" cy="1446550"/>
          </a:xfrm>
          <a:prstGeom prst="rect">
            <a:avLst/>
          </a:prstGeom>
          <a:noFill/>
          <a:ln w="9525">
            <a:noFill/>
            <a:miter lim="800000"/>
            <a:headEnd/>
            <a:tailEnd/>
          </a:ln>
          <a:effectLst/>
        </p:spPr>
        <p:txBody>
          <a:bodyPr anchor="ctr">
            <a:spAutoFit/>
          </a:bodyPr>
          <a:lstStyle/>
          <a:p>
            <a:pPr eaLnBrk="1" hangingPunct="1">
              <a:defRPr/>
            </a:pPr>
            <a:r>
              <a:rPr lang="en-US" sz="2800" b="1" i="1" dirty="0">
                <a:highlight>
                  <a:srgbClr val="FFFF00"/>
                </a:highlight>
                <a:cs typeface="Times New Roman" pitchFamily="18" charset="0"/>
              </a:rPr>
              <a:t>Example 1: Blow fly</a:t>
            </a:r>
            <a:endParaRPr lang="en-US" sz="3200" b="1" i="1" dirty="0">
              <a:highlight>
                <a:srgbClr val="FFFF00"/>
              </a:highlight>
              <a:cs typeface="Times New Roman" pitchFamily="18" charset="0"/>
            </a:endParaRPr>
          </a:p>
          <a:p>
            <a:pPr eaLnBrk="1" hangingPunct="1">
              <a:defRPr/>
            </a:pPr>
            <a:r>
              <a:rPr lang="en-US" sz="2400" i="1" dirty="0">
                <a:cs typeface="Times New Roman" pitchFamily="18" charset="0"/>
              </a:rPr>
              <a:t>Temperature has averaged 72</a:t>
            </a:r>
            <a:r>
              <a:rPr lang="en-US" sz="2400" i="1" baseline="30000" dirty="0">
                <a:cs typeface="Times New Roman" pitchFamily="18" charset="0"/>
              </a:rPr>
              <a:t>o</a:t>
            </a:r>
            <a:r>
              <a:rPr lang="en-US" sz="2400" i="1" dirty="0">
                <a:cs typeface="Times New Roman" pitchFamily="18" charset="0"/>
              </a:rPr>
              <a:t> F</a:t>
            </a:r>
          </a:p>
          <a:p>
            <a:pPr eaLnBrk="1" hangingPunct="1">
              <a:defRPr/>
            </a:pPr>
            <a:r>
              <a:rPr lang="en-US" sz="2400" i="1" dirty="0">
                <a:cs typeface="Times New Roman" pitchFamily="18" charset="0"/>
              </a:rPr>
              <a:t>Larva measures at 32 mm</a:t>
            </a:r>
          </a:p>
          <a:p>
            <a:pPr eaLnBrk="1" hangingPunct="1">
              <a:defRPr/>
            </a:pPr>
            <a:endParaRPr lang="en-US" sz="1200" i="1" dirty="0">
              <a:cs typeface="Times New Roman" pitchFamily="18" charset="0"/>
            </a:endParaRPr>
          </a:p>
        </p:txBody>
      </p:sp>
      <p:sp>
        <p:nvSpPr>
          <p:cNvPr id="6" name="TextBox 5">
            <a:extLst>
              <a:ext uri="{FF2B5EF4-FFF2-40B4-BE49-F238E27FC236}">
                <a16:creationId xmlns:a16="http://schemas.microsoft.com/office/drawing/2014/main" id="{B2DD43B0-0937-45C7-816A-FD3331BDE956}"/>
              </a:ext>
            </a:extLst>
          </p:cNvPr>
          <p:cNvSpPr txBox="1"/>
          <p:nvPr/>
        </p:nvSpPr>
        <p:spPr>
          <a:xfrm>
            <a:off x="6589124" y="377298"/>
            <a:ext cx="2248988" cy="830997"/>
          </a:xfrm>
          <a:prstGeom prst="rect">
            <a:avLst/>
          </a:prstGeom>
          <a:noFill/>
        </p:spPr>
        <p:txBody>
          <a:bodyPr wrap="square">
            <a:spAutoFit/>
          </a:bodyPr>
          <a:lstStyle/>
          <a:p>
            <a:pPr algn="ctr" eaLnBrk="1" hangingPunct="1">
              <a:defRPr/>
            </a:pPr>
            <a:r>
              <a:rPr lang="en-US" sz="2400" i="1" dirty="0">
                <a:cs typeface="Times New Roman" pitchFamily="18" charset="0"/>
              </a:rPr>
              <a:t>Estimated age </a:t>
            </a:r>
            <a:br>
              <a:rPr lang="en-US" sz="2400" i="1" dirty="0">
                <a:cs typeface="Times New Roman" pitchFamily="18" charset="0"/>
              </a:rPr>
            </a:br>
            <a:r>
              <a:rPr lang="en-US" sz="2400" i="1" dirty="0">
                <a:cs typeface="Times New Roman" pitchFamily="18" charset="0"/>
              </a:rPr>
              <a:t>= ______  </a:t>
            </a:r>
            <a:endParaRPr lang="en-US" sz="2800" i="1" dirty="0">
              <a:cs typeface="Times New Roman" pitchFamily="18" charset="0"/>
            </a:endParaRPr>
          </a:p>
        </p:txBody>
      </p:sp>
      <p:pic>
        <p:nvPicPr>
          <p:cNvPr id="2" name="Picture 6">
            <a:extLst>
              <a:ext uri="{FF2B5EF4-FFF2-40B4-BE49-F238E27FC236}">
                <a16:creationId xmlns:a16="http://schemas.microsoft.com/office/drawing/2014/main" id="{72EE839F-51E0-2F0B-89E3-FC93D65D9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740" b="17532"/>
          <a:stretch>
            <a:fillRect/>
          </a:stretch>
        </p:blipFill>
        <p:spPr bwMode="auto">
          <a:xfrm>
            <a:off x="76200" y="52629"/>
            <a:ext cx="1464954" cy="115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9E7E64B-8C4F-6BE2-B8A0-D9238466CEDF}"/>
              </a:ext>
            </a:extLst>
          </p:cNvPr>
          <p:cNvSpPr/>
          <p:nvPr/>
        </p:nvSpPr>
        <p:spPr>
          <a:xfrm>
            <a:off x="2286000" y="4490084"/>
            <a:ext cx="685800" cy="4629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EBA2549-65FD-809D-E731-6716908E193B}"/>
              </a:ext>
            </a:extLst>
          </p:cNvPr>
          <p:cNvCxnSpPr>
            <a:cxnSpLocks/>
            <a:stCxn id="5" idx="1"/>
          </p:cNvCxnSpPr>
          <p:nvPr/>
        </p:nvCxnSpPr>
        <p:spPr>
          <a:xfrm flipH="1">
            <a:off x="914400" y="4721542"/>
            <a:ext cx="1371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AF25AA2D-9F76-EAB8-396B-1593F9B834AA}"/>
              </a:ext>
            </a:extLst>
          </p:cNvPr>
          <p:cNvSpPr txBox="1">
            <a:spLocks noChangeArrowheads="1"/>
          </p:cNvSpPr>
          <p:nvPr/>
        </p:nvSpPr>
        <p:spPr bwMode="auto">
          <a:xfrm>
            <a:off x="5562218" y="3797760"/>
            <a:ext cx="3298826" cy="830997"/>
          </a:xfrm>
          <a:prstGeom prst="rect">
            <a:avLst/>
          </a:prstGeom>
          <a:solidFill>
            <a:schemeClr val="bg1"/>
          </a:solidFill>
          <a:ln w="28575">
            <a:solidFill>
              <a:srgbClr val="FF0000"/>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Temp = 72</a:t>
            </a:r>
            <a:r>
              <a:rPr lang="en-US" altLang="en-US" sz="2400" b="1" i="1" baseline="30000" dirty="0">
                <a:solidFill>
                  <a:srgbClr val="FF0000"/>
                </a:solidFill>
                <a:latin typeface="Times New Roman" panose="02020603050405020304" pitchFamily="18" charset="0"/>
                <a:cs typeface="Times New Roman" panose="02020603050405020304" pitchFamily="18" charset="0"/>
              </a:rPr>
              <a:t>o</a:t>
            </a:r>
            <a:endParaRPr lang="en-US" altLang="en-US" sz="2400" b="1" i="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No delay or acceleration</a:t>
            </a:r>
          </a:p>
        </p:txBody>
      </p:sp>
      <p:sp>
        <p:nvSpPr>
          <p:cNvPr id="12" name="TextBox 4">
            <a:extLst>
              <a:ext uri="{FF2B5EF4-FFF2-40B4-BE49-F238E27FC236}">
                <a16:creationId xmlns:a16="http://schemas.microsoft.com/office/drawing/2014/main" id="{75D6A7E1-0989-4941-793C-21E4F49B818B}"/>
              </a:ext>
            </a:extLst>
          </p:cNvPr>
          <p:cNvSpPr txBox="1">
            <a:spLocks noChangeArrowheads="1"/>
          </p:cNvSpPr>
          <p:nvPr/>
        </p:nvSpPr>
        <p:spPr bwMode="auto">
          <a:xfrm>
            <a:off x="7227642" y="746327"/>
            <a:ext cx="1665230"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12-13 days</a:t>
            </a:r>
          </a:p>
        </p:txBody>
      </p:sp>
      <p:sp>
        <p:nvSpPr>
          <p:cNvPr id="15" name="TextBox 4">
            <a:extLst>
              <a:ext uri="{FF2B5EF4-FFF2-40B4-BE49-F238E27FC236}">
                <a16:creationId xmlns:a16="http://schemas.microsoft.com/office/drawing/2014/main" id="{71CB69E2-89F2-1F07-C212-64828F8A40CF}"/>
              </a:ext>
            </a:extLst>
          </p:cNvPr>
          <p:cNvSpPr txBox="1">
            <a:spLocks noChangeArrowheads="1"/>
          </p:cNvSpPr>
          <p:nvPr/>
        </p:nvSpPr>
        <p:spPr bwMode="auto">
          <a:xfrm>
            <a:off x="6968382" y="3189383"/>
            <a:ext cx="381000" cy="461665"/>
          </a:xfrm>
          <a:prstGeom prst="rect">
            <a:avLst/>
          </a:prstGeom>
          <a:solidFill>
            <a:schemeClr val="bg1"/>
          </a:solidFill>
          <a:ln w="28575">
            <a:solidFill>
              <a:srgbClr val="FF000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97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a:extLst>
              <a:ext uri="{FF2B5EF4-FFF2-40B4-BE49-F238E27FC236}">
                <a16:creationId xmlns:a16="http://schemas.microsoft.com/office/drawing/2014/main" id="{C8E5C467-8CA1-9238-51BB-747034338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88" t="26324" r="44279" b="34889"/>
          <a:stretch>
            <a:fillRect/>
          </a:stretch>
        </p:blipFill>
        <p:spPr bwMode="auto">
          <a:xfrm>
            <a:off x="163286" y="1828800"/>
            <a:ext cx="495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a:extLst>
              <a:ext uri="{FF2B5EF4-FFF2-40B4-BE49-F238E27FC236}">
                <a16:creationId xmlns:a16="http://schemas.microsoft.com/office/drawing/2014/main" id="{14420F36-82AD-DF93-34DF-082423A87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34" t="42319" r="44167" b="25420"/>
          <a:stretch>
            <a:fillRect/>
          </a:stretch>
        </p:blipFill>
        <p:spPr bwMode="auto">
          <a:xfrm>
            <a:off x="5447212" y="1899284"/>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a:extLst>
              <a:ext uri="{FF2B5EF4-FFF2-40B4-BE49-F238E27FC236}">
                <a16:creationId xmlns:a16="http://schemas.microsoft.com/office/drawing/2014/main" id="{B5A0C861-F550-01AC-BBF7-0355E4AF83F8}"/>
              </a:ext>
            </a:extLst>
          </p:cNvPr>
          <p:cNvSpPr>
            <a:spLocks noChangeArrowheads="1"/>
          </p:cNvSpPr>
          <p:nvPr/>
        </p:nvSpPr>
        <p:spPr bwMode="auto">
          <a:xfrm>
            <a:off x="134984" y="1530984"/>
            <a:ext cx="495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Table 1: Body Length of Flies at 72</a:t>
            </a:r>
            <a:r>
              <a:rPr lang="en-US" altLang="en-US" sz="1800" b="1" i="1" baseline="30000" dirty="0">
                <a:highlight>
                  <a:srgbClr val="FFFF00"/>
                </a:highlight>
                <a:latin typeface="Arial" panose="020B0604020202020204" pitchFamily="34" charset="0"/>
                <a:ea typeface="Calibri" panose="020F0502020204030204" pitchFamily="34" charset="0"/>
                <a:cs typeface="Times New Roman" panose="02020603050405020304" pitchFamily="18" charset="0"/>
              </a:rPr>
              <a:t>o</a:t>
            </a: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F</a:t>
            </a:r>
            <a:endParaRPr lang="en-US" altLang="en-US" sz="1800" dirty="0">
              <a:highlight>
                <a:srgbClr val="FFFF00"/>
              </a:highlight>
              <a:latin typeface="Arial" panose="020B0604020202020204" pitchFamily="34" charset="0"/>
              <a:ea typeface="Calibri" panose="020F0502020204030204" pitchFamily="34" charset="0"/>
            </a:endParaRPr>
          </a:p>
        </p:txBody>
      </p:sp>
      <p:sp>
        <p:nvSpPr>
          <p:cNvPr id="15366" name="Rectangle 1">
            <a:extLst>
              <a:ext uri="{FF2B5EF4-FFF2-40B4-BE49-F238E27FC236}">
                <a16:creationId xmlns:a16="http://schemas.microsoft.com/office/drawing/2014/main" id="{E82E4CDA-E7FE-0808-AD69-38789966C934}"/>
              </a:ext>
            </a:extLst>
          </p:cNvPr>
          <p:cNvSpPr>
            <a:spLocks noChangeArrowheads="1"/>
          </p:cNvSpPr>
          <p:nvPr/>
        </p:nvSpPr>
        <p:spPr bwMode="auto">
          <a:xfrm>
            <a:off x="5399314" y="1530984"/>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b="1" i="1" dirty="0">
                <a:highlight>
                  <a:srgbClr val="00FF00"/>
                </a:highlight>
                <a:latin typeface="Arial" panose="020B0604020202020204" pitchFamily="34" charset="0"/>
                <a:ea typeface="Calibri" panose="020F0502020204030204" pitchFamily="34" charset="0"/>
                <a:cs typeface="Times New Roman" panose="02020603050405020304" pitchFamily="18" charset="0"/>
              </a:rPr>
              <a:t>Table 2: Ecological Information </a:t>
            </a:r>
            <a:endParaRPr lang="en-US" altLang="en-US" sz="1800" i="1" dirty="0">
              <a:highlight>
                <a:srgbClr val="00FF00"/>
              </a:highlight>
              <a:latin typeface="Arial" panose="020B0604020202020204" pitchFamily="34" charset="0"/>
              <a:ea typeface="Calibri" panose="020F0502020204030204" pitchFamily="34" charset="0"/>
            </a:endParaRPr>
          </a:p>
        </p:txBody>
      </p:sp>
      <p:sp>
        <p:nvSpPr>
          <p:cNvPr id="15367" name="Rectangle 1">
            <a:extLst>
              <a:ext uri="{FF2B5EF4-FFF2-40B4-BE49-F238E27FC236}">
                <a16:creationId xmlns:a16="http://schemas.microsoft.com/office/drawing/2014/main" id="{C02961EA-26C9-5F88-122E-55DDB7DF4509}"/>
              </a:ext>
            </a:extLst>
          </p:cNvPr>
          <p:cNvSpPr>
            <a:spLocks noChangeArrowheads="1"/>
          </p:cNvSpPr>
          <p:nvPr/>
        </p:nvSpPr>
        <p:spPr bwMode="auto">
          <a:xfrm>
            <a:off x="169817" y="642937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latin typeface="Arial" panose="020B0604020202020204" pitchFamily="34" charset="0"/>
                <a:ea typeface="Calibri" panose="020F0502020204030204" pitchFamily="34" charset="0"/>
                <a:cs typeface="Times New Roman" panose="02020603050405020304" pitchFamily="18" charset="0"/>
              </a:rPr>
              <a:t>L = Larvae  P = Pupae   A = Adult  Measurement Unit:  Millimeter</a:t>
            </a:r>
            <a:endParaRPr lang="en-US" altLang="en-US" sz="1200">
              <a:latin typeface="Arial" panose="020B0604020202020204" pitchFamily="34" charset="0"/>
              <a:ea typeface="Calibri" panose="020F0502020204030204" pitchFamily="34" charset="0"/>
            </a:endParaRPr>
          </a:p>
        </p:txBody>
      </p:sp>
      <p:sp>
        <p:nvSpPr>
          <p:cNvPr id="15368" name="Rectangle 16">
            <a:extLst>
              <a:ext uri="{FF2B5EF4-FFF2-40B4-BE49-F238E27FC236}">
                <a16:creationId xmlns:a16="http://schemas.microsoft.com/office/drawing/2014/main" id="{F84EEBAB-001F-AF3D-1E4A-4D3A70EE5A8B}"/>
              </a:ext>
            </a:extLst>
          </p:cNvPr>
          <p:cNvSpPr>
            <a:spLocks noChangeArrowheads="1"/>
          </p:cNvSpPr>
          <p:nvPr/>
        </p:nvSpPr>
        <p:spPr bwMode="auto">
          <a:xfrm>
            <a:off x="5371012" y="4490084"/>
            <a:ext cx="3505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a:latin typeface="Arial" panose="020B0604020202020204" pitchFamily="34" charset="0"/>
                <a:ea typeface="Calibri" panose="020F0502020204030204" pitchFamily="34" charset="0"/>
                <a:cs typeface="Times New Roman" panose="02020603050405020304" pitchFamily="18" charset="0"/>
              </a:rPr>
              <a:t>The delays/accelerations are given in number of days relative to the schedule in Table 1.</a:t>
            </a:r>
            <a:endParaRPr lang="en-US" altLang="en-US" sz="1400">
              <a:latin typeface="Arial" panose="020B0604020202020204" pitchFamily="34" charset="0"/>
              <a:ea typeface="Calibri" panose="020F0502020204030204" pitchFamily="34" charset="0"/>
            </a:endParaRPr>
          </a:p>
        </p:txBody>
      </p:sp>
      <p:sp>
        <p:nvSpPr>
          <p:cNvPr id="3" name="Rectangle 1">
            <a:extLst>
              <a:ext uri="{FF2B5EF4-FFF2-40B4-BE49-F238E27FC236}">
                <a16:creationId xmlns:a16="http://schemas.microsoft.com/office/drawing/2014/main" id="{5C0CAF1A-8602-334E-FBA3-43A165A2705E}"/>
              </a:ext>
            </a:extLst>
          </p:cNvPr>
          <p:cNvSpPr>
            <a:spLocks noChangeArrowheads="1"/>
          </p:cNvSpPr>
          <p:nvPr/>
        </p:nvSpPr>
        <p:spPr bwMode="auto">
          <a:xfrm>
            <a:off x="1524000" y="84434"/>
            <a:ext cx="5562600" cy="1446550"/>
          </a:xfrm>
          <a:prstGeom prst="rect">
            <a:avLst/>
          </a:prstGeom>
          <a:noFill/>
          <a:ln w="9525">
            <a:noFill/>
            <a:miter lim="800000"/>
            <a:headEnd/>
            <a:tailEnd/>
          </a:ln>
          <a:effectLst/>
        </p:spPr>
        <p:txBody>
          <a:bodyPr wrap="square" anchor="ctr">
            <a:spAutoFit/>
          </a:bodyPr>
          <a:lstStyle/>
          <a:p>
            <a:pPr eaLnBrk="1" hangingPunct="1">
              <a:defRPr/>
            </a:pPr>
            <a:r>
              <a:rPr lang="en-US" altLang="en-US" sz="2800" b="1" i="1" dirty="0">
                <a:highlight>
                  <a:srgbClr val="FFFF00"/>
                </a:highlight>
                <a:cs typeface="Times New Roman" panose="02020603050405020304" pitchFamily="18" charset="0"/>
              </a:rPr>
              <a:t>Example 2: House fly</a:t>
            </a:r>
          </a:p>
          <a:p>
            <a:pPr eaLnBrk="1" hangingPunct="1">
              <a:defRPr/>
            </a:pPr>
            <a:r>
              <a:rPr lang="en-US" altLang="en-US" sz="2400" i="1" dirty="0">
                <a:cs typeface="Times New Roman" panose="02020603050405020304" pitchFamily="18" charset="0"/>
              </a:rPr>
              <a:t>Temperature has averaged 65</a:t>
            </a:r>
            <a:r>
              <a:rPr lang="en-US" altLang="en-US" sz="2400" i="1" baseline="30000" dirty="0">
                <a:cs typeface="Times New Roman" panose="02020603050405020304" pitchFamily="18" charset="0"/>
              </a:rPr>
              <a:t>o</a:t>
            </a:r>
            <a:r>
              <a:rPr lang="en-US" altLang="en-US" sz="2400" i="1" dirty="0">
                <a:cs typeface="Times New Roman" panose="02020603050405020304" pitchFamily="18" charset="0"/>
              </a:rPr>
              <a:t> F</a:t>
            </a:r>
          </a:p>
          <a:p>
            <a:pPr eaLnBrk="1" hangingPunct="1">
              <a:defRPr/>
            </a:pPr>
            <a:r>
              <a:rPr lang="en-US" altLang="en-US" sz="2400" i="1" dirty="0">
                <a:cs typeface="Times New Roman" panose="02020603050405020304" pitchFamily="18" charset="0"/>
              </a:rPr>
              <a:t>Larva measures at 32 mm</a:t>
            </a:r>
          </a:p>
          <a:p>
            <a:pPr eaLnBrk="1" hangingPunct="1">
              <a:defRPr/>
            </a:pPr>
            <a:endParaRPr lang="en-US" sz="1100" i="1" dirty="0">
              <a:cs typeface="Times New Roman" pitchFamily="18" charset="0"/>
            </a:endParaRPr>
          </a:p>
        </p:txBody>
      </p:sp>
      <p:sp>
        <p:nvSpPr>
          <p:cNvPr id="6" name="TextBox 5">
            <a:extLst>
              <a:ext uri="{FF2B5EF4-FFF2-40B4-BE49-F238E27FC236}">
                <a16:creationId xmlns:a16="http://schemas.microsoft.com/office/drawing/2014/main" id="{B2DD43B0-0937-45C7-816A-FD3331BDE956}"/>
              </a:ext>
            </a:extLst>
          </p:cNvPr>
          <p:cNvSpPr txBox="1"/>
          <p:nvPr/>
        </p:nvSpPr>
        <p:spPr>
          <a:xfrm>
            <a:off x="6589124" y="377298"/>
            <a:ext cx="2248988" cy="830997"/>
          </a:xfrm>
          <a:prstGeom prst="rect">
            <a:avLst/>
          </a:prstGeom>
          <a:noFill/>
        </p:spPr>
        <p:txBody>
          <a:bodyPr wrap="square">
            <a:spAutoFit/>
          </a:bodyPr>
          <a:lstStyle/>
          <a:p>
            <a:pPr algn="ctr" eaLnBrk="1" hangingPunct="1">
              <a:defRPr/>
            </a:pPr>
            <a:r>
              <a:rPr lang="en-US" sz="2400" i="1" dirty="0">
                <a:cs typeface="Times New Roman" pitchFamily="18" charset="0"/>
              </a:rPr>
              <a:t>Estimated age </a:t>
            </a:r>
            <a:br>
              <a:rPr lang="en-US" sz="2400" i="1" dirty="0">
                <a:cs typeface="Times New Roman" pitchFamily="18" charset="0"/>
              </a:rPr>
            </a:br>
            <a:r>
              <a:rPr lang="en-US" sz="2400" i="1" dirty="0">
                <a:cs typeface="Times New Roman" pitchFamily="18" charset="0"/>
              </a:rPr>
              <a:t>= ______  </a:t>
            </a:r>
            <a:endParaRPr lang="en-US" sz="2800" i="1" dirty="0">
              <a:cs typeface="Times New Roman" pitchFamily="18" charset="0"/>
            </a:endParaRPr>
          </a:p>
        </p:txBody>
      </p:sp>
      <p:pic>
        <p:nvPicPr>
          <p:cNvPr id="7" name="Picture 3">
            <a:extLst>
              <a:ext uri="{FF2B5EF4-FFF2-40B4-BE49-F238E27FC236}">
                <a16:creationId xmlns:a16="http://schemas.microsoft.com/office/drawing/2014/main" id="{21234640-0570-860E-B39C-F2BA58790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685" r="20319" b="48801"/>
          <a:stretch>
            <a:fillRect/>
          </a:stretch>
        </p:blipFill>
        <p:spPr bwMode="auto">
          <a:xfrm>
            <a:off x="106682" y="84434"/>
            <a:ext cx="1341118" cy="134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1C6BD3A-BD71-F237-99F1-F7CA6D4C046A}"/>
              </a:ext>
            </a:extLst>
          </p:cNvPr>
          <p:cNvSpPr/>
          <p:nvPr/>
        </p:nvSpPr>
        <p:spPr>
          <a:xfrm>
            <a:off x="1219200" y="4267200"/>
            <a:ext cx="685800"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CB2DBEF-3911-BA19-075E-76C5A6E44036}"/>
              </a:ext>
            </a:extLst>
          </p:cNvPr>
          <p:cNvCxnSpPr>
            <a:cxnSpLocks/>
            <a:stCxn id="8" idx="1"/>
          </p:cNvCxnSpPr>
          <p:nvPr/>
        </p:nvCxnSpPr>
        <p:spPr>
          <a:xfrm flipH="1">
            <a:off x="685800" y="4419600"/>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E938B5F-E3D8-0C4A-763D-BB3778D32D5C}"/>
              </a:ext>
            </a:extLst>
          </p:cNvPr>
          <p:cNvGrpSpPr/>
          <p:nvPr/>
        </p:nvGrpSpPr>
        <p:grpSpPr>
          <a:xfrm>
            <a:off x="5715000" y="2774468"/>
            <a:ext cx="657968" cy="188925"/>
            <a:chOff x="5715000" y="2774468"/>
            <a:chExt cx="657968" cy="188925"/>
          </a:xfrm>
        </p:grpSpPr>
        <p:sp>
          <p:nvSpPr>
            <p:cNvPr id="11" name="Rectangle 10">
              <a:extLst>
                <a:ext uri="{FF2B5EF4-FFF2-40B4-BE49-F238E27FC236}">
                  <a16:creationId xmlns:a16="http://schemas.microsoft.com/office/drawing/2014/main" id="{2F9DF1FA-E1ED-B756-79D7-49AD56FDB5A1}"/>
                </a:ext>
              </a:extLst>
            </p:cNvPr>
            <p:cNvSpPr/>
            <p:nvPr/>
          </p:nvSpPr>
          <p:spPr>
            <a:xfrm>
              <a:off x="5715000" y="2774468"/>
              <a:ext cx="330926" cy="1889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D5168C4-B6DE-B39F-9A38-2511C31682EE}"/>
                </a:ext>
              </a:extLst>
            </p:cNvPr>
            <p:cNvCxnSpPr>
              <a:cxnSpLocks/>
            </p:cNvCxnSpPr>
            <p:nvPr/>
          </p:nvCxnSpPr>
          <p:spPr>
            <a:xfrm>
              <a:off x="6068168" y="2858134"/>
              <a:ext cx="304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4">
            <a:extLst>
              <a:ext uri="{FF2B5EF4-FFF2-40B4-BE49-F238E27FC236}">
                <a16:creationId xmlns:a16="http://schemas.microsoft.com/office/drawing/2014/main" id="{4DA8EF82-85D0-46CF-E6C5-2B3F954C9CFD}"/>
              </a:ext>
            </a:extLst>
          </p:cNvPr>
          <p:cNvSpPr txBox="1">
            <a:spLocks noChangeArrowheads="1"/>
          </p:cNvSpPr>
          <p:nvPr/>
        </p:nvSpPr>
        <p:spPr bwMode="auto">
          <a:xfrm>
            <a:off x="7199812" y="699432"/>
            <a:ext cx="1306758"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15 days</a:t>
            </a:r>
          </a:p>
        </p:txBody>
      </p:sp>
      <p:sp>
        <p:nvSpPr>
          <p:cNvPr id="17" name="TextBox 4">
            <a:extLst>
              <a:ext uri="{FF2B5EF4-FFF2-40B4-BE49-F238E27FC236}">
                <a16:creationId xmlns:a16="http://schemas.microsoft.com/office/drawing/2014/main" id="{9A327961-163F-1C7F-ADA6-7B7D9A2291A4}"/>
              </a:ext>
            </a:extLst>
          </p:cNvPr>
          <p:cNvSpPr txBox="1">
            <a:spLocks noChangeArrowheads="1"/>
          </p:cNvSpPr>
          <p:nvPr/>
        </p:nvSpPr>
        <p:spPr bwMode="auto">
          <a:xfrm>
            <a:off x="6780712" y="2638097"/>
            <a:ext cx="685800" cy="461665"/>
          </a:xfrm>
          <a:prstGeom prst="rect">
            <a:avLst/>
          </a:prstGeom>
          <a:solidFill>
            <a:schemeClr val="bg1"/>
          </a:solidFill>
          <a:ln w="28575">
            <a:solidFill>
              <a:srgbClr val="FF000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9327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a:extLst>
              <a:ext uri="{FF2B5EF4-FFF2-40B4-BE49-F238E27FC236}">
                <a16:creationId xmlns:a16="http://schemas.microsoft.com/office/drawing/2014/main" id="{C8E5C467-8CA1-9238-51BB-747034338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88" t="26324" r="44279" b="34889"/>
          <a:stretch>
            <a:fillRect/>
          </a:stretch>
        </p:blipFill>
        <p:spPr bwMode="auto">
          <a:xfrm>
            <a:off x="163286" y="1828800"/>
            <a:ext cx="4953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a:extLst>
              <a:ext uri="{FF2B5EF4-FFF2-40B4-BE49-F238E27FC236}">
                <a16:creationId xmlns:a16="http://schemas.microsoft.com/office/drawing/2014/main" id="{14420F36-82AD-DF93-34DF-082423A87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34" t="42319" r="44167" b="25420"/>
          <a:stretch>
            <a:fillRect/>
          </a:stretch>
        </p:blipFill>
        <p:spPr bwMode="auto">
          <a:xfrm>
            <a:off x="5447212" y="1899284"/>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a:extLst>
              <a:ext uri="{FF2B5EF4-FFF2-40B4-BE49-F238E27FC236}">
                <a16:creationId xmlns:a16="http://schemas.microsoft.com/office/drawing/2014/main" id="{B5A0C861-F550-01AC-BBF7-0355E4AF83F8}"/>
              </a:ext>
            </a:extLst>
          </p:cNvPr>
          <p:cNvSpPr>
            <a:spLocks noChangeArrowheads="1"/>
          </p:cNvSpPr>
          <p:nvPr/>
        </p:nvSpPr>
        <p:spPr bwMode="auto">
          <a:xfrm>
            <a:off x="134984" y="1530984"/>
            <a:ext cx="495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Table 1: Body Length of Flies at 72</a:t>
            </a:r>
            <a:r>
              <a:rPr lang="en-US" altLang="en-US" sz="1800" b="1" i="1" baseline="30000" dirty="0">
                <a:highlight>
                  <a:srgbClr val="FFFF00"/>
                </a:highlight>
                <a:latin typeface="Arial" panose="020B0604020202020204" pitchFamily="34" charset="0"/>
                <a:ea typeface="Calibri" panose="020F0502020204030204" pitchFamily="34" charset="0"/>
                <a:cs typeface="Times New Roman" panose="02020603050405020304" pitchFamily="18" charset="0"/>
              </a:rPr>
              <a:t>o</a:t>
            </a:r>
            <a:r>
              <a:rPr lang="en-US" altLang="en-US" sz="1800" b="1" i="1" dirty="0">
                <a:highlight>
                  <a:srgbClr val="FFFF00"/>
                </a:highlight>
                <a:latin typeface="Arial" panose="020B0604020202020204" pitchFamily="34" charset="0"/>
                <a:ea typeface="Calibri" panose="020F0502020204030204" pitchFamily="34" charset="0"/>
                <a:cs typeface="Times New Roman" panose="02020603050405020304" pitchFamily="18" charset="0"/>
              </a:rPr>
              <a:t>F</a:t>
            </a:r>
            <a:endParaRPr lang="en-US" altLang="en-US" sz="1800" dirty="0">
              <a:highlight>
                <a:srgbClr val="FFFF00"/>
              </a:highlight>
              <a:latin typeface="Arial" panose="020B0604020202020204" pitchFamily="34" charset="0"/>
              <a:ea typeface="Calibri" panose="020F0502020204030204" pitchFamily="34" charset="0"/>
            </a:endParaRPr>
          </a:p>
        </p:txBody>
      </p:sp>
      <p:sp>
        <p:nvSpPr>
          <p:cNvPr id="15366" name="Rectangle 1">
            <a:extLst>
              <a:ext uri="{FF2B5EF4-FFF2-40B4-BE49-F238E27FC236}">
                <a16:creationId xmlns:a16="http://schemas.microsoft.com/office/drawing/2014/main" id="{E82E4CDA-E7FE-0808-AD69-38789966C934}"/>
              </a:ext>
            </a:extLst>
          </p:cNvPr>
          <p:cNvSpPr>
            <a:spLocks noChangeArrowheads="1"/>
          </p:cNvSpPr>
          <p:nvPr/>
        </p:nvSpPr>
        <p:spPr bwMode="auto">
          <a:xfrm>
            <a:off x="5399314" y="1530984"/>
            <a:ext cx="3581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b="1" i="1" dirty="0">
                <a:highlight>
                  <a:srgbClr val="00FF00"/>
                </a:highlight>
                <a:latin typeface="Arial" panose="020B0604020202020204" pitchFamily="34" charset="0"/>
                <a:ea typeface="Calibri" panose="020F0502020204030204" pitchFamily="34" charset="0"/>
                <a:cs typeface="Times New Roman" panose="02020603050405020304" pitchFamily="18" charset="0"/>
              </a:rPr>
              <a:t>Table 2: Ecological Information </a:t>
            </a:r>
            <a:endParaRPr lang="en-US" altLang="en-US" sz="1800" i="1" dirty="0">
              <a:highlight>
                <a:srgbClr val="00FF00"/>
              </a:highlight>
              <a:latin typeface="Arial" panose="020B0604020202020204" pitchFamily="34" charset="0"/>
              <a:ea typeface="Calibri" panose="020F0502020204030204" pitchFamily="34" charset="0"/>
            </a:endParaRPr>
          </a:p>
        </p:txBody>
      </p:sp>
      <p:sp>
        <p:nvSpPr>
          <p:cNvPr id="15367" name="Rectangle 1">
            <a:extLst>
              <a:ext uri="{FF2B5EF4-FFF2-40B4-BE49-F238E27FC236}">
                <a16:creationId xmlns:a16="http://schemas.microsoft.com/office/drawing/2014/main" id="{C02961EA-26C9-5F88-122E-55DDB7DF4509}"/>
              </a:ext>
            </a:extLst>
          </p:cNvPr>
          <p:cNvSpPr>
            <a:spLocks noChangeArrowheads="1"/>
          </p:cNvSpPr>
          <p:nvPr/>
        </p:nvSpPr>
        <p:spPr bwMode="auto">
          <a:xfrm>
            <a:off x="169817" y="642937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latin typeface="Arial" panose="020B0604020202020204" pitchFamily="34" charset="0"/>
                <a:ea typeface="Calibri" panose="020F0502020204030204" pitchFamily="34" charset="0"/>
                <a:cs typeface="Times New Roman" panose="02020603050405020304" pitchFamily="18" charset="0"/>
              </a:rPr>
              <a:t>L = Larvae  P = Pupae   A = Adult  Measurement Unit:  Millimeter</a:t>
            </a:r>
            <a:endParaRPr lang="en-US" altLang="en-US" sz="1200">
              <a:latin typeface="Arial" panose="020B0604020202020204" pitchFamily="34" charset="0"/>
              <a:ea typeface="Calibri" panose="020F0502020204030204" pitchFamily="34" charset="0"/>
            </a:endParaRPr>
          </a:p>
        </p:txBody>
      </p:sp>
      <p:sp>
        <p:nvSpPr>
          <p:cNvPr id="15368" name="Rectangle 16">
            <a:extLst>
              <a:ext uri="{FF2B5EF4-FFF2-40B4-BE49-F238E27FC236}">
                <a16:creationId xmlns:a16="http://schemas.microsoft.com/office/drawing/2014/main" id="{F84EEBAB-001F-AF3D-1E4A-4D3A70EE5A8B}"/>
              </a:ext>
            </a:extLst>
          </p:cNvPr>
          <p:cNvSpPr>
            <a:spLocks noChangeArrowheads="1"/>
          </p:cNvSpPr>
          <p:nvPr/>
        </p:nvSpPr>
        <p:spPr bwMode="auto">
          <a:xfrm>
            <a:off x="5371012" y="4490084"/>
            <a:ext cx="3505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400">
                <a:latin typeface="Arial" panose="020B0604020202020204" pitchFamily="34" charset="0"/>
                <a:ea typeface="Calibri" panose="020F0502020204030204" pitchFamily="34" charset="0"/>
                <a:cs typeface="Times New Roman" panose="02020603050405020304" pitchFamily="18" charset="0"/>
              </a:rPr>
              <a:t>The delays/accelerations are given in number of days relative to the schedule in Table 1.</a:t>
            </a:r>
            <a:endParaRPr lang="en-US" altLang="en-US" sz="1400">
              <a:latin typeface="Arial" panose="020B0604020202020204" pitchFamily="34" charset="0"/>
              <a:ea typeface="Calibri" panose="020F0502020204030204" pitchFamily="34" charset="0"/>
            </a:endParaRPr>
          </a:p>
        </p:txBody>
      </p:sp>
      <p:sp>
        <p:nvSpPr>
          <p:cNvPr id="3" name="Rectangle 1">
            <a:extLst>
              <a:ext uri="{FF2B5EF4-FFF2-40B4-BE49-F238E27FC236}">
                <a16:creationId xmlns:a16="http://schemas.microsoft.com/office/drawing/2014/main" id="{5C0CAF1A-8602-334E-FBA3-43A165A2705E}"/>
              </a:ext>
            </a:extLst>
          </p:cNvPr>
          <p:cNvSpPr>
            <a:spLocks noChangeArrowheads="1"/>
          </p:cNvSpPr>
          <p:nvPr/>
        </p:nvSpPr>
        <p:spPr bwMode="auto">
          <a:xfrm>
            <a:off x="1333195" y="59488"/>
            <a:ext cx="5562600" cy="1554272"/>
          </a:xfrm>
          <a:prstGeom prst="rect">
            <a:avLst/>
          </a:prstGeom>
          <a:noFill/>
          <a:ln w="9525">
            <a:noFill/>
            <a:miter lim="800000"/>
            <a:headEnd/>
            <a:tailEnd/>
          </a:ln>
          <a:effectLst/>
        </p:spPr>
        <p:txBody>
          <a:bodyPr wrap="square" anchor="ctr">
            <a:spAutoFit/>
          </a:bodyPr>
          <a:lstStyle/>
          <a:p>
            <a:pPr eaLnBrk="1" hangingPunct="1">
              <a:defRPr/>
            </a:pPr>
            <a:r>
              <a:rPr lang="en-US" altLang="en-US" sz="2400" b="1" i="1" dirty="0">
                <a:highlight>
                  <a:srgbClr val="FFFF00"/>
                </a:highlight>
                <a:cs typeface="Times New Roman" panose="02020603050405020304" pitchFamily="18" charset="0"/>
              </a:rPr>
              <a:t>Example 3: Flesh Fly</a:t>
            </a:r>
          </a:p>
          <a:p>
            <a:pPr eaLnBrk="1" hangingPunct="1">
              <a:defRPr/>
            </a:pPr>
            <a:r>
              <a:rPr lang="en-US" altLang="en-US" sz="2000" i="1" dirty="0">
                <a:cs typeface="Times New Roman" panose="02020603050405020304" pitchFamily="18" charset="0"/>
              </a:rPr>
              <a:t>Temperature has averaged 80</a:t>
            </a:r>
            <a:r>
              <a:rPr lang="en-US" altLang="en-US" sz="2000" i="1" baseline="30000" dirty="0">
                <a:cs typeface="Times New Roman" panose="02020603050405020304" pitchFamily="18" charset="0"/>
              </a:rPr>
              <a:t>o</a:t>
            </a:r>
            <a:r>
              <a:rPr lang="en-US" altLang="en-US" sz="2000" i="1" dirty="0">
                <a:cs typeface="Times New Roman" panose="02020603050405020304" pitchFamily="18" charset="0"/>
              </a:rPr>
              <a:t> F</a:t>
            </a:r>
          </a:p>
          <a:p>
            <a:pPr eaLnBrk="1" hangingPunct="1">
              <a:defRPr/>
            </a:pPr>
            <a:r>
              <a:rPr lang="en-US" altLang="en-US" sz="2000" i="1" dirty="0">
                <a:cs typeface="Times New Roman" panose="02020603050405020304" pitchFamily="18" charset="0"/>
              </a:rPr>
              <a:t>Larva measures at 32 mm</a:t>
            </a:r>
          </a:p>
          <a:p>
            <a:pPr eaLnBrk="1" hangingPunct="1">
              <a:defRPr/>
            </a:pPr>
            <a:r>
              <a:rPr lang="en-US" altLang="en-US" sz="2000" i="1" dirty="0">
                <a:cs typeface="Times New Roman" panose="02020603050405020304" pitchFamily="18" charset="0"/>
              </a:rPr>
              <a:t>Other data:  Sunny area, no drugs</a:t>
            </a:r>
          </a:p>
          <a:p>
            <a:pPr eaLnBrk="1" hangingPunct="1">
              <a:defRPr/>
            </a:pPr>
            <a:endParaRPr lang="en-US" sz="1050" i="1" dirty="0">
              <a:cs typeface="Times New Roman" pitchFamily="18" charset="0"/>
            </a:endParaRPr>
          </a:p>
        </p:txBody>
      </p:sp>
      <p:sp>
        <p:nvSpPr>
          <p:cNvPr id="6" name="TextBox 5">
            <a:extLst>
              <a:ext uri="{FF2B5EF4-FFF2-40B4-BE49-F238E27FC236}">
                <a16:creationId xmlns:a16="http://schemas.microsoft.com/office/drawing/2014/main" id="{B2DD43B0-0937-45C7-816A-FD3331BDE956}"/>
              </a:ext>
            </a:extLst>
          </p:cNvPr>
          <p:cNvSpPr txBox="1"/>
          <p:nvPr/>
        </p:nvSpPr>
        <p:spPr>
          <a:xfrm>
            <a:off x="6589124" y="377298"/>
            <a:ext cx="2248988" cy="830997"/>
          </a:xfrm>
          <a:prstGeom prst="rect">
            <a:avLst/>
          </a:prstGeom>
          <a:noFill/>
        </p:spPr>
        <p:txBody>
          <a:bodyPr wrap="square">
            <a:spAutoFit/>
          </a:bodyPr>
          <a:lstStyle/>
          <a:p>
            <a:pPr algn="ctr" eaLnBrk="1" hangingPunct="1">
              <a:defRPr/>
            </a:pPr>
            <a:r>
              <a:rPr lang="en-US" sz="2400" i="1" dirty="0">
                <a:cs typeface="Times New Roman" pitchFamily="18" charset="0"/>
              </a:rPr>
              <a:t>Estimated age </a:t>
            </a:r>
            <a:br>
              <a:rPr lang="en-US" sz="2400" i="1" dirty="0">
                <a:cs typeface="Times New Roman" pitchFamily="18" charset="0"/>
              </a:rPr>
            </a:br>
            <a:r>
              <a:rPr lang="en-US" sz="2400" i="1" dirty="0">
                <a:cs typeface="Times New Roman" pitchFamily="18" charset="0"/>
              </a:rPr>
              <a:t>= ______  </a:t>
            </a:r>
            <a:endParaRPr lang="en-US" sz="2800" i="1" dirty="0">
              <a:cs typeface="Times New Roman" pitchFamily="18" charset="0"/>
            </a:endParaRPr>
          </a:p>
        </p:txBody>
      </p:sp>
      <p:sp>
        <p:nvSpPr>
          <p:cNvPr id="8" name="Rectangle 7">
            <a:extLst>
              <a:ext uri="{FF2B5EF4-FFF2-40B4-BE49-F238E27FC236}">
                <a16:creationId xmlns:a16="http://schemas.microsoft.com/office/drawing/2014/main" id="{11C6BD3A-BD71-F237-99F1-F7CA6D4C046A}"/>
              </a:ext>
            </a:extLst>
          </p:cNvPr>
          <p:cNvSpPr/>
          <p:nvPr/>
        </p:nvSpPr>
        <p:spPr>
          <a:xfrm>
            <a:off x="3276600" y="3352800"/>
            <a:ext cx="685800"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CB2DBEF-3911-BA19-075E-76C5A6E44036}"/>
              </a:ext>
            </a:extLst>
          </p:cNvPr>
          <p:cNvCxnSpPr>
            <a:cxnSpLocks/>
            <a:stCxn id="8" idx="1"/>
          </p:cNvCxnSpPr>
          <p:nvPr/>
        </p:nvCxnSpPr>
        <p:spPr>
          <a:xfrm flipH="1">
            <a:off x="609600" y="3505200"/>
            <a:ext cx="2667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E938B5F-E3D8-0C4A-763D-BB3778D32D5C}"/>
              </a:ext>
            </a:extLst>
          </p:cNvPr>
          <p:cNvGrpSpPr/>
          <p:nvPr/>
        </p:nvGrpSpPr>
        <p:grpSpPr>
          <a:xfrm>
            <a:off x="5715000" y="2971873"/>
            <a:ext cx="657968" cy="188925"/>
            <a:chOff x="5715000" y="2774468"/>
            <a:chExt cx="657968" cy="188925"/>
          </a:xfrm>
        </p:grpSpPr>
        <p:sp>
          <p:nvSpPr>
            <p:cNvPr id="11" name="Rectangle 10">
              <a:extLst>
                <a:ext uri="{FF2B5EF4-FFF2-40B4-BE49-F238E27FC236}">
                  <a16:creationId xmlns:a16="http://schemas.microsoft.com/office/drawing/2014/main" id="{2F9DF1FA-E1ED-B756-79D7-49AD56FDB5A1}"/>
                </a:ext>
              </a:extLst>
            </p:cNvPr>
            <p:cNvSpPr/>
            <p:nvPr/>
          </p:nvSpPr>
          <p:spPr>
            <a:xfrm>
              <a:off x="5715000" y="2774468"/>
              <a:ext cx="330926" cy="1889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D5168C4-B6DE-B39F-9A38-2511C31682EE}"/>
                </a:ext>
              </a:extLst>
            </p:cNvPr>
            <p:cNvCxnSpPr>
              <a:cxnSpLocks/>
            </p:cNvCxnSpPr>
            <p:nvPr/>
          </p:nvCxnSpPr>
          <p:spPr>
            <a:xfrm>
              <a:off x="6068168" y="2858134"/>
              <a:ext cx="304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4">
            <a:extLst>
              <a:ext uri="{FF2B5EF4-FFF2-40B4-BE49-F238E27FC236}">
                <a16:creationId xmlns:a16="http://schemas.microsoft.com/office/drawing/2014/main" id="{4DA8EF82-85D0-46CF-E6C5-2B3F954C9CFD}"/>
              </a:ext>
            </a:extLst>
          </p:cNvPr>
          <p:cNvSpPr txBox="1">
            <a:spLocks noChangeArrowheads="1"/>
          </p:cNvSpPr>
          <p:nvPr/>
        </p:nvSpPr>
        <p:spPr bwMode="auto">
          <a:xfrm>
            <a:off x="7199812" y="699432"/>
            <a:ext cx="1306758"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7.5 days</a:t>
            </a:r>
          </a:p>
        </p:txBody>
      </p:sp>
      <p:sp>
        <p:nvSpPr>
          <p:cNvPr id="17" name="TextBox 4">
            <a:extLst>
              <a:ext uri="{FF2B5EF4-FFF2-40B4-BE49-F238E27FC236}">
                <a16:creationId xmlns:a16="http://schemas.microsoft.com/office/drawing/2014/main" id="{9A327961-163F-1C7F-ADA6-7B7D9A2291A4}"/>
              </a:ext>
            </a:extLst>
          </p:cNvPr>
          <p:cNvSpPr txBox="1">
            <a:spLocks noChangeArrowheads="1"/>
          </p:cNvSpPr>
          <p:nvPr/>
        </p:nvSpPr>
        <p:spPr bwMode="auto">
          <a:xfrm>
            <a:off x="7467600" y="3205635"/>
            <a:ext cx="953033" cy="461665"/>
          </a:xfrm>
          <a:prstGeom prst="rect">
            <a:avLst/>
          </a:prstGeom>
          <a:solidFill>
            <a:schemeClr val="bg1"/>
          </a:solidFill>
          <a:ln w="28575">
            <a:solidFill>
              <a:srgbClr val="FF000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+1.5</a:t>
            </a:r>
          </a:p>
        </p:txBody>
      </p:sp>
      <p:pic>
        <p:nvPicPr>
          <p:cNvPr id="4" name="Picture 5">
            <a:extLst>
              <a:ext uri="{FF2B5EF4-FFF2-40B4-BE49-F238E27FC236}">
                <a16:creationId xmlns:a16="http://schemas.microsoft.com/office/drawing/2014/main" id="{7470FAB4-AD78-D464-6366-B408EEAFE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60" r="40810" b="9610"/>
          <a:stretch>
            <a:fillRect/>
          </a:stretch>
        </p:blipFill>
        <p:spPr bwMode="auto">
          <a:xfrm>
            <a:off x="106682" y="98745"/>
            <a:ext cx="1226513" cy="127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a:extLst>
              <a:ext uri="{FF2B5EF4-FFF2-40B4-BE49-F238E27FC236}">
                <a16:creationId xmlns:a16="http://schemas.microsoft.com/office/drawing/2014/main" id="{0EB85077-1751-BD55-5099-9B7A992B11A0}"/>
              </a:ext>
            </a:extLst>
          </p:cNvPr>
          <p:cNvGrpSpPr>
            <a:grpSpLocks/>
          </p:cNvGrpSpPr>
          <p:nvPr/>
        </p:nvGrpSpPr>
        <p:grpSpPr bwMode="auto">
          <a:xfrm>
            <a:off x="609600" y="914400"/>
            <a:ext cx="7777163" cy="4724400"/>
            <a:chOff x="685800" y="457200"/>
            <a:chExt cx="7777669" cy="4724400"/>
          </a:xfrm>
        </p:grpSpPr>
        <p:pic>
          <p:nvPicPr>
            <p:cNvPr id="19460" name="Picture 2" descr="https://www.ontrack-media.net/science8/s8m0l7image6.jpg">
              <a:extLst>
                <a:ext uri="{FF2B5EF4-FFF2-40B4-BE49-F238E27FC236}">
                  <a16:creationId xmlns:a16="http://schemas.microsoft.com/office/drawing/2014/main" id="{F3F4849D-F392-5B91-A2DE-C6BF1FCBE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77766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E99A2BB-E07B-6DBF-C5A8-E58E560E004F}"/>
                </a:ext>
              </a:extLst>
            </p:cNvPr>
            <p:cNvSpPr/>
            <p:nvPr/>
          </p:nvSpPr>
          <p:spPr>
            <a:xfrm>
              <a:off x="2209899" y="2057400"/>
              <a:ext cx="1371689"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32AF62AD-99C3-8D05-1AF3-850342F50213}"/>
                </a:ext>
              </a:extLst>
            </p:cNvPr>
            <p:cNvSpPr/>
            <p:nvPr/>
          </p:nvSpPr>
          <p:spPr>
            <a:xfrm>
              <a:off x="5639122" y="3733800"/>
              <a:ext cx="1371689"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9459" name="Rectangle 5">
            <a:extLst>
              <a:ext uri="{FF2B5EF4-FFF2-40B4-BE49-F238E27FC236}">
                <a16:creationId xmlns:a16="http://schemas.microsoft.com/office/drawing/2014/main" id="{0215158F-D4C8-5EE8-8F86-3C200D72770E}"/>
              </a:ext>
            </a:extLst>
          </p:cNvPr>
          <p:cNvSpPr>
            <a:spLocks noChangeArrowheads="1"/>
          </p:cNvSpPr>
          <p:nvPr/>
        </p:nvSpPr>
        <p:spPr bwMode="auto">
          <a:xfrm>
            <a:off x="0" y="228600"/>
            <a:ext cx="46482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Arial" panose="020B0604020202020204" pitchFamily="34" charset="0"/>
                <a:ea typeface="Calibri" panose="020F0502020204030204" pitchFamily="34" charset="0"/>
                <a:cs typeface="Times New Roman" panose="02020603050405020304" pitchFamily="18" charset="0"/>
              </a:rPr>
              <a:t>Measurement Practice</a:t>
            </a:r>
            <a:endParaRPr lang="en-US" altLang="en-US" sz="2800" b="1">
              <a:latin typeface="Arial" panose="020B060402020202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8C442E58-1EF6-1D1C-B5D3-E463B9809107}"/>
              </a:ext>
            </a:extLst>
          </p:cNvPr>
          <p:cNvSpPr txBox="1">
            <a:spLocks noChangeArrowheads="1"/>
          </p:cNvSpPr>
          <p:nvPr/>
        </p:nvSpPr>
        <p:spPr bwMode="auto">
          <a:xfrm>
            <a:off x="4482" y="0"/>
            <a:ext cx="91440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3600" b="1" dirty="0">
                <a:latin typeface="Times New Roman" panose="02020603050405020304" pitchFamily="18" charset="0"/>
                <a:cs typeface="Times New Roman" panose="02020603050405020304" pitchFamily="18" charset="0"/>
              </a:rPr>
              <a:t>Things to consider …</a:t>
            </a:r>
            <a:endParaRPr lang="en-US" altLang="en-US" sz="3600" dirty="0">
              <a:latin typeface="Times New Roman" panose="02020603050405020304" pitchFamily="18" charset="0"/>
              <a:cs typeface="Times New Roman" panose="02020603050405020304" pitchFamily="18" charset="0"/>
            </a:endParaRPr>
          </a:p>
        </p:txBody>
      </p:sp>
      <p:sp>
        <p:nvSpPr>
          <p:cNvPr id="20483" name="Text Box 4">
            <a:extLst>
              <a:ext uri="{FF2B5EF4-FFF2-40B4-BE49-F238E27FC236}">
                <a16:creationId xmlns:a16="http://schemas.microsoft.com/office/drawing/2014/main" id="{57B5F68C-3948-55CC-F77A-303EAE765929}"/>
              </a:ext>
            </a:extLst>
          </p:cNvPr>
          <p:cNvSpPr txBox="1">
            <a:spLocks noChangeArrowheads="1"/>
          </p:cNvSpPr>
          <p:nvPr/>
        </p:nvSpPr>
        <p:spPr bwMode="auto">
          <a:xfrm>
            <a:off x="228600" y="852488"/>
            <a:ext cx="868680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dirty="0">
                <a:solidFill>
                  <a:srgbClr val="000000"/>
                </a:solidFill>
                <a:latin typeface="Times New Roman" panose="02020603050405020304" pitchFamily="18" charset="0"/>
              </a:rPr>
              <a:t>Temperatures – How do temperatures above or below 72</a:t>
            </a:r>
            <a:r>
              <a:rPr lang="en-US" altLang="en-US" sz="2800" b="1" baseline="30000" dirty="0">
                <a:solidFill>
                  <a:srgbClr val="000000"/>
                </a:solidFill>
                <a:latin typeface="Times New Roman" panose="02020603050405020304" pitchFamily="18" charset="0"/>
              </a:rPr>
              <a:t>o</a:t>
            </a:r>
            <a:r>
              <a:rPr lang="en-US" altLang="en-US" sz="2800" b="1" dirty="0">
                <a:solidFill>
                  <a:srgbClr val="000000"/>
                </a:solidFill>
                <a:latin typeface="Times New Roman" panose="02020603050405020304" pitchFamily="18" charset="0"/>
              </a:rPr>
              <a:t> F affect our estimates?</a:t>
            </a:r>
          </a:p>
          <a:p>
            <a:pPr algn="just" eaLnBrk="1" hangingPunct="1">
              <a:spcBef>
                <a:spcPct val="0"/>
              </a:spcBef>
              <a:buFontTx/>
              <a:buNone/>
            </a:pPr>
            <a:endParaRPr lang="en-US" altLang="en-US" sz="2800" b="1" dirty="0">
              <a:solidFill>
                <a:srgbClr val="000000"/>
              </a:solidFill>
              <a:latin typeface="Times New Roman" panose="02020603050405020304" pitchFamily="18" charset="0"/>
            </a:endParaRPr>
          </a:p>
          <a:p>
            <a:pPr algn="just" eaLnBrk="1" hangingPunct="1">
              <a:spcBef>
                <a:spcPct val="0"/>
              </a:spcBef>
              <a:buFontTx/>
              <a:buNone/>
            </a:pPr>
            <a:r>
              <a:rPr lang="en-US" altLang="en-US" sz="2800" b="1" dirty="0">
                <a:solidFill>
                  <a:srgbClr val="000000"/>
                </a:solidFill>
                <a:latin typeface="Times New Roman" panose="02020603050405020304" pitchFamily="18" charset="0"/>
              </a:rPr>
              <a:t>Ecological – Type of habitat, sun vs. shade</a:t>
            </a:r>
          </a:p>
          <a:p>
            <a:pPr algn="just" eaLnBrk="1" hangingPunct="1">
              <a:spcBef>
                <a:spcPct val="0"/>
              </a:spcBef>
              <a:buFontTx/>
              <a:buNone/>
            </a:pPr>
            <a:endParaRPr lang="en-US" altLang="en-US" sz="2800" b="1" dirty="0">
              <a:solidFill>
                <a:srgbClr val="000000"/>
              </a:solidFill>
              <a:latin typeface="Times New Roman" panose="02020603050405020304" pitchFamily="18" charset="0"/>
            </a:endParaRPr>
          </a:p>
          <a:p>
            <a:pPr algn="just" eaLnBrk="1" hangingPunct="1">
              <a:spcBef>
                <a:spcPct val="0"/>
              </a:spcBef>
              <a:buFontTx/>
              <a:buNone/>
            </a:pPr>
            <a:r>
              <a:rPr lang="en-US" altLang="en-US" sz="2800" b="1" dirty="0">
                <a:solidFill>
                  <a:srgbClr val="000000"/>
                </a:solidFill>
                <a:latin typeface="Times New Roman" panose="02020603050405020304" pitchFamily="18" charset="0"/>
              </a:rPr>
              <a:t>Drugs – What effect would stimulants or depressants found in a corpse’s system have on insect development?</a:t>
            </a:r>
          </a:p>
          <a:p>
            <a:pPr algn="just" eaLnBrk="1" hangingPunct="1">
              <a:spcBef>
                <a:spcPct val="0"/>
              </a:spcBef>
              <a:buFontTx/>
              <a:buNone/>
            </a:pPr>
            <a:endParaRPr lang="en-US" altLang="en-US" sz="2800" b="1" dirty="0">
              <a:solidFill>
                <a:srgbClr val="000000"/>
              </a:solidFill>
              <a:latin typeface="Times New Roman" panose="02020603050405020304" pitchFamily="18" charset="0"/>
            </a:endParaRPr>
          </a:p>
          <a:p>
            <a:pPr algn="just" eaLnBrk="1" hangingPunct="1">
              <a:spcBef>
                <a:spcPct val="0"/>
              </a:spcBef>
              <a:buFontTx/>
              <a:buNone/>
            </a:pPr>
            <a:r>
              <a:rPr lang="en-US" altLang="en-US" sz="2800" b="1" dirty="0">
                <a:solidFill>
                  <a:srgbClr val="000000"/>
                </a:solidFill>
                <a:latin typeface="Times New Roman" panose="02020603050405020304" pitchFamily="18" charset="0"/>
              </a:rPr>
              <a:t>Species Succession – Which species tend to find the body first?  Second? Third?</a:t>
            </a:r>
          </a:p>
          <a:p>
            <a:pPr algn="just" eaLnBrk="1" hangingPunct="1">
              <a:spcBef>
                <a:spcPct val="0"/>
              </a:spcBef>
              <a:buFontTx/>
              <a:buNone/>
            </a:pPr>
            <a:endParaRPr lang="en-US" altLang="en-US" sz="2800" b="1" dirty="0">
              <a:solidFill>
                <a:srgbClr val="000000"/>
              </a:solidFill>
              <a:latin typeface="Times New Roman" panose="02020603050405020304" pitchFamily="18" charset="0"/>
            </a:endParaRPr>
          </a:p>
          <a:p>
            <a:pPr algn="just" eaLnBrk="1" hangingPunct="1">
              <a:spcBef>
                <a:spcPct val="0"/>
              </a:spcBef>
              <a:buFontTx/>
              <a:buNone/>
            </a:pPr>
            <a:r>
              <a:rPr lang="en-US" altLang="en-US" sz="2800" b="1" dirty="0">
                <a:solidFill>
                  <a:srgbClr val="000000"/>
                </a:solidFill>
                <a:latin typeface="Times New Roman" panose="02020603050405020304" pitchFamily="18" charset="0"/>
              </a:rPr>
              <a:t>Wounds – Do scientists observe areas with more maggots than expected?  If so, that might indicate a wound area.</a:t>
            </a:r>
          </a:p>
          <a:p>
            <a:pPr algn="just" eaLnBrk="1" hangingPunct="1">
              <a:spcBef>
                <a:spcPct val="0"/>
              </a:spcBef>
              <a:buFontTx/>
              <a:buNone/>
            </a:pPr>
            <a:endParaRPr lang="en-US" altLang="en-US" sz="2800"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8C442E58-1EF6-1D1C-B5D3-E463B9809107}"/>
              </a:ext>
            </a:extLst>
          </p:cNvPr>
          <p:cNvSpPr txBox="1">
            <a:spLocks noChangeArrowheads="1"/>
          </p:cNvSpPr>
          <p:nvPr/>
        </p:nvSpPr>
        <p:spPr bwMode="auto">
          <a:xfrm>
            <a:off x="0" y="0"/>
            <a:ext cx="91440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000"/>
              </a:spcAft>
              <a:buFontTx/>
              <a:buNone/>
            </a:pPr>
            <a:r>
              <a:rPr lang="en-US" altLang="en-US" sz="3600" b="1">
                <a:latin typeface="Times New Roman" panose="02020603050405020304" pitchFamily="18" charset="0"/>
                <a:cs typeface="Times New Roman" panose="02020603050405020304" pitchFamily="18" charset="0"/>
              </a:rPr>
              <a:t>Case #1: Oh, Deer!</a:t>
            </a:r>
            <a:endParaRPr lang="en-US" altLang="en-US" sz="3600">
              <a:latin typeface="Times New Roman" panose="02020603050405020304" pitchFamily="18" charset="0"/>
              <a:cs typeface="Times New Roman" panose="02020603050405020304" pitchFamily="18" charset="0"/>
            </a:endParaRPr>
          </a:p>
        </p:txBody>
      </p:sp>
      <p:sp>
        <p:nvSpPr>
          <p:cNvPr id="20483" name="Text Box 4">
            <a:extLst>
              <a:ext uri="{FF2B5EF4-FFF2-40B4-BE49-F238E27FC236}">
                <a16:creationId xmlns:a16="http://schemas.microsoft.com/office/drawing/2014/main" id="{57B5F68C-3948-55CC-F77A-303EAE765929}"/>
              </a:ext>
            </a:extLst>
          </p:cNvPr>
          <p:cNvSpPr txBox="1">
            <a:spLocks noChangeArrowheads="1"/>
          </p:cNvSpPr>
          <p:nvPr/>
        </p:nvSpPr>
        <p:spPr bwMode="auto">
          <a:xfrm>
            <a:off x="228600" y="852488"/>
            <a:ext cx="8686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b="1" dirty="0">
                <a:solidFill>
                  <a:srgbClr val="000000"/>
                </a:solidFill>
                <a:latin typeface="Times New Roman" panose="02020603050405020304" pitchFamily="18" charset="0"/>
              </a:rPr>
              <a:t>Police Report: </a:t>
            </a:r>
            <a:r>
              <a:rPr lang="en-US" altLang="en-US" sz="2000" dirty="0">
                <a:solidFill>
                  <a:srgbClr val="000000"/>
                </a:solidFill>
                <a:latin typeface="Times New Roman" panose="02020603050405020304" pitchFamily="18" charset="0"/>
              </a:rPr>
              <a:t>The body of a female deer was found behind a fence along a busy two-lane road on the edge of the city limits of Manito. Animal Control was called and reported no apparent wounds on the body. It was not hunting season. </a:t>
            </a:r>
          </a:p>
          <a:p>
            <a:pPr algn="just" eaLnBrk="1" hangingPunct="1">
              <a:spcBef>
                <a:spcPct val="0"/>
              </a:spcBef>
              <a:buFontTx/>
              <a:buNone/>
            </a:pPr>
            <a:endParaRPr lang="en-US" altLang="en-US" sz="2000" dirty="0">
              <a:solidFill>
                <a:srgbClr val="000000"/>
              </a:solidFill>
              <a:latin typeface="Times New Roman" panose="02020603050405020304" pitchFamily="18" charset="0"/>
            </a:endParaRPr>
          </a:p>
          <a:p>
            <a:pPr algn="just" eaLnBrk="1" hangingPunct="1">
              <a:spcBef>
                <a:spcPct val="0"/>
              </a:spcBef>
              <a:buFontTx/>
              <a:buNone/>
            </a:pPr>
            <a:r>
              <a:rPr lang="en-US" altLang="en-US" sz="2000" b="1" dirty="0">
                <a:solidFill>
                  <a:srgbClr val="000000"/>
                </a:solidFill>
                <a:latin typeface="Times New Roman" panose="02020603050405020304" pitchFamily="18" charset="0"/>
              </a:rPr>
              <a:t>Weather Report: </a:t>
            </a:r>
            <a:r>
              <a:rPr lang="en-US" altLang="en-US" sz="2000" dirty="0">
                <a:solidFill>
                  <a:srgbClr val="000000"/>
                </a:solidFill>
                <a:latin typeface="Times New Roman" panose="02020603050405020304" pitchFamily="18" charset="0"/>
              </a:rPr>
              <a:t>Daytime temperatures have been fairly consistent for the past three weeks, ranging from 70 to 74º F. </a:t>
            </a:r>
            <a:endParaRPr lang="en-US" altLang="en-US" sz="2000" dirty="0">
              <a:latin typeface="Arial" panose="020B0604020202020204" pitchFamily="34" charset="0"/>
            </a:endParaRPr>
          </a:p>
        </p:txBody>
      </p:sp>
      <p:sp>
        <p:nvSpPr>
          <p:cNvPr id="20484" name="Text Box 5">
            <a:extLst>
              <a:ext uri="{FF2B5EF4-FFF2-40B4-BE49-F238E27FC236}">
                <a16:creationId xmlns:a16="http://schemas.microsoft.com/office/drawing/2014/main" id="{282FDC97-98CA-EB33-69E3-DF0484242C07}"/>
              </a:ext>
            </a:extLst>
          </p:cNvPr>
          <p:cNvSpPr txBox="1">
            <a:spLocks noChangeArrowheads="1"/>
          </p:cNvSpPr>
          <p:nvPr/>
        </p:nvSpPr>
        <p:spPr bwMode="auto">
          <a:xfrm>
            <a:off x="228600" y="2819400"/>
            <a:ext cx="5181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en-US" sz="600" dirty="0">
              <a:solidFill>
                <a:srgbClr val="000000"/>
              </a:solidFill>
              <a:latin typeface="Times New Roman" panose="02020603050405020304" pitchFamily="18" charset="0"/>
            </a:endParaRPr>
          </a:p>
          <a:p>
            <a:pPr eaLnBrk="1" hangingPunct="1">
              <a:spcBef>
                <a:spcPct val="0"/>
              </a:spcBef>
              <a:buFontTx/>
              <a:buNone/>
            </a:pPr>
            <a:r>
              <a:rPr lang="en-US" altLang="en-US" sz="2000" b="1" dirty="0">
                <a:solidFill>
                  <a:srgbClr val="000000"/>
                </a:solidFill>
                <a:latin typeface="Times New Roman" panose="02020603050405020304" pitchFamily="18" charset="0"/>
                <a:cs typeface="Times New Roman" panose="02020603050405020304" pitchFamily="18" charset="0"/>
              </a:rPr>
              <a:t>Questions:</a:t>
            </a:r>
          </a:p>
          <a:p>
            <a:pPr eaLnBrk="1" hangingPunct="1">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1. Approximately how long has this animal been dead? </a:t>
            </a:r>
          </a:p>
          <a:p>
            <a:pPr eaLnBrk="1" hangingPunct="1">
              <a:spcBef>
                <a:spcPct val="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2. Why are maggots of different ages found in the body? </a:t>
            </a:r>
          </a:p>
          <a:p>
            <a:pPr eaLnBrk="1" hangingPunct="1">
              <a:spcBef>
                <a:spcPct val="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000"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spcAft>
                <a:spcPts val="1000"/>
              </a:spcAft>
              <a:buFontTx/>
              <a:buNone/>
            </a:pPr>
            <a:r>
              <a:rPr lang="en-US" altLang="en-US" sz="2000" dirty="0">
                <a:latin typeface="Times New Roman" panose="02020603050405020304" pitchFamily="18" charset="0"/>
                <a:cs typeface="Times New Roman" panose="02020603050405020304" pitchFamily="18" charset="0"/>
              </a:rPr>
              <a:t>3. Other than temperature, what other conditions would you want to obtain from the weather station or area to help you to be more confident of your time of death estimation?</a:t>
            </a:r>
          </a:p>
        </p:txBody>
      </p:sp>
      <p:graphicFrame>
        <p:nvGraphicFramePr>
          <p:cNvPr id="5" name="Table 4">
            <a:extLst>
              <a:ext uri="{FF2B5EF4-FFF2-40B4-BE49-F238E27FC236}">
                <a16:creationId xmlns:a16="http://schemas.microsoft.com/office/drawing/2014/main" id="{20F6811D-1BB7-BC7E-B892-EB19F1081AD2}"/>
              </a:ext>
            </a:extLst>
          </p:cNvPr>
          <p:cNvGraphicFramePr>
            <a:graphicFrameLocks noGrp="1"/>
          </p:cNvGraphicFramePr>
          <p:nvPr/>
        </p:nvGraphicFramePr>
        <p:xfrm>
          <a:off x="5562600" y="2819400"/>
          <a:ext cx="3382962" cy="3235345"/>
        </p:xfrm>
        <a:graphic>
          <a:graphicData uri="http://schemas.openxmlformats.org/drawingml/2006/table">
            <a:tbl>
              <a:tblPr firstRow="1" bandRow="1">
                <a:tableStyleId>{7E9639D4-E3E2-4D34-9284-5A2195B3D0D7}</a:tableStyleId>
              </a:tblPr>
              <a:tblGrid>
                <a:gridCol w="1554334">
                  <a:extLst>
                    <a:ext uri="{9D8B030D-6E8A-4147-A177-3AD203B41FA5}">
                      <a16:colId xmlns:a16="http://schemas.microsoft.com/office/drawing/2014/main" val="20000"/>
                    </a:ext>
                  </a:extLst>
                </a:gridCol>
                <a:gridCol w="914314">
                  <a:extLst>
                    <a:ext uri="{9D8B030D-6E8A-4147-A177-3AD203B41FA5}">
                      <a16:colId xmlns:a16="http://schemas.microsoft.com/office/drawing/2014/main" val="20001"/>
                    </a:ext>
                  </a:extLst>
                </a:gridCol>
                <a:gridCol w="914314">
                  <a:extLst>
                    <a:ext uri="{9D8B030D-6E8A-4147-A177-3AD203B41FA5}">
                      <a16:colId xmlns:a16="http://schemas.microsoft.com/office/drawing/2014/main" val="20002"/>
                    </a:ext>
                  </a:extLst>
                </a:gridCol>
              </a:tblGrid>
              <a:tr h="640041">
                <a:tc>
                  <a:txBody>
                    <a:bodyPr/>
                    <a:lstStyle/>
                    <a:p>
                      <a:pPr algn="ctr"/>
                      <a:r>
                        <a:rPr lang="en-US" sz="1800" dirty="0">
                          <a:solidFill>
                            <a:schemeClr val="tx1"/>
                          </a:solidFill>
                        </a:rPr>
                        <a:t>Species &amp; Stage</a:t>
                      </a:r>
                    </a:p>
                  </a:txBody>
                  <a:tcPr marL="91431" marR="91431"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Size</a:t>
                      </a:r>
                    </a:p>
                    <a:p>
                      <a:pPr algn="ctr"/>
                      <a:r>
                        <a:rPr lang="en-US" sz="1800" dirty="0">
                          <a:solidFill>
                            <a:schemeClr val="tx1"/>
                          </a:solidFill>
                        </a:rPr>
                        <a:t>(mm)</a:t>
                      </a:r>
                    </a:p>
                  </a:txBody>
                  <a:tcPr marL="91431" marR="91431"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tx1"/>
                          </a:solidFill>
                        </a:rPr>
                        <a:t>Age</a:t>
                      </a:r>
                    </a:p>
                  </a:txBody>
                  <a:tcPr marL="91431" marR="91431"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755">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p>
                  </a:txBody>
                  <a:tcPr marL="91431" marR="9143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787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1470</Words>
  <Application>Microsoft Office PowerPoint</Application>
  <PresentationFormat>On-screen Show (4:3)</PresentationFormat>
  <Paragraphs>151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Gill Sans Nova Ultra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Tracy Tomm</cp:lastModifiedBy>
  <cp:revision>143</cp:revision>
  <dcterms:created xsi:type="dcterms:W3CDTF">2009-03-03T23:31:29Z</dcterms:created>
  <dcterms:modified xsi:type="dcterms:W3CDTF">2024-01-26T20:02:42Z</dcterms:modified>
</cp:coreProperties>
</file>