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1" r:id="rId4"/>
    <p:sldId id="259" r:id="rId5"/>
    <p:sldId id="260" r:id="rId6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486656"/>
            <a:ext cx="10972800" cy="2828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108" y="682752"/>
            <a:ext cx="9241841" cy="3443021"/>
          </a:xfrm>
        </p:spPr>
        <p:txBody>
          <a:bodyPr anchor="b">
            <a:normAutofit/>
          </a:bodyPr>
          <a:lstStyle>
            <a:lvl1pPr algn="ctr">
              <a:defRPr sz="938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08" y="4828032"/>
            <a:ext cx="9241841" cy="1609344"/>
          </a:xfrm>
        </p:spPr>
        <p:txBody>
          <a:bodyPr>
            <a:normAutofit/>
          </a:bodyPr>
          <a:lstStyle>
            <a:lvl1pPr marL="0" indent="0" algn="ctr">
              <a:buNone/>
              <a:defRPr sz="3840" baseline="0">
                <a:solidFill>
                  <a:schemeClr val="bg1"/>
                </a:solidFill>
              </a:defRPr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6397447" y="0"/>
            <a:ext cx="4575353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6566" y="686365"/>
            <a:ext cx="3129383" cy="59023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4109" y="686365"/>
            <a:ext cx="4954218" cy="59023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6108" y="6780107"/>
            <a:ext cx="2270518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0972800" cy="450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819302"/>
            <a:ext cx="9241841" cy="3345485"/>
          </a:xfrm>
        </p:spPr>
        <p:txBody>
          <a:bodyPr anchor="b">
            <a:normAutofit/>
          </a:bodyPr>
          <a:lstStyle>
            <a:lvl1pPr>
              <a:defRPr sz="76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4847539"/>
            <a:ext cx="9241841" cy="1648358"/>
          </a:xfrm>
        </p:spPr>
        <p:txBody>
          <a:bodyPr>
            <a:normAutofit/>
          </a:bodyPr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6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108" y="2760269"/>
            <a:ext cx="4334256" cy="3833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1693" y="2755596"/>
            <a:ext cx="4334256" cy="3833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9" y="2760269"/>
            <a:ext cx="4336999" cy="951518"/>
          </a:xfrm>
        </p:spPr>
        <p:txBody>
          <a:bodyPr anchor="ctr"/>
          <a:lstStyle>
            <a:lvl1pPr marL="0" indent="0">
              <a:buNone/>
              <a:defRPr sz="2773" b="0" cap="all" baseline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108" y="3834174"/>
            <a:ext cx="4336999" cy="2759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8950" y="2760269"/>
            <a:ext cx="4336999" cy="951518"/>
          </a:xfrm>
        </p:spPr>
        <p:txBody>
          <a:bodyPr anchor="ctr"/>
          <a:lstStyle>
            <a:lvl1pPr marL="0" indent="0">
              <a:buNone/>
              <a:defRPr sz="2773" b="0" cap="all" baseline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8950" y="3834174"/>
            <a:ext cx="4336999" cy="2759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92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2764640"/>
            <a:ext cx="5441080" cy="3833165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108" y="2764640"/>
            <a:ext cx="3430715" cy="349561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3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2418893"/>
            <a:ext cx="5914322" cy="489630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2374" y="2760269"/>
            <a:ext cx="3593570" cy="383316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97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1"/>
            <a:ext cx="10972800" cy="24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339001"/>
            <a:ext cx="9241841" cy="181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2760269"/>
            <a:ext cx="9241841" cy="383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3348" y="6780107"/>
            <a:ext cx="291327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80" spc="53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5/12/2022</a:t>
            </a:fld>
            <a:endParaRPr lang="en-US" spc="53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108" y="6780107"/>
            <a:ext cx="495421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3" cap="all" spc="53" baseline="0">
                <a:solidFill>
                  <a:schemeClr val="tx1"/>
                </a:solidFill>
              </a:defRPr>
            </a:lvl1pPr>
          </a:lstStyle>
          <a:p>
            <a:endParaRPr lang="en-US" spc="5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30" y="6780107"/>
            <a:ext cx="83941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7040" kern="1200" cap="all" spc="128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75390" rtl="0" eaLnBrk="1" latinLnBrk="0" hangingPunct="1">
        <a:lnSpc>
          <a:spcPct val="101000"/>
        </a:lnSpc>
        <a:spcBef>
          <a:spcPts val="747"/>
        </a:spcBef>
        <a:spcAft>
          <a:spcPts val="747"/>
        </a:spcAft>
        <a:buFont typeface="Arial" panose="020B0604020202020204" pitchFamily="34" charset="0"/>
        <a:buNone/>
        <a:defRPr sz="2773" kern="1200" spc="53" baseline="0">
          <a:solidFill>
            <a:schemeClr val="tx1"/>
          </a:solidFill>
          <a:latin typeface="+mn-lt"/>
          <a:ea typeface="+mn-ea"/>
          <a:cs typeface="+mn-cs"/>
        </a:defRPr>
      </a:lvl1pPr>
      <a:lvl2pPr marL="292617" indent="-292617" algn="l" defTabSz="975390" rtl="0" eaLnBrk="1" latinLnBrk="0" hangingPunct="1">
        <a:lnSpc>
          <a:spcPct val="101000"/>
        </a:lnSpc>
        <a:spcBef>
          <a:spcPts val="427"/>
        </a:spcBef>
        <a:spcAft>
          <a:spcPts val="427"/>
        </a:spcAft>
        <a:buClrTx/>
        <a:buFont typeface="Wingdings" panose="05000000000000000000" pitchFamily="2" charset="2"/>
        <a:buChar char="§"/>
        <a:defRPr sz="2453" kern="1200" spc="53" baseline="0">
          <a:solidFill>
            <a:schemeClr val="tx1"/>
          </a:solidFill>
          <a:latin typeface="+mn-lt"/>
          <a:ea typeface="+mn-ea"/>
          <a:cs typeface="+mn-cs"/>
        </a:defRPr>
      </a:lvl2pPr>
      <a:lvl3pPr marL="292617" indent="0" algn="l" defTabSz="975390" rtl="0" eaLnBrk="1" latinLnBrk="0" hangingPunct="1">
        <a:lnSpc>
          <a:spcPct val="101000"/>
        </a:lnSpc>
        <a:spcBef>
          <a:spcPts val="427"/>
        </a:spcBef>
        <a:spcAft>
          <a:spcPts val="427"/>
        </a:spcAft>
        <a:buFont typeface="Arial" panose="020B0604020202020204" pitchFamily="34" charset="0"/>
        <a:buNone/>
        <a:defRPr sz="1920" b="1" kern="1200" spc="53" baseline="0">
          <a:solidFill>
            <a:schemeClr val="tx1"/>
          </a:solidFill>
          <a:latin typeface="+mn-lt"/>
          <a:ea typeface="+mn-ea"/>
          <a:cs typeface="+mn-cs"/>
        </a:defRPr>
      </a:lvl3pPr>
      <a:lvl4pPr marL="634004" indent="-292617" algn="l" defTabSz="975390" rtl="0" eaLnBrk="1" latinLnBrk="0" hangingPunct="1">
        <a:lnSpc>
          <a:spcPct val="101000"/>
        </a:lnSpc>
        <a:spcBef>
          <a:spcPts val="427"/>
        </a:spcBef>
        <a:spcAft>
          <a:spcPts val="427"/>
        </a:spcAft>
        <a:buClrTx/>
        <a:buFont typeface="Wingdings" panose="05000000000000000000" pitchFamily="2" charset="2"/>
        <a:buChar char="§"/>
        <a:defRPr sz="1920" kern="1200" spc="53" baseline="0">
          <a:solidFill>
            <a:schemeClr val="tx1"/>
          </a:solidFill>
          <a:latin typeface="+mn-lt"/>
          <a:ea typeface="+mn-ea"/>
          <a:cs typeface="+mn-cs"/>
        </a:defRPr>
      </a:lvl4pPr>
      <a:lvl5pPr marL="634004" indent="0" algn="l" defTabSz="975390" rtl="0" eaLnBrk="1" latinLnBrk="0" hangingPunct="1">
        <a:lnSpc>
          <a:spcPct val="101000"/>
        </a:lnSpc>
        <a:spcBef>
          <a:spcPts val="427"/>
        </a:spcBef>
        <a:spcAft>
          <a:spcPts val="427"/>
        </a:spcAft>
        <a:buFont typeface="Arial" panose="020B0604020202020204" pitchFamily="34" charset="0"/>
        <a:buNone/>
        <a:defRPr sz="1920" b="1" kern="1200" spc="53" baseline="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tHcnedwNfxsE_y2BHxxBt16houT5os4IRIgBGhzatg/edit?usp=shar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6mpexcyN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llpaperflare.com/beautiful-coral-reef-animal-wildlife-animals-in-the-wild-wallpaper-robh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000" y="0"/>
            <a:ext cx="130048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1838" y="785707"/>
            <a:ext cx="8036962" cy="5743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01690-D560-334B-58CD-6C14F61B0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02" y="1188719"/>
            <a:ext cx="6323219" cy="324991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masis MT Pro Black" panose="02040A04050005020304" pitchFamily="18" charset="0"/>
              </a:rPr>
              <a:t>Finding Nemo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CAF8-151E-E3C8-148A-2D4941D9B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02" y="4998720"/>
            <a:ext cx="6323219" cy="11277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Ecology Review 2022</a:t>
            </a:r>
          </a:p>
        </p:txBody>
      </p:sp>
      <p:pic>
        <p:nvPicPr>
          <p:cNvPr id="17" name="Picture 3" descr="Clownfish">
            <a:extLst>
              <a:ext uri="{FF2B5EF4-FFF2-40B4-BE49-F238E27FC236}">
                <a16:creationId xmlns:a16="http://schemas.microsoft.com/office/drawing/2014/main" id="{A5B1AB81-8B52-F5A8-A7FF-5ED05E94F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2" r="16360" b="-2"/>
          <a:stretch/>
        </p:blipFill>
        <p:spPr>
          <a:xfrm>
            <a:off x="-1015979" y="785706"/>
            <a:ext cx="4967817" cy="574378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A4B4FA-1BF3-3D8C-6488-E3B7C87644A2}"/>
              </a:ext>
            </a:extLst>
          </p:cNvPr>
          <p:cNvSpPr txBox="1">
            <a:spLocks/>
          </p:cNvSpPr>
          <p:nvPr/>
        </p:nvSpPr>
        <p:spPr>
          <a:xfrm>
            <a:off x="-1016000" y="6980112"/>
            <a:ext cx="6749826" cy="29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75390" rtl="0" eaLnBrk="1" latinLnBrk="0" hangingPunct="1">
              <a:lnSpc>
                <a:spcPct val="101000"/>
              </a:lnSpc>
              <a:spcBef>
                <a:spcPts val="747"/>
              </a:spcBef>
              <a:spcAft>
                <a:spcPts val="747"/>
              </a:spcAft>
              <a:buFont typeface="Arial" panose="020B0604020202020204" pitchFamily="34" charset="0"/>
              <a:buNone/>
              <a:defRPr sz="3840" kern="1200" spc="5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7695" indent="0" algn="ctr" defTabSz="975390" rtl="0" eaLnBrk="1" latinLnBrk="0" hangingPunct="1">
              <a:lnSpc>
                <a:spcPct val="101000"/>
              </a:lnSpc>
              <a:spcBef>
                <a:spcPts val="427"/>
              </a:spcBef>
              <a:spcAft>
                <a:spcPts val="427"/>
              </a:spcAft>
              <a:buClrTx/>
              <a:buFont typeface="Wingdings" panose="05000000000000000000" pitchFamily="2" charset="2"/>
              <a:buNone/>
              <a:defRPr sz="2133" kern="1200" spc="5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indent="0" algn="ctr" defTabSz="975390" rtl="0" eaLnBrk="1" latinLnBrk="0" hangingPunct="1">
              <a:lnSpc>
                <a:spcPct val="101000"/>
              </a:lnSpc>
              <a:spcBef>
                <a:spcPts val="427"/>
              </a:spcBef>
              <a:spcAft>
                <a:spcPts val="427"/>
              </a:spcAft>
              <a:buFont typeface="Arial" panose="020B0604020202020204" pitchFamily="34" charset="0"/>
              <a:buNone/>
              <a:defRPr sz="1920" b="1" kern="1200" spc="5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indent="0" algn="ctr" defTabSz="975390" rtl="0" eaLnBrk="1" latinLnBrk="0" hangingPunct="1">
              <a:lnSpc>
                <a:spcPct val="101000"/>
              </a:lnSpc>
              <a:spcBef>
                <a:spcPts val="427"/>
              </a:spcBef>
              <a:spcAft>
                <a:spcPts val="427"/>
              </a:spcAft>
              <a:buClrTx/>
              <a:buFont typeface="Wingdings" panose="05000000000000000000" pitchFamily="2" charset="2"/>
              <a:buNone/>
              <a:defRPr sz="1707" kern="1200" spc="5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indent="0" algn="ctr" defTabSz="975390" rtl="0" eaLnBrk="1" latinLnBrk="0" hangingPunct="1">
              <a:lnSpc>
                <a:spcPct val="101000"/>
              </a:lnSpc>
              <a:spcBef>
                <a:spcPts val="427"/>
              </a:spcBef>
              <a:spcAft>
                <a:spcPts val="427"/>
              </a:spcAft>
              <a:buFont typeface="Arial" panose="020B0604020202020204" pitchFamily="34" charset="0"/>
              <a:buNone/>
              <a:defRPr sz="1707" b="1" kern="1200" spc="53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/>
              <a:t>K. </a:t>
            </a:r>
            <a:r>
              <a:rPr lang="en-US" sz="1200" i="1" dirty="0" err="1"/>
              <a:t>McPheron</a:t>
            </a:r>
            <a:r>
              <a:rPr lang="en-US" sz="1200" i="1" dirty="0"/>
              <a:t> &amp; T. Tomm 2022   https://sciencespot.net/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D2CF8-BD42-600B-FE43-EA4862975DC3}"/>
              </a:ext>
            </a:extLst>
          </p:cNvPr>
          <p:cNvSpPr txBox="1"/>
          <p:nvPr/>
        </p:nvSpPr>
        <p:spPr>
          <a:xfrm>
            <a:off x="-4410807" y="42982"/>
            <a:ext cx="339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Student Digital Slides available at</a:t>
            </a:r>
          </a:p>
          <a:p>
            <a:r>
              <a:rPr lang="en-US" sz="1200" dirty="0">
                <a:hlinkClick r:id="rId3"/>
              </a:rPr>
              <a:t>https://docs.google.com/presentation/d/1htHcnedwNfxsE_y2BHxxBt16houT5os4IRIgBGhzatg/edit?usp=sharing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9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D7736-4C88-5458-252F-5977BB21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94"/>
          <a:stretch/>
        </p:blipFill>
        <p:spPr>
          <a:xfrm>
            <a:off x="181559" y="293677"/>
            <a:ext cx="10609682" cy="4090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CD6777-171C-496E-D116-B30A5B4C9642}"/>
              </a:ext>
            </a:extLst>
          </p:cNvPr>
          <p:cNvSpPr txBox="1"/>
          <p:nvPr/>
        </p:nvSpPr>
        <p:spPr>
          <a:xfrm>
            <a:off x="956553" y="1537478"/>
            <a:ext cx="1004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Great Barrier Reef – Australia - 1,429 miles long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E8149-1631-11D7-D3F2-65DDD28DF01B}"/>
              </a:ext>
            </a:extLst>
          </p:cNvPr>
          <p:cNvSpPr txBox="1"/>
          <p:nvPr/>
        </p:nvSpPr>
        <p:spPr>
          <a:xfrm>
            <a:off x="956553" y="1938641"/>
            <a:ext cx="927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Conservation Issues – Pollution, Trash, Invasive species, Coral bleaching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4AA64-E2D7-5CD7-1CE9-01E8A5C5B55F}"/>
              </a:ext>
            </a:extLst>
          </p:cNvPr>
          <p:cNvSpPr txBox="1"/>
          <p:nvPr/>
        </p:nvSpPr>
        <p:spPr>
          <a:xfrm>
            <a:off x="3610182" y="2475720"/>
            <a:ext cx="54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He was injured in a barracuda attack that killed his mom and siblings.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5AAFB-8F00-B5C6-7614-52FDB97D5E86}"/>
              </a:ext>
            </a:extLst>
          </p:cNvPr>
          <p:cNvSpPr txBox="1"/>
          <p:nvPr/>
        </p:nvSpPr>
        <p:spPr>
          <a:xfrm>
            <a:off x="3610182" y="3457545"/>
            <a:ext cx="506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His mom, Coral, liked the name “Nemo.</a:t>
            </a:r>
          </a:p>
        </p:txBody>
      </p:sp>
      <p:pic>
        <p:nvPicPr>
          <p:cNvPr id="20" name="Picture 19" descr="A picture containing text, clipar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235FF84-AABB-10A3-649F-81BEF8FF5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7" y="5449234"/>
            <a:ext cx="1806794" cy="1326050"/>
          </a:xfrm>
          <a:prstGeom prst="rect">
            <a:avLst/>
          </a:prstGeom>
        </p:spPr>
      </p:pic>
      <p:pic>
        <p:nvPicPr>
          <p:cNvPr id="22" name="Picture 21" descr="A picture containing colorful, reef, nature, different&#10;&#10;Description automatically generated">
            <a:extLst>
              <a:ext uri="{FF2B5EF4-FFF2-40B4-BE49-F238E27FC236}">
                <a16:creationId xmlns:a16="http://schemas.microsoft.com/office/drawing/2014/main" id="{34059347-4BFC-6143-10F7-6848B1CF5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1559" y="4393032"/>
            <a:ext cx="4917339" cy="276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40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D7736-4C88-5458-252F-5977BB21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06"/>
          <a:stretch/>
        </p:blipFill>
        <p:spPr>
          <a:xfrm>
            <a:off x="181559" y="81181"/>
            <a:ext cx="10609682" cy="1938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9483A5-E5B9-8A41-1912-CACAB1C5DB18}"/>
              </a:ext>
            </a:extLst>
          </p:cNvPr>
          <p:cNvSpPr txBox="1"/>
          <p:nvPr/>
        </p:nvSpPr>
        <p:spPr>
          <a:xfrm>
            <a:off x="4076204" y="1161882"/>
            <a:ext cx="293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Whale 0, Barnacle 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00F7A-042A-6C01-E097-582ED4640C1B}"/>
              </a:ext>
            </a:extLst>
          </p:cNvPr>
          <p:cNvSpPr txBox="1"/>
          <p:nvPr/>
        </p:nvSpPr>
        <p:spPr>
          <a:xfrm>
            <a:off x="7156853" y="1161882"/>
            <a:ext cx="323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Fish Parasites +, Nemo 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B2FFC-992D-E775-ABAC-9F68D90E1861}"/>
              </a:ext>
            </a:extLst>
          </p:cNvPr>
          <p:cNvSpPr txBox="1"/>
          <p:nvPr/>
        </p:nvSpPr>
        <p:spPr>
          <a:xfrm>
            <a:off x="673308" y="1151137"/>
            <a:ext cx="293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Shrimp +, Nemo +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E02BB8-E78F-C26F-B556-F5E5DF20DC21}"/>
              </a:ext>
            </a:extLst>
          </p:cNvPr>
          <p:cNvGrpSpPr/>
          <p:nvPr/>
        </p:nvGrpSpPr>
        <p:grpSpPr>
          <a:xfrm>
            <a:off x="2647971" y="4895837"/>
            <a:ext cx="5897433" cy="2278286"/>
            <a:chOff x="2174635" y="4837395"/>
            <a:chExt cx="5897433" cy="22782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30E979-B705-667E-4AFD-10B06C15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831" y="4837395"/>
              <a:ext cx="1826650" cy="21548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BC7C4AA-1AF4-69CC-3E5C-3FD1DEAB7B04}"/>
                </a:ext>
              </a:extLst>
            </p:cNvPr>
            <p:cNvGrpSpPr/>
            <p:nvPr/>
          </p:nvGrpSpPr>
          <p:grpSpPr>
            <a:xfrm>
              <a:off x="2174635" y="5466709"/>
              <a:ext cx="5897433" cy="1648972"/>
              <a:chOff x="3930710" y="5518659"/>
              <a:chExt cx="5897433" cy="1648972"/>
            </a:xfrm>
          </p:grpSpPr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37CB063E-A1E4-A81A-B681-9B7024F276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3556" y="5518659"/>
                <a:ext cx="3924587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u="sng" dirty="0">
                    <a:latin typeface="Times New Roman" pitchFamily="18" charset="0"/>
                  </a:rPr>
                  <a:t>Remoras</a:t>
                </a:r>
                <a:r>
                  <a:rPr lang="en-US" dirty="0">
                    <a:latin typeface="Times New Roman" pitchFamily="18" charset="0"/>
                  </a:rPr>
                  <a:t> attach themselves to the </a:t>
                </a:r>
                <a:r>
                  <a:rPr lang="en-US" b="1" u="sng" dirty="0">
                    <a:latin typeface="Times New Roman" pitchFamily="18" charset="0"/>
                  </a:rPr>
                  <a:t>shark</a:t>
                </a:r>
                <a:r>
                  <a:rPr lang="en-US" dirty="0">
                    <a:latin typeface="Times New Roman" pitchFamily="18" charset="0"/>
                  </a:rPr>
                  <a:t> to get a free ride and enjoy the food scraps lift behind by the shark.  They do not help or hurt the shark.</a:t>
                </a:r>
              </a:p>
            </p:txBody>
          </p:sp>
          <p:sp>
            <p:nvSpPr>
              <p:cNvPr id="17" name="Text Box 3">
                <a:extLst>
                  <a:ext uri="{FF2B5EF4-FFF2-40B4-BE49-F238E27FC236}">
                    <a16:creationId xmlns:a16="http://schemas.microsoft.com/office/drawing/2014/main" id="{9F5546AA-133B-B804-FC55-620351D79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0710" y="6859854"/>
                <a:ext cx="2119042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Shark &amp; Remora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539299-A679-08A1-0725-37EC62A78346}"/>
              </a:ext>
            </a:extLst>
          </p:cNvPr>
          <p:cNvGrpSpPr/>
          <p:nvPr/>
        </p:nvGrpSpPr>
        <p:grpSpPr>
          <a:xfrm>
            <a:off x="4512056" y="2278200"/>
            <a:ext cx="6279185" cy="3025389"/>
            <a:chOff x="4512056" y="2278200"/>
            <a:chExt cx="6279185" cy="3025389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AC05A6D4-FEA5-F03D-E3CD-4606BFFF2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056" y="3525469"/>
              <a:ext cx="392458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u="sng" dirty="0">
                  <a:latin typeface="Times New Roman" pitchFamily="18" charset="0"/>
                </a:rPr>
                <a:t>Tongue louse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</a:rPr>
                <a:t>attaches to a </a:t>
              </a:r>
              <a:r>
                <a:rPr lang="en-US" b="1" u="sng" dirty="0" err="1">
                  <a:latin typeface="Times New Roman" pitchFamily="18" charset="0"/>
                </a:rPr>
                <a:t>Clownfish’s</a:t>
              </a:r>
              <a:r>
                <a:rPr lang="en-US" dirty="0">
                  <a:latin typeface="Times New Roman" pitchFamily="18" charset="0"/>
                </a:rPr>
                <a:t> tongue and eats the food the fish would normally eat.  The fish starves to death.</a:t>
              </a: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43271556-5D02-BC63-7DAF-7628C8DC2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5642" y="4995812"/>
              <a:ext cx="1951162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Tongue Louse &amp; Fish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84FFE7-20ED-60BC-B38C-70D349577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06" y="2278200"/>
              <a:ext cx="2340035" cy="268488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9AF62C-DC91-EDDC-B79B-84D3D55E79EF}"/>
              </a:ext>
            </a:extLst>
          </p:cNvPr>
          <p:cNvGrpSpPr/>
          <p:nvPr/>
        </p:nvGrpSpPr>
        <p:grpSpPr>
          <a:xfrm>
            <a:off x="115568" y="2369547"/>
            <a:ext cx="6426446" cy="2323916"/>
            <a:chOff x="115568" y="2369547"/>
            <a:chExt cx="6426446" cy="23239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DE5034-54A7-5B21-2D69-A734DDBB5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975"/>
            <a:stretch/>
          </p:blipFill>
          <p:spPr>
            <a:xfrm>
              <a:off x="115568" y="2369547"/>
              <a:ext cx="2819171" cy="1938780"/>
            </a:xfrm>
            <a:prstGeom prst="rect">
              <a:avLst/>
            </a:prstGeom>
          </p:spPr>
        </p:pic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76FAC218-E15C-C7D5-0B8A-9696FD7BC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739" y="2405971"/>
              <a:ext cx="360727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u="sng" dirty="0">
                  <a:latin typeface="Times New Roman" pitchFamily="18" charset="0"/>
                </a:rPr>
                <a:t>Clownfish</a:t>
              </a:r>
              <a:r>
                <a:rPr lang="en-US" dirty="0">
                  <a:latin typeface="Times New Roman" pitchFamily="18" charset="0"/>
                </a:rPr>
                <a:t> hides in an </a:t>
              </a:r>
              <a:r>
                <a:rPr lang="en-US" b="1" u="sng" dirty="0">
                  <a:latin typeface="Times New Roman" pitchFamily="18" charset="0"/>
                </a:rPr>
                <a:t>anemone</a:t>
              </a:r>
              <a:r>
                <a:rPr lang="en-US" dirty="0">
                  <a:latin typeface="Times New Roman" pitchFamily="18" charset="0"/>
                </a:rPr>
                <a:t> for protection.  It attracts food for the anemone.</a:t>
              </a:r>
            </a:p>
          </p:txBody>
        </p:sp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EFF92F72-2D21-3364-C168-19C3C36B8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157" y="4385686"/>
              <a:ext cx="1951162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Anemone &amp; Clownfish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8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8481E32-20D7-8D1E-3F43-863F0FE1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53" b="27122"/>
          <a:stretch/>
        </p:blipFill>
        <p:spPr>
          <a:xfrm>
            <a:off x="210279" y="2976932"/>
            <a:ext cx="10718401" cy="226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13584-620A-C16D-69EB-D3E4CFB43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28"/>
          <a:stretch/>
        </p:blipFill>
        <p:spPr>
          <a:xfrm>
            <a:off x="210280" y="236179"/>
            <a:ext cx="10718401" cy="2086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CD6777-171C-496E-D116-B30A5B4C9642}"/>
              </a:ext>
            </a:extLst>
          </p:cNvPr>
          <p:cNvSpPr txBox="1"/>
          <p:nvPr/>
        </p:nvSpPr>
        <p:spPr>
          <a:xfrm>
            <a:off x="680417" y="931261"/>
            <a:ext cx="145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Seaweed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E8149-1631-11D7-D3F2-65DDD28DF01B}"/>
              </a:ext>
            </a:extLst>
          </p:cNvPr>
          <p:cNvSpPr txBox="1"/>
          <p:nvPr/>
        </p:nvSpPr>
        <p:spPr>
          <a:xfrm>
            <a:off x="680417" y="1395503"/>
            <a:ext cx="145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Kelp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750E3-6B2A-798F-950E-891876F84C0E}"/>
              </a:ext>
            </a:extLst>
          </p:cNvPr>
          <p:cNvSpPr txBox="1"/>
          <p:nvPr/>
        </p:nvSpPr>
        <p:spPr>
          <a:xfrm>
            <a:off x="679083" y="1873312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Phytoplankton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A298D2-77D9-1A81-46D8-51811C17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00" y="4319050"/>
            <a:ext cx="924569" cy="692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F332CF-D78A-E5B3-6601-BD0D6D849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9" r="77786" b="40122"/>
          <a:stretch/>
        </p:blipFill>
        <p:spPr bwMode="auto">
          <a:xfrm>
            <a:off x="4851919" y="3457909"/>
            <a:ext cx="683391" cy="6391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4DC7E4-8B47-D5D5-B39C-1416AF3F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4" y="3693157"/>
            <a:ext cx="847950" cy="8441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85A602-CAAB-2020-7CDA-D3C201A4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58" y="3775023"/>
            <a:ext cx="952823" cy="665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0AA0685-5E5D-D910-0626-CCD92AB3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64" y="4244009"/>
            <a:ext cx="842617" cy="842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C66C5A6-B520-24D3-B736-90CD0BF7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09" y="214689"/>
            <a:ext cx="1008086" cy="13808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997E28B-94F1-9E17-F0E9-11D9E6AAC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12923" r="7621" b="6742"/>
          <a:stretch/>
        </p:blipFill>
        <p:spPr bwMode="auto">
          <a:xfrm>
            <a:off x="2556533" y="3368173"/>
            <a:ext cx="813699" cy="813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A263A24-C04C-C22F-6B83-2C03B820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88" y="1059613"/>
            <a:ext cx="813699" cy="813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B77321-091C-5C3E-94A7-C9C9654FC9AB}"/>
              </a:ext>
            </a:extLst>
          </p:cNvPr>
          <p:cNvSpPr txBox="1"/>
          <p:nvPr/>
        </p:nvSpPr>
        <p:spPr>
          <a:xfrm>
            <a:off x="675350" y="2256976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Coral (algae)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D501BB-F1E0-4169-B4A8-22D4522997D4}"/>
              </a:ext>
            </a:extLst>
          </p:cNvPr>
          <p:cNvSpPr txBox="1"/>
          <p:nvPr/>
        </p:nvSpPr>
        <p:spPr>
          <a:xfrm>
            <a:off x="6252706" y="962995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Clownfish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F8F943-13B9-4B5C-DFBC-9195802347D2}"/>
              </a:ext>
            </a:extLst>
          </p:cNvPr>
          <p:cNvSpPr txBox="1"/>
          <p:nvPr/>
        </p:nvSpPr>
        <p:spPr>
          <a:xfrm>
            <a:off x="4362239" y="965062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Barracuda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97812E-0233-9ECE-E8A3-EFCE36C5E2F1}"/>
              </a:ext>
            </a:extLst>
          </p:cNvPr>
          <p:cNvSpPr txBox="1"/>
          <p:nvPr/>
        </p:nvSpPr>
        <p:spPr>
          <a:xfrm>
            <a:off x="2465962" y="1786744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Zooplankton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1770E9-30B8-3826-D7E8-4316638CC2B8}"/>
              </a:ext>
            </a:extLst>
          </p:cNvPr>
          <p:cNvSpPr txBox="1"/>
          <p:nvPr/>
        </p:nvSpPr>
        <p:spPr>
          <a:xfrm>
            <a:off x="2508544" y="1395503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Sponges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0060A3-83B5-19C8-5CE2-F4A484A74BD0}"/>
              </a:ext>
            </a:extLst>
          </p:cNvPr>
          <p:cNvSpPr txBox="1"/>
          <p:nvPr/>
        </p:nvSpPr>
        <p:spPr>
          <a:xfrm>
            <a:off x="4362239" y="2250403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Starfish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17C0A3-512C-04F6-53D4-02EE79EAFF02}"/>
              </a:ext>
            </a:extLst>
          </p:cNvPr>
          <p:cNvSpPr txBox="1"/>
          <p:nvPr/>
        </p:nvSpPr>
        <p:spPr>
          <a:xfrm>
            <a:off x="2484029" y="945180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Coral (polyps)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E6B99-DF88-F9B4-6EB5-51A068FB8263}"/>
              </a:ext>
            </a:extLst>
          </p:cNvPr>
          <p:cNvSpPr txBox="1"/>
          <p:nvPr/>
        </p:nvSpPr>
        <p:spPr>
          <a:xfrm>
            <a:off x="6240450" y="1414281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Sea Turtle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D83A24-06EB-11BC-E49C-FBD6AE91282D}"/>
              </a:ext>
            </a:extLst>
          </p:cNvPr>
          <p:cNvSpPr txBox="1"/>
          <p:nvPr/>
        </p:nvSpPr>
        <p:spPr>
          <a:xfrm>
            <a:off x="4412323" y="1393436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Pelican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DA3EC4-1977-FBC4-C23F-000D8C914D6E}"/>
              </a:ext>
            </a:extLst>
          </p:cNvPr>
          <p:cNvSpPr txBox="1"/>
          <p:nvPr/>
        </p:nvSpPr>
        <p:spPr>
          <a:xfrm>
            <a:off x="4392117" y="1804913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Shark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61D357-B866-E5C7-016A-09AB8868FFE4}"/>
              </a:ext>
            </a:extLst>
          </p:cNvPr>
          <p:cNvSpPr txBox="1"/>
          <p:nvPr/>
        </p:nvSpPr>
        <p:spPr>
          <a:xfrm>
            <a:off x="6259410" y="1856866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Butterfly fish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413987-7A11-596A-FEFD-8E04AC0F44F5}"/>
              </a:ext>
            </a:extLst>
          </p:cNvPr>
          <p:cNvSpPr txBox="1"/>
          <p:nvPr/>
        </p:nvSpPr>
        <p:spPr>
          <a:xfrm>
            <a:off x="6259410" y="2268198"/>
            <a:ext cx="196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Crabs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8473D1-B03F-95A0-A1F9-6C3E6A280BD6}"/>
              </a:ext>
            </a:extLst>
          </p:cNvPr>
          <p:cNvSpPr txBox="1"/>
          <p:nvPr/>
        </p:nvSpPr>
        <p:spPr>
          <a:xfrm>
            <a:off x="8007908" y="1933517"/>
            <a:ext cx="30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NOTE: Different species may be classified as different types of consumers.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79BF1F-CFFB-F3C0-72D1-159894E11FEC}"/>
              </a:ext>
            </a:extLst>
          </p:cNvPr>
          <p:cNvSpPr txBox="1"/>
          <p:nvPr/>
        </p:nvSpPr>
        <p:spPr>
          <a:xfrm>
            <a:off x="210279" y="6709689"/>
            <a:ext cx="50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Students may add more pictures to complete their webs. </a:t>
            </a:r>
          </a:p>
        </p:txBody>
      </p:sp>
    </p:spTree>
    <p:extLst>
      <p:ext uri="{BB962C8B-B14F-4D97-AF65-F5344CB8AC3E}">
        <p14:creationId xmlns:p14="http://schemas.microsoft.com/office/powerpoint/2010/main" val="27262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2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8481E32-20D7-8D1E-3F43-863F0FE1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21" b="-2235"/>
          <a:stretch/>
        </p:blipFill>
        <p:spPr>
          <a:xfrm>
            <a:off x="127199" y="132820"/>
            <a:ext cx="10718401" cy="175706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1AC0FA-E519-96D7-AF93-633C859CC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1" t="27513" r="16320" b="19442"/>
          <a:stretch/>
        </p:blipFill>
        <p:spPr bwMode="auto">
          <a:xfrm>
            <a:off x="12819842" y="878730"/>
            <a:ext cx="833021" cy="7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AD9D7B-6FB6-ABD9-318D-A12A9AE54506}"/>
              </a:ext>
            </a:extLst>
          </p:cNvPr>
          <p:cNvSpPr txBox="1"/>
          <p:nvPr/>
        </p:nvSpPr>
        <p:spPr>
          <a:xfrm>
            <a:off x="442949" y="1011353"/>
            <a:ext cx="685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What did you say?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4185A4-7971-3D17-F12F-7BBF3092F210}"/>
              </a:ext>
            </a:extLst>
          </p:cNvPr>
          <p:cNvSpPr txBox="1"/>
          <p:nvPr/>
        </p:nvSpPr>
        <p:spPr>
          <a:xfrm>
            <a:off x="2178759" y="6303847"/>
            <a:ext cx="685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Done with all parts?  Turn in on Google Classroom!</a:t>
            </a:r>
          </a:p>
        </p:txBody>
      </p:sp>
    </p:spTree>
    <p:extLst>
      <p:ext uri="{BB962C8B-B14F-4D97-AF65-F5344CB8AC3E}">
        <p14:creationId xmlns:p14="http://schemas.microsoft.com/office/powerpoint/2010/main" val="42409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412C24"/>
      </a:dk2>
      <a:lt2>
        <a:srgbClr val="E8E4E2"/>
      </a:lt2>
      <a:accent1>
        <a:srgbClr val="7DA8B9"/>
      </a:accent1>
      <a:accent2>
        <a:srgbClr val="75ACA5"/>
      </a:accent2>
      <a:accent3>
        <a:srgbClr val="81AB94"/>
      </a:accent3>
      <a:accent4>
        <a:srgbClr val="76AD77"/>
      </a:accent4>
      <a:accent5>
        <a:srgbClr val="8FA97F"/>
      </a:accent5>
      <a:accent6>
        <a:srgbClr val="9CA671"/>
      </a:accent6>
      <a:hlink>
        <a:srgbClr val="AA756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246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Amasis MT Pro Black</vt:lpstr>
      <vt:lpstr>Arial</vt:lpstr>
      <vt:lpstr>Arial Narrow</vt:lpstr>
      <vt:lpstr>Comic Sans MS</vt:lpstr>
      <vt:lpstr>Franklin Gothic Demi Cond</vt:lpstr>
      <vt:lpstr>Franklin Gothic Medium</vt:lpstr>
      <vt:lpstr>Times New Roman</vt:lpstr>
      <vt:lpstr>Wingdings</vt:lpstr>
      <vt:lpstr>JuxtaposeVTI</vt:lpstr>
      <vt:lpstr>Finding Nemo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Nemo</dc:title>
  <dc:creator>Tracy Tomm</dc:creator>
  <cp:lastModifiedBy>Tracy Tomm</cp:lastModifiedBy>
  <cp:revision>14</cp:revision>
  <dcterms:created xsi:type="dcterms:W3CDTF">2022-05-10T13:25:47Z</dcterms:created>
  <dcterms:modified xsi:type="dcterms:W3CDTF">2022-05-12T14:59:22Z</dcterms:modified>
</cp:coreProperties>
</file>