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645" r:id="rId2"/>
    <p:sldId id="647" r:id="rId3"/>
    <p:sldId id="397" r:id="rId4"/>
    <p:sldId id="418" r:id="rId5"/>
    <p:sldId id="371" r:id="rId6"/>
    <p:sldId id="326" r:id="rId7"/>
    <p:sldId id="392" r:id="rId8"/>
    <p:sldId id="391" r:id="rId9"/>
    <p:sldId id="267" r:id="rId10"/>
    <p:sldId id="257" r:id="rId11"/>
    <p:sldId id="416" r:id="rId12"/>
    <p:sldId id="426" r:id="rId13"/>
    <p:sldId id="619" r:id="rId14"/>
    <p:sldId id="329" r:id="rId15"/>
    <p:sldId id="398" r:id="rId16"/>
    <p:sldId id="331" r:id="rId17"/>
    <p:sldId id="425" r:id="rId18"/>
    <p:sldId id="334" r:id="rId19"/>
    <p:sldId id="400" r:id="rId20"/>
    <p:sldId id="401" r:id="rId21"/>
    <p:sldId id="424" r:id="rId22"/>
    <p:sldId id="407" r:id="rId23"/>
    <p:sldId id="403" r:id="rId24"/>
    <p:sldId id="404" r:id="rId25"/>
    <p:sldId id="405" r:id="rId26"/>
    <p:sldId id="395" r:id="rId27"/>
    <p:sldId id="599" r:id="rId28"/>
    <p:sldId id="585" r:id="rId29"/>
    <p:sldId id="580" r:id="rId30"/>
    <p:sldId id="584" r:id="rId31"/>
    <p:sldId id="581" r:id="rId32"/>
    <p:sldId id="632" r:id="rId33"/>
    <p:sldId id="624" r:id="rId34"/>
    <p:sldId id="625" r:id="rId35"/>
    <p:sldId id="626" r:id="rId36"/>
    <p:sldId id="627" r:id="rId37"/>
    <p:sldId id="628" r:id="rId38"/>
    <p:sldId id="629" r:id="rId39"/>
    <p:sldId id="630" r:id="rId40"/>
    <p:sldId id="631" r:id="rId41"/>
    <p:sldId id="620" r:id="rId42"/>
    <p:sldId id="598"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FF"/>
    <a:srgbClr val="FFFF99"/>
    <a:srgbClr val="3333FF"/>
    <a:srgbClr val="FFFF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06" autoAdjust="0"/>
    <p:restoredTop sz="94660"/>
  </p:normalViewPr>
  <p:slideViewPr>
    <p:cSldViewPr>
      <p:cViewPr varScale="1">
        <p:scale>
          <a:sx n="93" d="100"/>
          <a:sy n="93" d="100"/>
        </p:scale>
        <p:origin x="1023"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E3114A8-045E-4392-8C8F-14B88DBEEDCC}" type="datetimeFigureOut">
              <a:rPr lang="en-US" smtClean="0"/>
              <a:pPr/>
              <a:t>10/15/2023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CF8865-C9F7-4098-9F0A-2D47EA209531}" type="slidenum">
              <a:rPr lang="en-US" smtClean="0"/>
              <a:pPr/>
              <a:t>‹#›</a:t>
            </a:fld>
            <a:endParaRPr lang="en-US"/>
          </a:p>
        </p:txBody>
      </p:sp>
    </p:spTree>
    <p:extLst>
      <p:ext uri="{BB962C8B-B14F-4D97-AF65-F5344CB8AC3E}">
        <p14:creationId xmlns:p14="http://schemas.microsoft.com/office/powerpoint/2010/main" val="2039231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404E2A-5466-4F9F-A39C-A420D35DD3B9}" type="datetimeFigureOut">
              <a:rPr lang="en-US" smtClean="0"/>
              <a:pPr/>
              <a:t>10/15/2023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98E309-ECCB-4CDA-8882-8C719A023C65}" type="slidenum">
              <a:rPr lang="en-US" smtClean="0"/>
              <a:pPr/>
              <a:t>‹#›</a:t>
            </a:fld>
            <a:endParaRPr lang="en-US"/>
          </a:p>
        </p:txBody>
      </p:sp>
    </p:spTree>
    <p:extLst>
      <p:ext uri="{BB962C8B-B14F-4D97-AF65-F5344CB8AC3E}">
        <p14:creationId xmlns:p14="http://schemas.microsoft.com/office/powerpoint/2010/main" val="264802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98E309-ECCB-4CDA-8882-8C719A023C65}" type="slidenum">
              <a:rPr lang="en-US" smtClean="0"/>
              <a:pPr/>
              <a:t>8</a:t>
            </a:fld>
            <a:endParaRPr lang="en-US"/>
          </a:p>
        </p:txBody>
      </p:sp>
    </p:spTree>
    <p:extLst>
      <p:ext uri="{BB962C8B-B14F-4D97-AF65-F5344CB8AC3E}">
        <p14:creationId xmlns:p14="http://schemas.microsoft.com/office/powerpoint/2010/main" val="2899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51AF5-8514-4CDC-84E5-087FC6B988B4}" type="datetimeFigureOut">
              <a:rPr lang="en-US" smtClean="0"/>
              <a:pPr/>
              <a:t>10/15/2023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4F301-75AE-4E53-BB9D-C07ACA194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spot.net/Pages/classbio.html#EcoBasics" TargetMode="External"/><Relationship Id="rId2" Type="http://schemas.openxmlformats.org/officeDocument/2006/relationships/hyperlink" Target="https://sciencespot.net/Pages/classbio.html#Lorax" TargetMode="External"/><Relationship Id="rId1" Type="http://schemas.openxmlformats.org/officeDocument/2006/relationships/slideLayout" Target="../slideLayouts/slideLayout1.xml"/><Relationship Id="rId5" Type="http://schemas.openxmlformats.org/officeDocument/2006/relationships/hyperlink" Target="https://docs.google.com/presentation/d/15CoXAsd1zWZDy5RCGS37CKUXmfl9M2WAk58-qgwMRjE/edit?usp=sharing" TargetMode="External"/><Relationship Id="rId4" Type="http://schemas.openxmlformats.org/officeDocument/2006/relationships/hyperlink" Target="https://sciencespot.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deo.link/w/Rux7c"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edpuzzle.com/media/57ff8fb3463104de3e7cfd7b"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edpuzzle.com/media/57ff8f3080ff69ee3e14fc45"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video.link/w/0ij8c"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sciencespot.net/" TargetMode="External"/><Relationship Id="rId2" Type="http://schemas.openxmlformats.org/officeDocument/2006/relationships/hyperlink" Target="https://edpuzzle.com/media/57ff8f3080ff69ee3e14fc45"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edpuzzle.com/media/57ff8f3080ff69ee3e14fc45"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examples.yourdictionary.com/main-difference-between-population-community"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quizlet.com/28845277/ecology-unit-vocabulary-all-terms-flash-card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flickr.com/photos/tambako/3842948863/" TargetMode="External"/><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s://creativecommons.org/licenses/by-nc-nd/3.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usatoday.com/story/news/nation-now/2017/04/28/what-would-happen-if-we-killed-all-mosquitos/100082920/"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worldometers.info/world-population/#:~:text=Population%20in%20the%20world%20is,81%20million%20people%20per%20year"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quizlet.com/28845277/ecology-unit-vocabulary-all-terms-flash-cards/" TargetMode="Externa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29.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hyperlink" Target="https://apps.explorelearning.com/account/el/login/educator?gizmos=1" TargetMode="Externa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hyperlink" Target="https://sciencespot.net/"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video.link/w/gb0Bc"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dpuzzle.com/media/57f84197ab116671626aae6c"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video.link/w/ZC0Bc"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ib.bioninja.com.au/options/option-c-ecology-and-conser/c3-impacts-of-humans-on/earth-spheres.html"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D3ED3B9-8C32-423C-9BB5-147708A80DF8}"/>
              </a:ext>
            </a:extLst>
          </p:cNvPr>
          <p:cNvSpPr txBox="1">
            <a:spLocks noChangeArrowheads="1"/>
          </p:cNvSpPr>
          <p:nvPr/>
        </p:nvSpPr>
        <p:spPr>
          <a:xfrm>
            <a:off x="304800" y="1143000"/>
            <a:ext cx="8153400" cy="41983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b="1" dirty="0">
              <a:solidFill>
                <a:schemeClr val="tx1"/>
              </a:solidFill>
              <a:latin typeface="Times New Roman" pitchFamily="18" charset="0"/>
            </a:endParaRPr>
          </a:p>
        </p:txBody>
      </p:sp>
      <p:sp>
        <p:nvSpPr>
          <p:cNvPr id="4" name="Rectangle 3">
            <a:extLst>
              <a:ext uri="{FF2B5EF4-FFF2-40B4-BE49-F238E27FC236}">
                <a16:creationId xmlns:a16="http://schemas.microsoft.com/office/drawing/2014/main" id="{814B931D-74E9-4BAC-BEC5-6FD182800AE3}"/>
              </a:ext>
            </a:extLst>
          </p:cNvPr>
          <p:cNvSpPr/>
          <p:nvPr/>
        </p:nvSpPr>
        <p:spPr>
          <a:xfrm>
            <a:off x="152400" y="76200"/>
            <a:ext cx="8686801" cy="461665"/>
          </a:xfrm>
          <a:prstGeom prst="rect">
            <a:avLst/>
          </a:prstGeom>
          <a:noFill/>
        </p:spPr>
        <p:txBody>
          <a:bodyPr wrap="square" lIns="91440" tIns="45720" rIns="91440" bIns="45720">
            <a:spAutoFit/>
          </a:bodyPr>
          <a:lstStyle/>
          <a:p>
            <a:r>
              <a:rPr lang="en-US" sz="2400" cap="none" spc="0" dirty="0">
                <a:ln w="0"/>
                <a:solidFill>
                  <a:schemeClr val="tx1"/>
                </a:solidFill>
                <a:effectLst>
                  <a:innerShdw blurRad="63500" dist="50800" dir="13500000">
                    <a:prstClr val="black">
                      <a:alpha val="50000"/>
                    </a:prstClr>
                  </a:innerShdw>
                </a:effectLst>
                <a:latin typeface="Cooper Black" panose="0208090404030B020404" pitchFamily="18" charset="0"/>
              </a:rPr>
              <a:t>Ecology Unit Teacher Notes</a:t>
            </a:r>
          </a:p>
        </p:txBody>
      </p:sp>
      <p:sp>
        <p:nvSpPr>
          <p:cNvPr id="8" name="Rectangle 3">
            <a:extLst>
              <a:ext uri="{FF2B5EF4-FFF2-40B4-BE49-F238E27FC236}">
                <a16:creationId xmlns:a16="http://schemas.microsoft.com/office/drawing/2014/main" id="{E8B3ACD8-1C13-446F-A3B5-413D191AC3B6}"/>
              </a:ext>
            </a:extLst>
          </p:cNvPr>
          <p:cNvSpPr txBox="1">
            <a:spLocks noChangeArrowheads="1"/>
          </p:cNvSpPr>
          <p:nvPr/>
        </p:nvSpPr>
        <p:spPr>
          <a:xfrm>
            <a:off x="5398168" y="143056"/>
            <a:ext cx="3593433" cy="379964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dirty="0">
                <a:solidFill>
                  <a:schemeClr val="tx1"/>
                </a:solidFill>
                <a:latin typeface="Times New Roman" pitchFamily="18" charset="0"/>
              </a:rPr>
              <a:t>Topics:</a:t>
            </a:r>
          </a:p>
          <a:p>
            <a:pPr algn="l"/>
            <a:r>
              <a:rPr lang="en-US" sz="1800" b="1" dirty="0">
                <a:solidFill>
                  <a:schemeClr val="tx1"/>
                </a:solidFill>
                <a:highlight>
                  <a:srgbClr val="FFFF00"/>
                </a:highlight>
                <a:latin typeface="Times New Roman" pitchFamily="18" charset="0"/>
              </a:rPr>
              <a:t>Lesson 1:  Levels of Organization</a:t>
            </a:r>
          </a:p>
          <a:p>
            <a:pPr algn="l"/>
            <a:r>
              <a:rPr lang="en-US" sz="1800" b="1" dirty="0">
                <a:solidFill>
                  <a:schemeClr val="tx1"/>
                </a:solidFill>
                <a:highlight>
                  <a:srgbClr val="FFFF00"/>
                </a:highlight>
                <a:latin typeface="Times New Roman" pitchFamily="18" charset="0"/>
              </a:rPr>
              <a:t>Lesson 2:  Population Ecology</a:t>
            </a:r>
          </a:p>
          <a:p>
            <a:pPr algn="l"/>
            <a:r>
              <a:rPr lang="en-US" sz="1800" dirty="0">
                <a:solidFill>
                  <a:schemeClr val="tx1"/>
                </a:solidFill>
                <a:latin typeface="Times New Roman" pitchFamily="18" charset="0"/>
              </a:rPr>
              <a:t>Lesson 3: Symbiosis (includes activity)</a:t>
            </a:r>
          </a:p>
          <a:p>
            <a:pPr algn="l"/>
            <a:r>
              <a:rPr lang="en-US" sz="1800" dirty="0">
                <a:solidFill>
                  <a:schemeClr val="tx1"/>
                </a:solidFill>
                <a:latin typeface="Times New Roman" pitchFamily="18" charset="0"/>
              </a:rPr>
              <a:t>Lesson 4: Case Study – Ponds*</a:t>
            </a:r>
          </a:p>
          <a:p>
            <a:pPr algn="l"/>
            <a:r>
              <a:rPr lang="en-US" sz="1800" dirty="0">
                <a:solidFill>
                  <a:schemeClr val="tx1"/>
                </a:solidFill>
                <a:latin typeface="Times New Roman" pitchFamily="18" charset="0"/>
              </a:rPr>
              <a:t>Lesson 5: Food Webs</a:t>
            </a:r>
          </a:p>
          <a:p>
            <a:pPr marL="112713" algn="l"/>
            <a:r>
              <a:rPr lang="en-US" sz="1800" i="1" dirty="0">
                <a:solidFill>
                  <a:schemeClr val="tx1"/>
                </a:solidFill>
                <a:latin typeface="Times New Roman" pitchFamily="18" charset="0"/>
              </a:rPr>
              <a:t>Activity 1: Food Web Challenge</a:t>
            </a:r>
          </a:p>
          <a:p>
            <a:pPr marL="112713" algn="l"/>
            <a:r>
              <a:rPr lang="en-US" sz="1800" i="1" dirty="0">
                <a:solidFill>
                  <a:schemeClr val="tx1"/>
                </a:solidFill>
                <a:latin typeface="Times New Roman" pitchFamily="18" charset="0"/>
              </a:rPr>
              <a:t>Activity 2:  Pond Water Webs</a:t>
            </a:r>
          </a:p>
          <a:p>
            <a:pPr marL="112713" algn="l"/>
            <a:r>
              <a:rPr lang="en-US" sz="1800" i="1" dirty="0">
                <a:solidFill>
                  <a:schemeClr val="tx1"/>
                </a:solidFill>
                <a:latin typeface="Times New Roman" pitchFamily="18" charset="0"/>
              </a:rPr>
              <a:t>Activity 3: Food Fight (</a:t>
            </a:r>
            <a:r>
              <a:rPr lang="en-US" sz="1800" i="1" dirty="0" err="1">
                <a:solidFill>
                  <a:schemeClr val="tx1"/>
                </a:solidFill>
                <a:latin typeface="Times New Roman" pitchFamily="18" charset="0"/>
              </a:rPr>
              <a:t>BrainPop</a:t>
            </a:r>
            <a:r>
              <a:rPr lang="en-US" sz="1800" i="1" dirty="0">
                <a:solidFill>
                  <a:schemeClr val="tx1"/>
                </a:solidFill>
                <a:latin typeface="Times New Roman" pitchFamily="18" charset="0"/>
              </a:rPr>
              <a:t>)</a:t>
            </a:r>
          </a:p>
          <a:p>
            <a:pPr algn="l"/>
            <a:r>
              <a:rPr lang="en-US" sz="1800" dirty="0">
                <a:solidFill>
                  <a:schemeClr val="tx1"/>
                </a:solidFill>
                <a:latin typeface="Times New Roman" pitchFamily="18" charset="0"/>
              </a:rPr>
              <a:t>Lesson 6: Biodiversity</a:t>
            </a:r>
          </a:p>
          <a:p>
            <a:pPr marL="176213" algn="l"/>
            <a:r>
              <a:rPr lang="en-US" sz="1800" i="1" dirty="0">
                <a:solidFill>
                  <a:schemeClr val="tx1"/>
                </a:solidFill>
                <a:latin typeface="Times New Roman" pitchFamily="18" charset="0"/>
              </a:rPr>
              <a:t>Activity 1: Think &amp; Link</a:t>
            </a:r>
          </a:p>
          <a:p>
            <a:pPr marL="176213" algn="l"/>
            <a:r>
              <a:rPr lang="en-US" sz="1800" i="1" dirty="0">
                <a:solidFill>
                  <a:schemeClr val="tx1"/>
                </a:solidFill>
                <a:latin typeface="Times New Roman" pitchFamily="18" charset="0"/>
              </a:rPr>
              <a:t>Activity 2: Madagascar Video</a:t>
            </a:r>
          </a:p>
          <a:p>
            <a:pPr algn="l"/>
            <a:r>
              <a:rPr lang="en-US" sz="1800" dirty="0">
                <a:solidFill>
                  <a:schemeClr val="tx1"/>
                </a:solidFill>
                <a:latin typeface="Times New Roman" pitchFamily="18" charset="0"/>
              </a:rPr>
              <a:t>Lesson 7: Succession</a:t>
            </a:r>
          </a:p>
          <a:p>
            <a:pPr algn="l"/>
            <a:r>
              <a:rPr lang="en-US" sz="1800" dirty="0">
                <a:solidFill>
                  <a:schemeClr val="tx1"/>
                </a:solidFill>
                <a:latin typeface="Times New Roman" pitchFamily="18" charset="0"/>
              </a:rPr>
              <a:t>Lesson 8: STEM Case – Ecosystem*</a:t>
            </a:r>
          </a:p>
          <a:p>
            <a:pPr algn="l"/>
            <a:r>
              <a:rPr lang="en-US" sz="1800" dirty="0">
                <a:solidFill>
                  <a:schemeClr val="tx1"/>
                </a:solidFill>
                <a:latin typeface="Times New Roman" pitchFamily="18" charset="0"/>
              </a:rPr>
              <a:t>Lesson 9: Human Impacts (</a:t>
            </a:r>
            <a:r>
              <a:rPr lang="en-US" sz="1800" dirty="0">
                <a:solidFill>
                  <a:schemeClr val="tx1"/>
                </a:solidFill>
                <a:latin typeface="Times New Roman" pitchFamily="18" charset="0"/>
                <a:hlinkClick r:id="rId2"/>
              </a:rPr>
              <a:t>Lorax Lessons</a:t>
            </a:r>
            <a:r>
              <a:rPr lang="en-US" sz="1800" dirty="0">
                <a:solidFill>
                  <a:schemeClr val="tx1"/>
                </a:solidFill>
                <a:latin typeface="Times New Roman" pitchFamily="18" charset="0"/>
              </a:rPr>
              <a:t>)</a:t>
            </a:r>
          </a:p>
          <a:p>
            <a:pPr algn="l"/>
            <a:endParaRPr lang="en-US" sz="1000" dirty="0">
              <a:solidFill>
                <a:schemeClr val="tx1"/>
              </a:solidFill>
              <a:latin typeface="Times New Roman" pitchFamily="18" charset="0"/>
            </a:endParaRPr>
          </a:p>
          <a:p>
            <a:pPr algn="l"/>
            <a:r>
              <a:rPr lang="en-US" sz="1800" dirty="0">
                <a:solidFill>
                  <a:schemeClr val="tx1"/>
                </a:solidFill>
                <a:latin typeface="Times New Roman" pitchFamily="18" charset="0"/>
              </a:rPr>
              <a:t>* = Explore Learning Gizmos activity</a:t>
            </a:r>
          </a:p>
        </p:txBody>
      </p:sp>
      <p:sp>
        <p:nvSpPr>
          <p:cNvPr id="10" name="Rectangle 9">
            <a:extLst>
              <a:ext uri="{FF2B5EF4-FFF2-40B4-BE49-F238E27FC236}">
                <a16:creationId xmlns:a16="http://schemas.microsoft.com/office/drawing/2014/main" id="{08CDE6A2-4AC2-4E4A-8DFF-42409E3F51B5}"/>
              </a:ext>
            </a:extLst>
          </p:cNvPr>
          <p:cNvSpPr>
            <a:spLocks noChangeArrowheads="1"/>
          </p:cNvSpPr>
          <p:nvPr/>
        </p:nvSpPr>
        <p:spPr bwMode="auto">
          <a:xfrm>
            <a:off x="76199" y="542248"/>
            <a:ext cx="5245769" cy="3782935"/>
          </a:xfrm>
          <a:prstGeom prst="rect">
            <a:avLst/>
          </a:prstGeom>
          <a:noFill/>
          <a:ln w="9525">
            <a:noFill/>
            <a:miter lim="800000"/>
            <a:headEnd/>
            <a:tailEnd/>
          </a:ln>
          <a:effectLst/>
        </p:spPr>
        <p:txBody>
          <a:bodyPr vert="horz" wrap="square" lIns="88751" tIns="44375" rIns="88751" bIns="44375"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a:solidFill>
                  <a:srgbClr val="000000"/>
                </a:solidFill>
                <a:latin typeface="Times New Roman" panose="02020603050405020304" pitchFamily="18" charset="0"/>
                <a:cs typeface="Times New Roman" panose="02020603050405020304" pitchFamily="18" charset="0"/>
              </a:rPr>
              <a:t>The full Ecology Basics unit is available at  </a:t>
            </a:r>
            <a:r>
              <a:rPr lang="en-US" sz="1600" dirty="0">
                <a:solidFill>
                  <a:srgbClr val="000000"/>
                </a:solidFill>
                <a:latin typeface="Times New Roman" panose="02020603050405020304" pitchFamily="18" charset="0"/>
                <a:cs typeface="Times New Roman" panose="02020603050405020304" pitchFamily="18" charset="0"/>
                <a:hlinkClick r:id="rId3"/>
              </a:rPr>
              <a:t>https://sciencespot.net/Pages/classbio.html#EcoBasics</a:t>
            </a:r>
            <a:endParaRPr lang="en-US" sz="1600" dirty="0">
              <a:latin typeface="Times New Roman" pitchFamily="18" charset="0"/>
              <a:cs typeface="Times New Roman" pitchFamily="18" charset="0"/>
            </a:endParaRPr>
          </a:p>
          <a:p>
            <a:pPr algn="just"/>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presentation was used to guide classroom lessons and activities for the topic(s) highlighted in the list at right. It is one of several used during my ecology unit, which was developed for 7</a:t>
            </a:r>
            <a:r>
              <a:rPr lang="en-US" sz="1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&amp; 8</a:t>
            </a:r>
            <a:r>
              <a:rPr lang="en-US" sz="1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grade students with very little background knowledge of the topics covered in the unit lessons.   </a:t>
            </a:r>
            <a:r>
              <a:rPr lang="en-US" sz="1600" dirty="0">
                <a:solidFill>
                  <a:srgbClr val="000000"/>
                </a:solidFill>
                <a:latin typeface="Times New Roman" panose="02020603050405020304" pitchFamily="18" charset="0"/>
                <a:cs typeface="Times New Roman" panose="02020603050405020304" pitchFamily="18" charset="0"/>
              </a:rPr>
              <a:t>The unit covered a 14-week period during the fall of 2021, which was a few weeks longer than in the past thanks to the challenges of teaching during a pandemic.  The students needed more time to complete the lesson activities and I felt the need to include more discussion time for them to fully develop understanding of a concept before moving to the next topic. </a:t>
            </a:r>
          </a:p>
        </p:txBody>
      </p:sp>
      <p:sp>
        <p:nvSpPr>
          <p:cNvPr id="11" name="TextBox 6">
            <a:extLst>
              <a:ext uri="{FF2B5EF4-FFF2-40B4-BE49-F238E27FC236}">
                <a16:creationId xmlns:a16="http://schemas.microsoft.com/office/drawing/2014/main" id="{535DA3CB-DA09-442A-A866-603007020E35}"/>
              </a:ext>
            </a:extLst>
          </p:cNvPr>
          <p:cNvSpPr txBox="1"/>
          <p:nvPr/>
        </p:nvSpPr>
        <p:spPr>
          <a:xfrm>
            <a:off x="1981201" y="6367046"/>
            <a:ext cx="70866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1" dirty="0"/>
              <a:t>T. Tomm Updated 2023   </a:t>
            </a:r>
            <a:r>
              <a:rPr lang="en-US" sz="1600" b="1" i="1" dirty="0">
                <a:hlinkClick r:id="rId4"/>
              </a:rPr>
              <a:t>https://sciencespot.net/</a:t>
            </a:r>
            <a:r>
              <a:rPr lang="en-US" sz="1600" b="1" i="1" dirty="0"/>
              <a:t> </a:t>
            </a:r>
          </a:p>
        </p:txBody>
      </p:sp>
      <p:sp>
        <p:nvSpPr>
          <p:cNvPr id="12" name="TextBox 8">
            <a:extLst>
              <a:ext uri="{FF2B5EF4-FFF2-40B4-BE49-F238E27FC236}">
                <a16:creationId xmlns:a16="http://schemas.microsoft.com/office/drawing/2014/main" id="{CBDB3258-911D-4C19-B2AC-A2B767DCB8A9}"/>
              </a:ext>
            </a:extLst>
          </p:cNvPr>
          <p:cNvSpPr txBox="1"/>
          <p:nvPr/>
        </p:nvSpPr>
        <p:spPr>
          <a:xfrm>
            <a:off x="76200" y="4457343"/>
            <a:ext cx="8686801" cy="20621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a:solidFill>
                  <a:srgbClr val="000000"/>
                </a:solidFill>
                <a:latin typeface="Times New Roman" panose="02020603050405020304" pitchFamily="18" charset="0"/>
                <a:cs typeface="Times New Roman" panose="02020603050405020304" pitchFamily="18" charset="0"/>
              </a:rPr>
              <a:t>The digital student notebook (with slides for ALL the lessons &amp; activities listed above) is available at </a:t>
            </a:r>
            <a:r>
              <a:rPr lang="en-US" sz="1600" dirty="0">
                <a:solidFill>
                  <a:srgbClr val="000000"/>
                </a:solidFill>
                <a:latin typeface="Times New Roman" panose="02020603050405020304" pitchFamily="18" charset="0"/>
                <a:cs typeface="Times New Roman" panose="02020603050405020304" pitchFamily="18" charset="0"/>
                <a:hlinkClick r:id="rId5"/>
              </a:rPr>
              <a:t>https://docs.google.com/presentation/d/15CoXAsd1zWZDy5RCGS37CKUXmfl9M2WAk58-qgwMRjE/edit?usp=sharing</a:t>
            </a:r>
            <a:r>
              <a:rPr lang="en-US" sz="1600" dirty="0">
                <a:solidFill>
                  <a:srgbClr val="000000"/>
                </a:solidFill>
                <a:latin typeface="Times New Roman" panose="02020603050405020304" pitchFamily="18" charset="0"/>
                <a:cs typeface="Times New Roman" panose="02020603050405020304" pitchFamily="18" charset="0"/>
              </a:rPr>
              <a:t>   I </a:t>
            </a:r>
            <a:r>
              <a:rPr lang="en-US" sz="1600" u="sng" dirty="0">
                <a:solidFill>
                  <a:srgbClr val="000000"/>
                </a:solidFill>
                <a:latin typeface="Times New Roman" panose="02020603050405020304" pitchFamily="18" charset="0"/>
                <a:cs typeface="Times New Roman" panose="02020603050405020304" pitchFamily="18" charset="0"/>
              </a:rPr>
              <a:t>do not assign the entire notebook at the start of the unit</a:t>
            </a:r>
            <a:r>
              <a:rPr lang="en-US" sz="1600" dirty="0">
                <a:solidFill>
                  <a:srgbClr val="000000"/>
                </a:solidFill>
                <a:latin typeface="Times New Roman" panose="02020603050405020304" pitchFamily="18" charset="0"/>
                <a:cs typeface="Times New Roman" panose="02020603050405020304" pitchFamily="18" charset="0"/>
              </a:rPr>
              <a:t>.  Instead, I create a Master Copy  as a “material” on Google Classroom and add the slides as the students need them.  They copy the new slides and paste them into their HDSN in the correct spots. You will need to </a:t>
            </a:r>
            <a:r>
              <a:rPr lang="en-US" sz="1600" u="sng" dirty="0">
                <a:solidFill>
                  <a:srgbClr val="000000"/>
                </a:solidFill>
                <a:latin typeface="Times New Roman" panose="02020603050405020304" pitchFamily="18" charset="0"/>
                <a:cs typeface="Times New Roman" panose="02020603050405020304" pitchFamily="18" charset="0"/>
              </a:rPr>
              <a:t>make a copy </a:t>
            </a:r>
            <a:r>
              <a:rPr lang="en-US" sz="1600" dirty="0">
                <a:solidFill>
                  <a:srgbClr val="000000"/>
                </a:solidFill>
                <a:latin typeface="Times New Roman" panose="02020603050405020304" pitchFamily="18" charset="0"/>
                <a:cs typeface="Times New Roman" panose="02020603050405020304" pitchFamily="18" charset="0"/>
              </a:rPr>
              <a:t>of the digital file in order to use it with your students. The digital notebook was set up as 14” x 8.5” which can be scaled down to fit a standard page on landscape to allow for printing for students needing paper copies.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982141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08429" y="396689"/>
            <a:ext cx="5546912" cy="1165296"/>
          </a:xfrm>
          <a:prstGeom prst="rect">
            <a:avLst/>
          </a:prstGeom>
          <a:noFill/>
          <a:ln w="9525">
            <a:noFill/>
            <a:miter lim="800000"/>
            <a:headEnd/>
            <a:tailEnd/>
          </a:ln>
          <a:effectLst/>
        </p:spPr>
        <p:txBody>
          <a:bodyPr vert="horz" wrap="square" lIns="88751" tIns="44375" rIns="88751" bIns="44375" numCol="1" anchor="t" anchorCtr="0" compatLnSpc="1">
            <a:prstTxWarp prst="textNoShape">
              <a:avLst/>
            </a:prstTxWarp>
            <a:spAutoFit/>
          </a:bodyPr>
          <a:lstStyle/>
          <a:p>
            <a:r>
              <a:rPr lang="en-US" sz="2330" dirty="0">
                <a:latin typeface="Times New Roman" pitchFamily="18" charset="0"/>
                <a:cs typeface="Times New Roman" pitchFamily="18" charset="0"/>
              </a:rPr>
              <a:t>10.  The job or role of an organism within its environment is called its __________. </a:t>
            </a:r>
          </a:p>
          <a:p>
            <a:endParaRPr lang="en-US" sz="2330" dirty="0">
              <a:latin typeface="Times New Roman" pitchFamily="18" charset="0"/>
              <a:cs typeface="Times New Roman" pitchFamily="18" charset="0"/>
            </a:endParaRPr>
          </a:p>
        </p:txBody>
      </p:sp>
      <p:sp>
        <p:nvSpPr>
          <p:cNvPr id="4" name="Text Box 7"/>
          <p:cNvSpPr txBox="1">
            <a:spLocks noChangeArrowheads="1"/>
          </p:cNvSpPr>
          <p:nvPr/>
        </p:nvSpPr>
        <p:spPr bwMode="auto">
          <a:xfrm>
            <a:off x="2981885" y="762925"/>
            <a:ext cx="1775012" cy="450893"/>
          </a:xfrm>
          <a:prstGeom prst="rect">
            <a:avLst/>
          </a:prstGeom>
          <a:no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NICHE</a:t>
            </a:r>
          </a:p>
        </p:txBody>
      </p:sp>
      <p:pic>
        <p:nvPicPr>
          <p:cNvPr id="6" name="Picture 5" descr="A picture containing text, sign, screenshot, display&#10;&#10;Description automatically generated">
            <a:hlinkClick r:id="rId2"/>
            <a:extLst>
              <a:ext uri="{FF2B5EF4-FFF2-40B4-BE49-F238E27FC236}">
                <a16:creationId xmlns:a16="http://schemas.microsoft.com/office/drawing/2014/main" id="{344E9E11-7538-4CD4-8955-56BAF2967CBD}"/>
              </a:ext>
            </a:extLst>
          </p:cNvPr>
          <p:cNvPicPr>
            <a:picLocks noChangeAspect="1"/>
          </p:cNvPicPr>
          <p:nvPr/>
        </p:nvPicPr>
        <p:blipFill>
          <a:blip r:embed="rId3"/>
          <a:stretch>
            <a:fillRect/>
          </a:stretch>
        </p:blipFill>
        <p:spPr>
          <a:xfrm>
            <a:off x="5755342" y="304232"/>
            <a:ext cx="3149321" cy="1824607"/>
          </a:xfrm>
          <a:prstGeom prst="rect">
            <a:avLst/>
          </a:prstGeom>
        </p:spPr>
      </p:pic>
      <p:sp>
        <p:nvSpPr>
          <p:cNvPr id="10" name="Text Box 7">
            <a:extLst>
              <a:ext uri="{FF2B5EF4-FFF2-40B4-BE49-F238E27FC236}">
                <a16:creationId xmlns:a16="http://schemas.microsoft.com/office/drawing/2014/main" id="{2156878C-733E-4DFE-AE35-9A029014231A}"/>
              </a:ext>
            </a:extLst>
          </p:cNvPr>
          <p:cNvSpPr txBox="1">
            <a:spLocks noChangeArrowheads="1"/>
          </p:cNvSpPr>
          <p:nvPr/>
        </p:nvSpPr>
        <p:spPr bwMode="auto">
          <a:xfrm>
            <a:off x="211741" y="2467537"/>
            <a:ext cx="8727141" cy="450893"/>
          </a:xfrm>
          <a:prstGeom prst="rect">
            <a:avLst/>
          </a:prstGeom>
          <a:noFill/>
          <a:ln w="9525">
            <a:noFill/>
            <a:miter lim="800000"/>
            <a:headEnd/>
            <a:tailEnd/>
          </a:ln>
        </p:spPr>
        <p:txBody>
          <a:bodyPr wrap="square">
            <a:spAutoFit/>
          </a:bodyPr>
          <a:lstStyle/>
          <a:p>
            <a:pPr algn="ctr">
              <a:spcBef>
                <a:spcPct val="50000"/>
              </a:spcBef>
            </a:pPr>
            <a:r>
              <a:rPr lang="en-US" sz="2330" b="1" dirty="0">
                <a:solidFill>
                  <a:srgbClr val="3333FF"/>
                </a:solidFill>
                <a:latin typeface="Times New Roman" pitchFamily="18" charset="0"/>
              </a:rPr>
              <a:t>Explain it:  What is the difference between a habitat and a niche?</a:t>
            </a:r>
          </a:p>
        </p:txBody>
      </p:sp>
      <p:sp>
        <p:nvSpPr>
          <p:cNvPr id="11" name="Text Box 7">
            <a:extLst>
              <a:ext uri="{FF2B5EF4-FFF2-40B4-BE49-F238E27FC236}">
                <a16:creationId xmlns:a16="http://schemas.microsoft.com/office/drawing/2014/main" id="{184C40C7-C4B1-489A-BCBD-7407555FE119}"/>
              </a:ext>
            </a:extLst>
          </p:cNvPr>
          <p:cNvSpPr txBox="1">
            <a:spLocks noChangeArrowheads="1"/>
          </p:cNvSpPr>
          <p:nvPr/>
        </p:nvSpPr>
        <p:spPr bwMode="auto">
          <a:xfrm>
            <a:off x="-20171" y="4419600"/>
            <a:ext cx="8727141" cy="450893"/>
          </a:xfrm>
          <a:prstGeom prst="rect">
            <a:avLst/>
          </a:prstGeom>
          <a:noFill/>
          <a:ln w="9525">
            <a:noFill/>
            <a:miter lim="800000"/>
            <a:headEnd/>
            <a:tailEnd/>
          </a:ln>
        </p:spPr>
        <p:txBody>
          <a:bodyPr wrap="square">
            <a:spAutoFit/>
          </a:bodyPr>
          <a:lstStyle/>
          <a:p>
            <a:pPr algn="ctr">
              <a:spcBef>
                <a:spcPct val="50000"/>
              </a:spcBef>
            </a:pPr>
            <a:r>
              <a:rPr lang="en-US" sz="2330" b="1" dirty="0">
                <a:solidFill>
                  <a:srgbClr val="3333FF"/>
                </a:solidFill>
                <a:latin typeface="Times New Roman" pitchFamily="18" charset="0"/>
              </a:rPr>
              <a:t>Give an example using the Galapagos Islands and the finches.</a:t>
            </a:r>
          </a:p>
        </p:txBody>
      </p:sp>
      <p:sp>
        <p:nvSpPr>
          <p:cNvPr id="7" name="Text Box 7">
            <a:extLst>
              <a:ext uri="{FF2B5EF4-FFF2-40B4-BE49-F238E27FC236}">
                <a16:creationId xmlns:a16="http://schemas.microsoft.com/office/drawing/2014/main" id="{6A509A6B-AB4E-44F2-AC06-FC69CB54FD61}"/>
              </a:ext>
            </a:extLst>
          </p:cNvPr>
          <p:cNvSpPr txBox="1">
            <a:spLocks noChangeArrowheads="1"/>
          </p:cNvSpPr>
          <p:nvPr/>
        </p:nvSpPr>
        <p:spPr bwMode="auto">
          <a:xfrm>
            <a:off x="914400" y="2971129"/>
            <a:ext cx="7924800" cy="988732"/>
          </a:xfrm>
          <a:prstGeom prst="rect">
            <a:avLst/>
          </a:prstGeom>
          <a:noFill/>
          <a:ln w="9525">
            <a:noFill/>
            <a:miter lim="800000"/>
            <a:headEnd/>
            <a:tailEnd/>
          </a:ln>
        </p:spPr>
        <p:txBody>
          <a:bodyPr wrap="square">
            <a:spAutoFit/>
          </a:bodyPr>
          <a:lstStyle/>
          <a:p>
            <a:pPr>
              <a:spcBef>
                <a:spcPct val="50000"/>
              </a:spcBef>
            </a:pPr>
            <a:r>
              <a:rPr lang="en-US" sz="2330" b="1" dirty="0">
                <a:solidFill>
                  <a:srgbClr val="FF0000"/>
                </a:solidFill>
                <a:latin typeface="Times New Roman" pitchFamily="18" charset="0"/>
              </a:rPr>
              <a:t>HABITAT </a:t>
            </a:r>
            <a:r>
              <a:rPr lang="en-US" sz="2330" b="1" dirty="0">
                <a:solidFill>
                  <a:srgbClr val="FF0000"/>
                </a:solidFill>
                <a:latin typeface="Times New Roman" pitchFamily="18" charset="0"/>
                <a:sym typeface="Wingdings" panose="05000000000000000000" pitchFamily="2" charset="2"/>
              </a:rPr>
              <a:t> Where an organism lives</a:t>
            </a:r>
          </a:p>
          <a:p>
            <a:pPr>
              <a:spcBef>
                <a:spcPct val="50000"/>
              </a:spcBef>
            </a:pPr>
            <a:r>
              <a:rPr lang="en-US" sz="2330" b="1" dirty="0">
                <a:solidFill>
                  <a:srgbClr val="FF0000"/>
                </a:solidFill>
                <a:latin typeface="Times New Roman" pitchFamily="18" charset="0"/>
              </a:rPr>
              <a:t>NICHE</a:t>
            </a:r>
            <a:r>
              <a:rPr lang="en-US" sz="2330" b="1" dirty="0">
                <a:solidFill>
                  <a:srgbClr val="FF0000"/>
                </a:solidFill>
                <a:latin typeface="Times New Roman" pitchFamily="18" charset="0"/>
                <a:sym typeface="Wingdings" panose="05000000000000000000" pitchFamily="2" charset="2"/>
              </a:rPr>
              <a:t> Role an organism has, it’s job in the habitat</a:t>
            </a:r>
            <a:endParaRPr lang="en-US" sz="2330" b="1" dirty="0">
              <a:solidFill>
                <a:srgbClr val="FF0000"/>
              </a:solidFill>
              <a:latin typeface="Times New Roman" pitchFamily="18" charset="0"/>
            </a:endParaRPr>
          </a:p>
        </p:txBody>
      </p:sp>
      <p:sp>
        <p:nvSpPr>
          <p:cNvPr id="8" name="Text Box 7">
            <a:extLst>
              <a:ext uri="{FF2B5EF4-FFF2-40B4-BE49-F238E27FC236}">
                <a16:creationId xmlns:a16="http://schemas.microsoft.com/office/drawing/2014/main" id="{789FF0AE-6BCC-4577-9247-960C5760DFFB}"/>
              </a:ext>
            </a:extLst>
          </p:cNvPr>
          <p:cNvSpPr txBox="1">
            <a:spLocks noChangeArrowheads="1"/>
          </p:cNvSpPr>
          <p:nvPr/>
        </p:nvSpPr>
        <p:spPr bwMode="auto">
          <a:xfrm>
            <a:off x="914400" y="4973643"/>
            <a:ext cx="7792570" cy="1347292"/>
          </a:xfrm>
          <a:prstGeom prst="rect">
            <a:avLst/>
          </a:prstGeom>
          <a:noFill/>
          <a:ln w="9525">
            <a:noFill/>
            <a:miter lim="800000"/>
            <a:headEnd/>
            <a:tailEnd/>
          </a:ln>
        </p:spPr>
        <p:txBody>
          <a:bodyPr wrap="square">
            <a:spAutoFit/>
          </a:bodyPr>
          <a:lstStyle/>
          <a:p>
            <a:pPr>
              <a:spcBef>
                <a:spcPct val="50000"/>
              </a:spcBef>
            </a:pPr>
            <a:r>
              <a:rPr lang="en-US" sz="2330" b="1" dirty="0">
                <a:solidFill>
                  <a:srgbClr val="FF0000"/>
                </a:solidFill>
                <a:latin typeface="Times New Roman" pitchFamily="18" charset="0"/>
              </a:rPr>
              <a:t>Habitat </a:t>
            </a:r>
            <a:r>
              <a:rPr lang="en-US" sz="2330" b="1" dirty="0">
                <a:solidFill>
                  <a:srgbClr val="FF0000"/>
                </a:solidFill>
                <a:latin typeface="Times New Roman" pitchFamily="18" charset="0"/>
                <a:sym typeface="Wingdings" panose="05000000000000000000" pitchFamily="2" charset="2"/>
              </a:rPr>
              <a:t> Islands</a:t>
            </a:r>
          </a:p>
          <a:p>
            <a:pPr>
              <a:spcBef>
                <a:spcPct val="50000"/>
              </a:spcBef>
            </a:pPr>
            <a:r>
              <a:rPr lang="en-US" sz="2330" b="1" dirty="0">
                <a:solidFill>
                  <a:srgbClr val="FF0000"/>
                </a:solidFill>
                <a:latin typeface="Times New Roman" pitchFamily="18" charset="0"/>
                <a:sym typeface="Wingdings" panose="05000000000000000000" pitchFamily="2" charset="2"/>
              </a:rPr>
              <a:t>Finches  Same habitat,  but eat different seeds and help to spread different plants</a:t>
            </a:r>
            <a:endParaRPr lang="en-US" sz="2330" b="1" dirty="0">
              <a:solidFill>
                <a:srgbClr val="FF0000"/>
              </a:solidFill>
              <a:latin typeface="Times New Roman" pitchFamily="18" charset="0"/>
            </a:endParaRPr>
          </a:p>
        </p:txBody>
      </p:sp>
      <p:sp>
        <p:nvSpPr>
          <p:cNvPr id="9" name="Text Box 7">
            <a:extLst>
              <a:ext uri="{FF2B5EF4-FFF2-40B4-BE49-F238E27FC236}">
                <a16:creationId xmlns:a16="http://schemas.microsoft.com/office/drawing/2014/main" id="{08CDE1A6-1494-4A54-96FB-C0BE5732A58D}"/>
              </a:ext>
            </a:extLst>
          </p:cNvPr>
          <p:cNvSpPr txBox="1">
            <a:spLocks noChangeArrowheads="1"/>
          </p:cNvSpPr>
          <p:nvPr/>
        </p:nvSpPr>
        <p:spPr bwMode="auto">
          <a:xfrm>
            <a:off x="2667000" y="1551183"/>
            <a:ext cx="3149321" cy="450893"/>
          </a:xfrm>
          <a:prstGeom prst="rect">
            <a:avLst/>
          </a:prstGeom>
          <a:no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Watch the video </a:t>
            </a:r>
            <a:r>
              <a:rPr lang="en-US" sz="2330" b="1" dirty="0">
                <a:solidFill>
                  <a:srgbClr val="FF0000"/>
                </a:solidFill>
                <a:latin typeface="Times New Roman" pitchFamily="18" charset="0"/>
                <a:sym typeface="Wingdings" panose="05000000000000000000" pitchFamily="2" charset="2"/>
              </a:rPr>
              <a:t> </a:t>
            </a:r>
            <a:endParaRPr lang="en-US" sz="233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5509" y="232050"/>
            <a:ext cx="8875059" cy="1165296"/>
          </a:xfrm>
          <a:prstGeom prst="rect">
            <a:avLst/>
          </a:prstGeom>
          <a:noFill/>
          <a:ln w="9525">
            <a:noFill/>
            <a:miter lim="800000"/>
            <a:headEnd/>
            <a:tailEnd/>
          </a:ln>
          <a:effectLst/>
        </p:spPr>
        <p:txBody>
          <a:bodyPr vert="horz" wrap="square" lIns="88751" tIns="44375" rIns="88751" bIns="44375" numCol="1" anchor="t" anchorCtr="0" compatLnSpc="1">
            <a:prstTxWarp prst="textNoShape">
              <a:avLst/>
            </a:prstTxWarp>
            <a:spAutoFit/>
          </a:bodyPr>
          <a:lstStyle/>
          <a:p>
            <a:r>
              <a:rPr lang="en-US" sz="2330" dirty="0">
                <a:latin typeface="Times New Roman" pitchFamily="18" charset="0"/>
                <a:cs typeface="Times New Roman" pitchFamily="18" charset="0"/>
              </a:rPr>
              <a:t> 11. What is the difference between a generalists and a specialist?  Give an example of each. </a:t>
            </a:r>
          </a:p>
          <a:p>
            <a:r>
              <a:rPr lang="en-US" sz="2330" dirty="0">
                <a:latin typeface="Times New Roman" pitchFamily="18" charset="0"/>
                <a:cs typeface="Times New Roman" pitchFamily="18" charset="0"/>
              </a:rPr>
              <a:t> </a:t>
            </a:r>
          </a:p>
        </p:txBody>
      </p:sp>
      <p:sp>
        <p:nvSpPr>
          <p:cNvPr id="15" name="Text Box 7"/>
          <p:cNvSpPr txBox="1">
            <a:spLocks noChangeArrowheads="1"/>
          </p:cNvSpPr>
          <p:nvPr/>
        </p:nvSpPr>
        <p:spPr bwMode="auto">
          <a:xfrm>
            <a:off x="515303" y="988359"/>
            <a:ext cx="8135471" cy="2935419"/>
          </a:xfrm>
          <a:prstGeom prst="rect">
            <a:avLst/>
          </a:prstGeom>
          <a:noFill/>
          <a:ln w="9525">
            <a:noFill/>
            <a:miter lim="800000"/>
            <a:headEnd/>
            <a:tailEnd/>
          </a:ln>
        </p:spPr>
        <p:txBody>
          <a:bodyPr wrap="square">
            <a:spAutoFit/>
          </a:bodyPr>
          <a:lstStyle/>
          <a:p>
            <a:pPr>
              <a:spcBef>
                <a:spcPct val="50000"/>
              </a:spcBef>
            </a:pPr>
            <a:r>
              <a:rPr lang="en-US" sz="2330" b="1" dirty="0">
                <a:solidFill>
                  <a:srgbClr val="FF0000"/>
                </a:solidFill>
                <a:latin typeface="Times New Roman" pitchFamily="18" charset="0"/>
              </a:rPr>
              <a:t>Generalist species can survive in a variety of habitats.</a:t>
            </a:r>
          </a:p>
          <a:p>
            <a:pPr>
              <a:spcBef>
                <a:spcPts val="582"/>
              </a:spcBef>
            </a:pPr>
            <a:r>
              <a:rPr lang="en-US" sz="2330" i="1" dirty="0">
                <a:solidFill>
                  <a:srgbClr val="0070C0"/>
                </a:solidFill>
                <a:latin typeface="Times New Roman" pitchFamily="18" charset="0"/>
              </a:rPr>
              <a:t>Example: Pigs would be generalist species since they eat a lot of different things. </a:t>
            </a:r>
          </a:p>
          <a:p>
            <a:pPr>
              <a:spcBef>
                <a:spcPct val="50000"/>
              </a:spcBef>
            </a:pPr>
            <a:r>
              <a:rPr lang="en-US" sz="2330" b="1" dirty="0">
                <a:solidFill>
                  <a:srgbClr val="FF0000"/>
                </a:solidFill>
                <a:latin typeface="Times New Roman" pitchFamily="18" charset="0"/>
              </a:rPr>
              <a:t>Specialist species are very sensitive to changes in their habitats and would have a harder time surviving. </a:t>
            </a:r>
          </a:p>
          <a:p>
            <a:pPr>
              <a:spcBef>
                <a:spcPts val="582"/>
              </a:spcBef>
            </a:pPr>
            <a:r>
              <a:rPr lang="en-US" sz="2330" i="1" dirty="0">
                <a:solidFill>
                  <a:srgbClr val="0070C0"/>
                </a:solidFill>
                <a:latin typeface="Times New Roman" pitchFamily="18" charset="0"/>
              </a:rPr>
              <a:t>Example: A panda would be a specialist species since it eats only bamboo. </a:t>
            </a:r>
          </a:p>
        </p:txBody>
      </p:sp>
      <p:sp>
        <p:nvSpPr>
          <p:cNvPr id="8" name="Text Box 7">
            <a:extLst>
              <a:ext uri="{FF2B5EF4-FFF2-40B4-BE49-F238E27FC236}">
                <a16:creationId xmlns:a16="http://schemas.microsoft.com/office/drawing/2014/main" id="{1C1D3F5D-D587-4A0F-A26B-CC800B5D0AE4}"/>
              </a:ext>
            </a:extLst>
          </p:cNvPr>
          <p:cNvSpPr txBox="1">
            <a:spLocks noChangeArrowheads="1"/>
          </p:cNvSpPr>
          <p:nvPr/>
        </p:nvSpPr>
        <p:spPr bwMode="auto">
          <a:xfrm>
            <a:off x="681662" y="4168589"/>
            <a:ext cx="7966186" cy="2064411"/>
          </a:xfrm>
          <a:prstGeom prst="rect">
            <a:avLst/>
          </a:prstGeom>
          <a:noFill/>
          <a:ln w="9525">
            <a:noFill/>
            <a:miter lim="800000"/>
            <a:headEnd/>
            <a:tailEnd/>
          </a:ln>
        </p:spPr>
        <p:txBody>
          <a:bodyPr wrap="square">
            <a:spAutoFit/>
          </a:bodyPr>
          <a:lstStyle/>
          <a:p>
            <a:pPr algn="ctr">
              <a:spcBef>
                <a:spcPct val="50000"/>
              </a:spcBef>
            </a:pPr>
            <a:r>
              <a:rPr lang="en-US" sz="2330" b="1" dirty="0">
                <a:latin typeface="Times New Roman" pitchFamily="18" charset="0"/>
              </a:rPr>
              <a:t>Which of these organisms would be specialist species?</a:t>
            </a:r>
          </a:p>
          <a:p>
            <a:pPr>
              <a:spcBef>
                <a:spcPct val="50000"/>
              </a:spcBef>
            </a:pPr>
            <a:r>
              <a:rPr lang="en-US" sz="2330" b="1" dirty="0">
                <a:latin typeface="Times New Roman" pitchFamily="18" charset="0"/>
              </a:rPr>
              <a:t>	Raccoon	   Canada Lynx	Koala</a:t>
            </a:r>
          </a:p>
          <a:p>
            <a:pPr>
              <a:spcBef>
                <a:spcPct val="50000"/>
              </a:spcBef>
            </a:pPr>
            <a:r>
              <a:rPr lang="en-US" sz="2330" b="1" dirty="0">
                <a:latin typeface="Times New Roman" pitchFamily="18" charset="0"/>
              </a:rPr>
              <a:t>	Monarch	   Venus Flytrap	Cockroach</a:t>
            </a:r>
          </a:p>
          <a:p>
            <a:pPr>
              <a:spcBef>
                <a:spcPct val="50000"/>
              </a:spcBef>
            </a:pPr>
            <a:r>
              <a:rPr lang="en-US" sz="2330" b="1" dirty="0">
                <a:latin typeface="Times New Roman" pitchFamily="18" charset="0"/>
              </a:rPr>
              <a:t>	 Human 	Tiger Salamanders	 Coyotes	</a:t>
            </a:r>
          </a:p>
        </p:txBody>
      </p:sp>
      <p:sp>
        <p:nvSpPr>
          <p:cNvPr id="2" name="Rectangle 1">
            <a:extLst>
              <a:ext uri="{FF2B5EF4-FFF2-40B4-BE49-F238E27FC236}">
                <a16:creationId xmlns:a16="http://schemas.microsoft.com/office/drawing/2014/main" id="{C1B4BC10-FD3A-49D4-BA7C-F25595139438}"/>
              </a:ext>
            </a:extLst>
          </p:cNvPr>
          <p:cNvSpPr/>
          <p:nvPr/>
        </p:nvSpPr>
        <p:spPr>
          <a:xfrm>
            <a:off x="1294708" y="5195114"/>
            <a:ext cx="457892" cy="570386"/>
          </a:xfrm>
          <a:prstGeom prst="rect">
            <a:avLst/>
          </a:prstGeom>
          <a:noFill/>
        </p:spPr>
        <p:txBody>
          <a:bodyPr wrap="none" lIns="80682" tIns="40341" rIns="80682" bIns="40341">
            <a:spAutoFit/>
          </a:bodyPr>
          <a:lstStyle/>
          <a:p>
            <a:pPr algn="ctr"/>
            <a:r>
              <a:rPr lang="en-US" sz="3177" dirty="0">
                <a:ln w="0"/>
                <a:solidFill>
                  <a:srgbClr val="00FF00"/>
                </a:solidFill>
                <a:effectLst>
                  <a:outerShdw blurRad="38100" dist="19050" dir="2700000" algn="tl" rotWithShape="0">
                    <a:schemeClr val="dk1">
                      <a:alpha val="40000"/>
                    </a:schemeClr>
                  </a:outerShdw>
                </a:effectLst>
                <a:latin typeface="Arial Black" panose="020B0A04020102020204" pitchFamily="34" charset="0"/>
              </a:rPr>
              <a:t>S</a:t>
            </a:r>
          </a:p>
        </p:txBody>
      </p:sp>
      <p:sp>
        <p:nvSpPr>
          <p:cNvPr id="6" name="Rectangle 5">
            <a:extLst>
              <a:ext uri="{FF2B5EF4-FFF2-40B4-BE49-F238E27FC236}">
                <a16:creationId xmlns:a16="http://schemas.microsoft.com/office/drawing/2014/main" id="{D0B5FD9A-4FE0-4BFC-BF4A-0B8899A1FC34}"/>
              </a:ext>
            </a:extLst>
          </p:cNvPr>
          <p:cNvSpPr/>
          <p:nvPr/>
        </p:nvSpPr>
        <p:spPr>
          <a:xfrm>
            <a:off x="3200400" y="4630408"/>
            <a:ext cx="457892" cy="570386"/>
          </a:xfrm>
          <a:prstGeom prst="rect">
            <a:avLst/>
          </a:prstGeom>
          <a:noFill/>
        </p:spPr>
        <p:txBody>
          <a:bodyPr wrap="none" lIns="80682" tIns="40341" rIns="80682" bIns="40341">
            <a:spAutoFit/>
          </a:bodyPr>
          <a:lstStyle/>
          <a:p>
            <a:pPr algn="ctr"/>
            <a:r>
              <a:rPr lang="en-US" sz="3177" dirty="0">
                <a:ln w="0"/>
                <a:solidFill>
                  <a:srgbClr val="00FF00"/>
                </a:solidFill>
                <a:effectLst>
                  <a:outerShdw blurRad="38100" dist="19050" dir="2700000" algn="tl" rotWithShape="0">
                    <a:schemeClr val="dk1">
                      <a:alpha val="40000"/>
                    </a:schemeClr>
                  </a:outerShdw>
                </a:effectLst>
                <a:latin typeface="Arial Black" panose="020B0A04020102020204" pitchFamily="34" charset="0"/>
              </a:rPr>
              <a:t>S</a:t>
            </a:r>
          </a:p>
        </p:txBody>
      </p:sp>
      <p:sp>
        <p:nvSpPr>
          <p:cNvPr id="7" name="Rectangle 6">
            <a:extLst>
              <a:ext uri="{FF2B5EF4-FFF2-40B4-BE49-F238E27FC236}">
                <a16:creationId xmlns:a16="http://schemas.microsoft.com/office/drawing/2014/main" id="{F276721F-F101-4C5D-B891-68AF1645EA67}"/>
              </a:ext>
            </a:extLst>
          </p:cNvPr>
          <p:cNvSpPr/>
          <p:nvPr/>
        </p:nvSpPr>
        <p:spPr>
          <a:xfrm>
            <a:off x="3360783" y="5166590"/>
            <a:ext cx="457892" cy="570386"/>
          </a:xfrm>
          <a:prstGeom prst="rect">
            <a:avLst/>
          </a:prstGeom>
          <a:noFill/>
        </p:spPr>
        <p:txBody>
          <a:bodyPr wrap="none" lIns="80682" tIns="40341" rIns="80682" bIns="40341">
            <a:spAutoFit/>
          </a:bodyPr>
          <a:lstStyle/>
          <a:p>
            <a:pPr algn="ctr"/>
            <a:r>
              <a:rPr lang="en-US" sz="3177" dirty="0">
                <a:ln w="0"/>
                <a:solidFill>
                  <a:srgbClr val="00FF00"/>
                </a:solidFill>
                <a:effectLst>
                  <a:outerShdw blurRad="38100" dist="19050" dir="2700000" algn="tl" rotWithShape="0">
                    <a:schemeClr val="dk1">
                      <a:alpha val="40000"/>
                    </a:schemeClr>
                  </a:outerShdw>
                </a:effectLst>
                <a:latin typeface="Arial Black" panose="020B0A04020102020204" pitchFamily="34" charset="0"/>
              </a:rPr>
              <a:t>S</a:t>
            </a:r>
          </a:p>
        </p:txBody>
      </p:sp>
      <p:sp>
        <p:nvSpPr>
          <p:cNvPr id="9" name="Rectangle 8">
            <a:extLst>
              <a:ext uri="{FF2B5EF4-FFF2-40B4-BE49-F238E27FC236}">
                <a16:creationId xmlns:a16="http://schemas.microsoft.com/office/drawing/2014/main" id="{E895A1CA-2045-485A-99CC-3D3FF4740C07}"/>
              </a:ext>
            </a:extLst>
          </p:cNvPr>
          <p:cNvSpPr/>
          <p:nvPr/>
        </p:nvSpPr>
        <p:spPr>
          <a:xfrm>
            <a:off x="3048000" y="5708377"/>
            <a:ext cx="457892" cy="570386"/>
          </a:xfrm>
          <a:prstGeom prst="rect">
            <a:avLst/>
          </a:prstGeom>
          <a:noFill/>
        </p:spPr>
        <p:txBody>
          <a:bodyPr wrap="none" lIns="80682" tIns="40341" rIns="80682" bIns="40341">
            <a:spAutoFit/>
          </a:bodyPr>
          <a:lstStyle/>
          <a:p>
            <a:pPr algn="ctr"/>
            <a:r>
              <a:rPr lang="en-US" sz="3177" dirty="0">
                <a:ln w="0"/>
                <a:solidFill>
                  <a:srgbClr val="00FF00"/>
                </a:solidFill>
                <a:effectLst>
                  <a:outerShdw blurRad="38100" dist="19050" dir="2700000" algn="tl" rotWithShape="0">
                    <a:schemeClr val="dk1">
                      <a:alpha val="40000"/>
                    </a:schemeClr>
                  </a:outerShdw>
                </a:effectLst>
                <a:latin typeface="Arial Black" panose="020B0A04020102020204" pitchFamily="34" charset="0"/>
              </a:rPr>
              <a:t>S</a:t>
            </a:r>
          </a:p>
        </p:txBody>
      </p:sp>
      <p:sp>
        <p:nvSpPr>
          <p:cNvPr id="10" name="Rectangle 9">
            <a:extLst>
              <a:ext uri="{FF2B5EF4-FFF2-40B4-BE49-F238E27FC236}">
                <a16:creationId xmlns:a16="http://schemas.microsoft.com/office/drawing/2014/main" id="{CBA67CE7-AE03-4BE3-9ED3-9BEA2707BC86}"/>
              </a:ext>
            </a:extLst>
          </p:cNvPr>
          <p:cNvSpPr/>
          <p:nvPr/>
        </p:nvSpPr>
        <p:spPr>
          <a:xfrm>
            <a:off x="5790508" y="4673071"/>
            <a:ext cx="457892" cy="570386"/>
          </a:xfrm>
          <a:prstGeom prst="rect">
            <a:avLst/>
          </a:prstGeom>
          <a:noFill/>
        </p:spPr>
        <p:txBody>
          <a:bodyPr wrap="none" lIns="80682" tIns="40341" rIns="80682" bIns="40341">
            <a:spAutoFit/>
          </a:bodyPr>
          <a:lstStyle/>
          <a:p>
            <a:pPr algn="ctr"/>
            <a:r>
              <a:rPr lang="en-US" sz="3177" dirty="0">
                <a:ln w="0"/>
                <a:solidFill>
                  <a:srgbClr val="00FF00"/>
                </a:solidFill>
                <a:effectLst>
                  <a:outerShdw blurRad="38100" dist="19050" dir="2700000" algn="tl" rotWithShape="0">
                    <a:schemeClr val="dk1">
                      <a:alpha val="40000"/>
                    </a:schemeClr>
                  </a:outerShdw>
                </a:effectLst>
                <a:latin typeface="Arial Black" panose="020B0A04020102020204" pitchFamily="34" charset="0"/>
              </a:rPr>
              <a:t>S</a:t>
            </a:r>
          </a:p>
        </p:txBody>
      </p:sp>
      <p:sp>
        <p:nvSpPr>
          <p:cNvPr id="11" name="Rectangle 10">
            <a:extLst>
              <a:ext uri="{FF2B5EF4-FFF2-40B4-BE49-F238E27FC236}">
                <a16:creationId xmlns:a16="http://schemas.microsoft.com/office/drawing/2014/main" id="{19A19ADA-198D-42C9-9A3D-04850A53C720}"/>
              </a:ext>
            </a:extLst>
          </p:cNvPr>
          <p:cNvSpPr/>
          <p:nvPr/>
        </p:nvSpPr>
        <p:spPr>
          <a:xfrm>
            <a:off x="1220857" y="4623671"/>
            <a:ext cx="502777" cy="570386"/>
          </a:xfrm>
          <a:prstGeom prst="rect">
            <a:avLst/>
          </a:prstGeom>
          <a:noFill/>
        </p:spPr>
        <p:txBody>
          <a:bodyPr wrap="none" lIns="80682" tIns="40341" rIns="80682" bIns="40341">
            <a:spAutoFit/>
          </a:bodyPr>
          <a:lstStyle/>
          <a:p>
            <a:pPr algn="ctr"/>
            <a:r>
              <a:rPr lang="en-US" sz="3177" dirty="0">
                <a:ln w="0"/>
                <a:solidFill>
                  <a:srgbClr val="FFFF00"/>
                </a:solidFill>
                <a:effectLst>
                  <a:outerShdw blurRad="38100" dist="19050" dir="2700000" algn="tl" rotWithShape="0">
                    <a:schemeClr val="dk1">
                      <a:alpha val="40000"/>
                    </a:schemeClr>
                  </a:outerShdw>
                </a:effectLst>
                <a:latin typeface="Arial Black" panose="020B0A04020102020204" pitchFamily="34" charset="0"/>
              </a:rPr>
              <a:t>G</a:t>
            </a:r>
          </a:p>
        </p:txBody>
      </p:sp>
      <p:sp>
        <p:nvSpPr>
          <p:cNvPr id="12" name="Rectangle 11">
            <a:extLst>
              <a:ext uri="{FF2B5EF4-FFF2-40B4-BE49-F238E27FC236}">
                <a16:creationId xmlns:a16="http://schemas.microsoft.com/office/drawing/2014/main" id="{86D71D28-DB28-4FCF-8A8E-5ED0305F94EF}"/>
              </a:ext>
            </a:extLst>
          </p:cNvPr>
          <p:cNvSpPr/>
          <p:nvPr/>
        </p:nvSpPr>
        <p:spPr>
          <a:xfrm>
            <a:off x="1220856" y="5718267"/>
            <a:ext cx="502777" cy="570386"/>
          </a:xfrm>
          <a:prstGeom prst="rect">
            <a:avLst/>
          </a:prstGeom>
          <a:noFill/>
        </p:spPr>
        <p:txBody>
          <a:bodyPr wrap="none" lIns="80682" tIns="40341" rIns="80682" bIns="40341">
            <a:spAutoFit/>
          </a:bodyPr>
          <a:lstStyle/>
          <a:p>
            <a:pPr algn="ctr"/>
            <a:r>
              <a:rPr lang="en-US" sz="3177" dirty="0">
                <a:ln w="0"/>
                <a:solidFill>
                  <a:srgbClr val="FFFF00"/>
                </a:solidFill>
                <a:effectLst>
                  <a:outerShdw blurRad="38100" dist="19050" dir="2700000" algn="tl" rotWithShape="0">
                    <a:schemeClr val="dk1">
                      <a:alpha val="40000"/>
                    </a:schemeClr>
                  </a:outerShdw>
                </a:effectLst>
                <a:latin typeface="Arial Black" panose="020B0A04020102020204" pitchFamily="34" charset="0"/>
              </a:rPr>
              <a:t>G</a:t>
            </a:r>
          </a:p>
        </p:txBody>
      </p:sp>
      <p:sp>
        <p:nvSpPr>
          <p:cNvPr id="13" name="Rectangle 12">
            <a:extLst>
              <a:ext uri="{FF2B5EF4-FFF2-40B4-BE49-F238E27FC236}">
                <a16:creationId xmlns:a16="http://schemas.microsoft.com/office/drawing/2014/main" id="{13C1DB5F-1199-42DA-B672-B57FC0AC4282}"/>
              </a:ext>
            </a:extLst>
          </p:cNvPr>
          <p:cNvSpPr/>
          <p:nvPr/>
        </p:nvSpPr>
        <p:spPr>
          <a:xfrm>
            <a:off x="5791200" y="5193963"/>
            <a:ext cx="502777" cy="570386"/>
          </a:xfrm>
          <a:prstGeom prst="rect">
            <a:avLst/>
          </a:prstGeom>
          <a:noFill/>
        </p:spPr>
        <p:txBody>
          <a:bodyPr wrap="none" lIns="80682" tIns="40341" rIns="80682" bIns="40341">
            <a:spAutoFit/>
          </a:bodyPr>
          <a:lstStyle/>
          <a:p>
            <a:pPr algn="ctr"/>
            <a:r>
              <a:rPr lang="en-US" sz="3177" dirty="0">
                <a:ln w="0"/>
                <a:solidFill>
                  <a:srgbClr val="FFFF00"/>
                </a:solidFill>
                <a:effectLst>
                  <a:outerShdw blurRad="38100" dist="19050" dir="2700000" algn="tl" rotWithShape="0">
                    <a:schemeClr val="dk1">
                      <a:alpha val="40000"/>
                    </a:schemeClr>
                  </a:outerShdw>
                </a:effectLst>
                <a:latin typeface="Arial Black" panose="020B0A04020102020204" pitchFamily="34" charset="0"/>
              </a:rPr>
              <a:t>G</a:t>
            </a:r>
          </a:p>
        </p:txBody>
      </p:sp>
      <p:sp>
        <p:nvSpPr>
          <p:cNvPr id="14" name="Rectangle 13">
            <a:extLst>
              <a:ext uri="{FF2B5EF4-FFF2-40B4-BE49-F238E27FC236}">
                <a16:creationId xmlns:a16="http://schemas.microsoft.com/office/drawing/2014/main" id="{90777791-02B8-42F6-95A1-CC1AA4423E9F}"/>
              </a:ext>
            </a:extLst>
          </p:cNvPr>
          <p:cNvSpPr/>
          <p:nvPr/>
        </p:nvSpPr>
        <p:spPr>
          <a:xfrm>
            <a:off x="5867400" y="5698445"/>
            <a:ext cx="502777" cy="570386"/>
          </a:xfrm>
          <a:prstGeom prst="rect">
            <a:avLst/>
          </a:prstGeom>
          <a:noFill/>
        </p:spPr>
        <p:txBody>
          <a:bodyPr wrap="none" lIns="80682" tIns="40341" rIns="80682" bIns="40341">
            <a:spAutoFit/>
          </a:bodyPr>
          <a:lstStyle/>
          <a:p>
            <a:pPr algn="ctr"/>
            <a:r>
              <a:rPr lang="en-US" sz="3177" dirty="0">
                <a:ln w="0"/>
                <a:solidFill>
                  <a:srgbClr val="FFFF00"/>
                </a:solidFill>
                <a:effectLst>
                  <a:outerShdw blurRad="38100" dist="19050" dir="2700000" algn="tl" rotWithShape="0">
                    <a:schemeClr val="dk1">
                      <a:alpha val="40000"/>
                    </a:schemeClr>
                  </a:outerShdw>
                </a:effectLst>
                <a:latin typeface="Arial Black" panose="020B0A04020102020204" pitchFamily="34" charset="0"/>
              </a:rPr>
              <a:t>G</a:t>
            </a:r>
          </a:p>
        </p:txBody>
      </p:sp>
    </p:spTree>
    <p:extLst>
      <p:ext uri="{BB962C8B-B14F-4D97-AF65-F5344CB8AC3E}">
        <p14:creationId xmlns:p14="http://schemas.microsoft.com/office/powerpoint/2010/main" val="152861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P spid="2" grpId="0"/>
      <p:bldP spid="6" grpId="0"/>
      <p:bldP spid="7" grpId="0"/>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52400" y="5029200"/>
            <a:ext cx="8839200" cy="685800"/>
          </a:xfrm>
        </p:spPr>
        <p:txBody>
          <a:bodyPr>
            <a:normAutofit/>
          </a:bodyPr>
          <a:lstStyle/>
          <a:p>
            <a:pPr eaLnBrk="1" hangingPunct="1"/>
            <a:r>
              <a:rPr lang="en-US" b="1" dirty="0">
                <a:solidFill>
                  <a:schemeClr val="tx1"/>
                </a:solidFill>
                <a:latin typeface="Times New Roman" pitchFamily="18" charset="0"/>
              </a:rPr>
              <a:t>Lesson 2 - Part A: Biological Carrying Capacity</a:t>
            </a:r>
          </a:p>
        </p:txBody>
      </p:sp>
      <p:sp>
        <p:nvSpPr>
          <p:cNvPr id="7" name="Rectangle 6">
            <a:extLst>
              <a:ext uri="{FF2B5EF4-FFF2-40B4-BE49-F238E27FC236}">
                <a16:creationId xmlns:a16="http://schemas.microsoft.com/office/drawing/2014/main" id="{4A5CEA5F-65B1-4B32-BBD6-6E0C8178BE12}"/>
              </a:ext>
            </a:extLst>
          </p:cNvPr>
          <p:cNvSpPr/>
          <p:nvPr/>
        </p:nvSpPr>
        <p:spPr>
          <a:xfrm>
            <a:off x="838200" y="468749"/>
            <a:ext cx="7862663" cy="3631763"/>
          </a:xfrm>
          <a:prstGeom prst="rect">
            <a:avLst/>
          </a:prstGeom>
          <a:noFill/>
        </p:spPr>
        <p:txBody>
          <a:bodyPr wrap="square" lIns="91440" tIns="45720" rIns="91440" bIns="45720">
            <a:spAutoFit/>
          </a:bodyPr>
          <a:lstStyle/>
          <a:p>
            <a:pPr algn="ctr"/>
            <a:r>
              <a:rPr lang="en-US" sz="11500" b="1" cap="none" spc="0" dirty="0">
                <a:ln w="0"/>
                <a:solidFill>
                  <a:schemeClr val="tx1"/>
                </a:solidFill>
                <a:effectLst>
                  <a:innerShdw blurRad="63500" dist="50800" dir="13500000">
                    <a:prstClr val="black">
                      <a:alpha val="50000"/>
                    </a:prstClr>
                  </a:innerShdw>
                </a:effectLst>
                <a:latin typeface="Cooper Black" panose="0208090404030B020404" pitchFamily="18" charset="0"/>
              </a:rPr>
              <a:t>ECOLOGY BASICS</a:t>
            </a:r>
          </a:p>
        </p:txBody>
      </p:sp>
      <p:sp>
        <p:nvSpPr>
          <p:cNvPr id="5" name="TextBox 4">
            <a:extLst>
              <a:ext uri="{FF2B5EF4-FFF2-40B4-BE49-F238E27FC236}">
                <a16:creationId xmlns:a16="http://schemas.microsoft.com/office/drawing/2014/main" id="{AD8226E8-32BF-44E6-841D-0CB872DF872F}"/>
              </a:ext>
            </a:extLst>
          </p:cNvPr>
          <p:cNvSpPr txBox="1"/>
          <p:nvPr/>
        </p:nvSpPr>
        <p:spPr>
          <a:xfrm>
            <a:off x="1409700" y="6019919"/>
            <a:ext cx="6896100" cy="646331"/>
          </a:xfrm>
          <a:prstGeom prst="rect">
            <a:avLst/>
          </a:prstGeom>
          <a:noFill/>
        </p:spPr>
        <p:txBody>
          <a:bodyPr wrap="square">
            <a:spAutoFit/>
          </a:bodyPr>
          <a:lstStyle/>
          <a:p>
            <a:r>
              <a:rPr lang="en-US" dirty="0"/>
              <a:t>Video Link: </a:t>
            </a:r>
            <a:r>
              <a:rPr lang="en-US" dirty="0">
                <a:hlinkClick r:id="rId2"/>
              </a:rPr>
              <a:t>https://edpuzzle.com/media/57ff8fb3463104de3e7cfd7b</a:t>
            </a:r>
            <a:endParaRPr lang="en-US" dirty="0"/>
          </a:p>
          <a:p>
            <a:endParaRPr lang="en-US" dirty="0"/>
          </a:p>
        </p:txBody>
      </p:sp>
      <p:sp>
        <p:nvSpPr>
          <p:cNvPr id="6" name="TextBox 5">
            <a:extLst>
              <a:ext uri="{FF2B5EF4-FFF2-40B4-BE49-F238E27FC236}">
                <a16:creationId xmlns:a16="http://schemas.microsoft.com/office/drawing/2014/main" id="{E8BE01AD-BEB7-4288-BCFC-A1B0B67A97CA}"/>
              </a:ext>
            </a:extLst>
          </p:cNvPr>
          <p:cNvSpPr txBox="1"/>
          <p:nvPr/>
        </p:nvSpPr>
        <p:spPr>
          <a:xfrm>
            <a:off x="152400" y="6477000"/>
            <a:ext cx="8991600" cy="338554"/>
          </a:xfrm>
          <a:prstGeom prst="rect">
            <a:avLst/>
          </a:prstGeom>
          <a:noFill/>
        </p:spPr>
        <p:txBody>
          <a:bodyPr wrap="square" rtlCol="0">
            <a:spAutoFit/>
          </a:bodyPr>
          <a:lstStyle/>
          <a:p>
            <a:pPr algn="ctr"/>
            <a:r>
              <a:rPr lang="en-US" sz="1600" b="1" i="1" dirty="0"/>
              <a:t>T. Tomm Updated 2023   https://sciencespot.net/</a:t>
            </a:r>
          </a:p>
        </p:txBody>
      </p:sp>
    </p:spTree>
    <p:extLst>
      <p:ext uri="{BB962C8B-B14F-4D97-AF65-F5344CB8AC3E}">
        <p14:creationId xmlns:p14="http://schemas.microsoft.com/office/powerpoint/2010/main" val="292027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245865-17FC-4697-8F1E-2F3A0477F39B}"/>
              </a:ext>
            </a:extLst>
          </p:cNvPr>
          <p:cNvPicPr>
            <a:picLocks noChangeAspect="1"/>
          </p:cNvPicPr>
          <p:nvPr/>
        </p:nvPicPr>
        <p:blipFill>
          <a:blip r:embed="rId2"/>
          <a:stretch>
            <a:fillRect/>
          </a:stretch>
        </p:blipFill>
        <p:spPr>
          <a:xfrm>
            <a:off x="381000" y="1489186"/>
            <a:ext cx="5249008" cy="4401164"/>
          </a:xfrm>
          <a:prstGeom prst="rect">
            <a:avLst/>
          </a:prstGeom>
        </p:spPr>
      </p:pic>
      <p:sp>
        <p:nvSpPr>
          <p:cNvPr id="3" name="Text Box 6"/>
          <p:cNvSpPr txBox="1">
            <a:spLocks noChangeArrowheads="1"/>
          </p:cNvSpPr>
          <p:nvPr/>
        </p:nvSpPr>
        <p:spPr bwMode="auto">
          <a:xfrm>
            <a:off x="77333" y="152400"/>
            <a:ext cx="8839200" cy="984885"/>
          </a:xfrm>
          <a:prstGeom prst="rect">
            <a:avLst/>
          </a:prstGeom>
          <a:noFill/>
          <a:ln w="9525">
            <a:noFill/>
            <a:miter lim="800000"/>
            <a:headEnd/>
            <a:tailEnd/>
          </a:ln>
        </p:spPr>
        <p:txBody>
          <a:bodyPr wrap="square">
            <a:spAutoFit/>
          </a:bodyPr>
          <a:lstStyle/>
          <a:p>
            <a:r>
              <a:rPr lang="en-US" sz="2800" b="1" dirty="0">
                <a:highlight>
                  <a:srgbClr val="FFFF00"/>
                </a:highlight>
                <a:latin typeface="Times New Roman" pitchFamily="18" charset="0"/>
                <a:cs typeface="Times New Roman" pitchFamily="18" charset="0"/>
              </a:rPr>
              <a:t>Ecology Unit 1 			     Lesson 2 Notes – Part A</a:t>
            </a:r>
            <a:endParaRPr lang="en-US" sz="2800" dirty="0">
              <a:highlight>
                <a:srgbClr val="FFFF00"/>
              </a:highlight>
              <a:latin typeface="Times New Roman" pitchFamily="18" charset="0"/>
              <a:cs typeface="Times New Roman" pitchFamily="18" charset="0"/>
            </a:endParaRPr>
          </a:p>
          <a:p>
            <a:pPr eaLnBrk="1" hangingPunct="1">
              <a:spcBef>
                <a:spcPct val="50000"/>
              </a:spcBef>
            </a:pPr>
            <a:r>
              <a:rPr lang="en-US" altLang="en-US" sz="2000" b="1" dirty="0">
                <a:latin typeface="Times New Roman" pitchFamily="18" charset="0"/>
              </a:rPr>
              <a:t>1</a:t>
            </a:r>
            <a:r>
              <a:rPr lang="en-US" altLang="en-US" sz="2000" b="1" baseline="30000" dirty="0">
                <a:latin typeface="Times New Roman" pitchFamily="18" charset="0"/>
              </a:rPr>
              <a:t>st</a:t>
            </a:r>
            <a:r>
              <a:rPr lang="en-US" altLang="en-US" sz="2000" b="1" dirty="0">
                <a:latin typeface="Times New Roman" pitchFamily="18" charset="0"/>
              </a:rPr>
              <a:t> - Watch the POPULATION ECOLOGY video – link on GC. </a:t>
            </a:r>
          </a:p>
        </p:txBody>
      </p:sp>
      <p:sp>
        <p:nvSpPr>
          <p:cNvPr id="7" name="Right Arrow 6"/>
          <p:cNvSpPr/>
          <p:nvPr/>
        </p:nvSpPr>
        <p:spPr>
          <a:xfrm rot="5400000">
            <a:off x="539231" y="1292670"/>
            <a:ext cx="712238" cy="457200"/>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7AD270B-79BF-4EDB-8C8C-0D39DF72B907}"/>
              </a:ext>
            </a:extLst>
          </p:cNvPr>
          <p:cNvSpPr txBox="1"/>
          <p:nvPr/>
        </p:nvSpPr>
        <p:spPr>
          <a:xfrm>
            <a:off x="1123950" y="6356321"/>
            <a:ext cx="6896100" cy="369332"/>
          </a:xfrm>
          <a:prstGeom prst="rect">
            <a:avLst/>
          </a:prstGeom>
          <a:noFill/>
        </p:spPr>
        <p:txBody>
          <a:bodyPr wrap="square">
            <a:spAutoFit/>
          </a:bodyPr>
          <a:lstStyle/>
          <a:p>
            <a:r>
              <a:rPr lang="en-US" dirty="0"/>
              <a:t>Video Link: </a:t>
            </a:r>
            <a:r>
              <a:rPr lang="en-US" b="0" i="0" dirty="0">
                <a:solidFill>
                  <a:srgbClr val="000000"/>
                </a:solidFill>
                <a:effectLst/>
                <a:latin typeface="Times New Roman" panose="02020603050405020304" pitchFamily="18" charset="0"/>
                <a:hlinkClick r:id="rId3"/>
              </a:rPr>
              <a:t>https://edpuzzle.com/media/57ff8f3080ff69ee3e14fc45</a:t>
            </a:r>
            <a:endParaRPr lang="en-US" b="0" i="0" dirty="0">
              <a:solidFill>
                <a:srgbClr val="000000"/>
              </a:solidFill>
              <a:effectLst/>
              <a:latin typeface="Times New Roman" panose="02020603050405020304" pitchFamily="18" charset="0"/>
            </a:endParaRPr>
          </a:p>
        </p:txBody>
      </p:sp>
      <p:sp>
        <p:nvSpPr>
          <p:cNvPr id="9" name="TextBox 8">
            <a:extLst>
              <a:ext uri="{FF2B5EF4-FFF2-40B4-BE49-F238E27FC236}">
                <a16:creationId xmlns:a16="http://schemas.microsoft.com/office/drawing/2014/main" id="{92F2011D-E984-474B-91F3-0291F3694307}"/>
              </a:ext>
            </a:extLst>
          </p:cNvPr>
          <p:cNvSpPr txBox="1"/>
          <p:nvPr/>
        </p:nvSpPr>
        <p:spPr>
          <a:xfrm>
            <a:off x="5634019" y="1659494"/>
            <a:ext cx="3294546" cy="707886"/>
          </a:xfrm>
          <a:prstGeom prst="rect">
            <a:avLst/>
          </a:prstGeom>
          <a:noFill/>
        </p:spPr>
        <p:txBody>
          <a:bodyPr wrap="square">
            <a:spAutoFit/>
          </a:bodyPr>
          <a:lstStyle/>
          <a:p>
            <a:pPr eaLnBrk="1" hangingPunct="1">
              <a:spcBef>
                <a:spcPct val="50000"/>
              </a:spcBef>
            </a:pPr>
            <a:r>
              <a:rPr lang="en-US" altLang="en-US" sz="2000" b="1" dirty="0">
                <a:latin typeface="Times New Roman" pitchFamily="18" charset="0"/>
              </a:rPr>
              <a:t>2</a:t>
            </a:r>
            <a:r>
              <a:rPr lang="en-US" altLang="en-US" sz="2000" b="1" baseline="30000" dirty="0">
                <a:latin typeface="Times New Roman" pitchFamily="18" charset="0"/>
              </a:rPr>
              <a:t>nd</a:t>
            </a:r>
            <a:r>
              <a:rPr lang="en-US" altLang="en-US" sz="2000" b="1" dirty="0">
                <a:latin typeface="Times New Roman" pitchFamily="18" charset="0"/>
              </a:rPr>
              <a:t> – Complete Part B on the LEFT side of SLIDE 3.</a:t>
            </a:r>
          </a:p>
        </p:txBody>
      </p:sp>
    </p:spTree>
    <p:extLst>
      <p:ext uri="{BB962C8B-B14F-4D97-AF65-F5344CB8AC3E}">
        <p14:creationId xmlns:p14="http://schemas.microsoft.com/office/powerpoint/2010/main" val="3617926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52400" y="152400"/>
            <a:ext cx="8839200" cy="5478423"/>
          </a:xfrm>
          <a:prstGeom prst="rect">
            <a:avLst/>
          </a:prstGeom>
          <a:noFill/>
          <a:ln w="9525">
            <a:noFill/>
            <a:miter lim="800000"/>
            <a:headEnd/>
            <a:tailEnd/>
          </a:ln>
        </p:spPr>
        <p:txBody>
          <a:bodyPr wrap="square">
            <a:spAutoFit/>
          </a:bodyPr>
          <a:lstStyle/>
          <a:p>
            <a:r>
              <a:rPr lang="en-US" sz="3200" b="1" dirty="0">
                <a:latin typeface="Times New Roman" pitchFamily="18" charset="0"/>
                <a:cs typeface="Times New Roman" pitchFamily="18" charset="0"/>
              </a:rPr>
              <a:t>Serious Science: Biological Carrying Capacity</a:t>
            </a:r>
          </a:p>
          <a:p>
            <a:endParaRPr lang="en-US" sz="1400" dirty="0">
              <a:latin typeface="Times New Roman" pitchFamily="18" charset="0"/>
              <a:cs typeface="Times New Roman" pitchFamily="18" charset="0"/>
            </a:endParaRPr>
          </a:p>
          <a:p>
            <a:r>
              <a:rPr lang="en-US" sz="2400" dirty="0">
                <a:latin typeface="Times New Roman" pitchFamily="18" charset="0"/>
                <a:cs typeface="Times New Roman" pitchFamily="18" charset="0"/>
              </a:rPr>
              <a:t> 1) An _________________ can only support a limited number of species before problems can begin happening. </a:t>
            </a:r>
          </a:p>
          <a:p>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2) Biological carrying capacity is the capacity of an ecosystem to _________ or support a healthy number of certain __________.</a:t>
            </a:r>
          </a:p>
          <a:p>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3) The three variables used to determine the carrying capacity are  ______________ of  foods, ________________ foods, and  ________________ for food.</a:t>
            </a:r>
          </a:p>
          <a:p>
            <a:pPr marL="457200" indent="-457200">
              <a:buAutoNum type="arabicParenR" startAt="3"/>
            </a:pPr>
            <a:endParaRPr lang="en-US" sz="1600" dirty="0">
              <a:latin typeface="Times New Roman" pitchFamily="18" charset="0"/>
              <a:cs typeface="Times New Roman" pitchFamily="18" charset="0"/>
            </a:endParaRPr>
          </a:p>
          <a:p>
            <a:r>
              <a:rPr lang="en-US" sz="2400" dirty="0">
                <a:latin typeface="Times New Roman" pitchFamily="18" charset="0"/>
                <a:cs typeface="Times New Roman" pitchFamily="18" charset="0"/>
              </a:rPr>
              <a:t>4)  What are the two main food sources for lake sturgeon? _________________ &amp;  __________________</a:t>
            </a:r>
          </a:p>
          <a:p>
            <a:r>
              <a:rPr lang="en-US" sz="2400" dirty="0">
                <a:latin typeface="Times New Roman" pitchFamily="18" charset="0"/>
                <a:cs typeface="Times New Roman" pitchFamily="18" charset="0"/>
              </a:rPr>
              <a:t>	</a:t>
            </a:r>
          </a:p>
        </p:txBody>
      </p:sp>
      <p:sp>
        <p:nvSpPr>
          <p:cNvPr id="4" name="Text Box 7"/>
          <p:cNvSpPr txBox="1">
            <a:spLocks noChangeArrowheads="1"/>
          </p:cNvSpPr>
          <p:nvPr/>
        </p:nvSpPr>
        <p:spPr bwMode="auto">
          <a:xfrm>
            <a:off x="990600" y="838200"/>
            <a:ext cx="2667000"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ECOSYSTEM</a:t>
            </a:r>
          </a:p>
        </p:txBody>
      </p:sp>
      <p:sp>
        <p:nvSpPr>
          <p:cNvPr id="5" name="Text Box 7"/>
          <p:cNvSpPr txBox="1">
            <a:spLocks noChangeArrowheads="1"/>
          </p:cNvSpPr>
          <p:nvPr/>
        </p:nvSpPr>
        <p:spPr bwMode="auto">
          <a:xfrm>
            <a:off x="152400" y="2286000"/>
            <a:ext cx="1600200"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CARRY</a:t>
            </a:r>
          </a:p>
        </p:txBody>
      </p:sp>
      <p:sp>
        <p:nvSpPr>
          <p:cNvPr id="6" name="Text Box 7"/>
          <p:cNvSpPr txBox="1">
            <a:spLocks noChangeArrowheads="1"/>
          </p:cNvSpPr>
          <p:nvPr/>
        </p:nvSpPr>
        <p:spPr bwMode="auto">
          <a:xfrm>
            <a:off x="6172200" y="2346160"/>
            <a:ext cx="1981200"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SPECIES</a:t>
            </a:r>
          </a:p>
        </p:txBody>
      </p:sp>
      <p:sp>
        <p:nvSpPr>
          <p:cNvPr id="7" name="Text Box 7"/>
          <p:cNvSpPr txBox="1">
            <a:spLocks noChangeArrowheads="1"/>
          </p:cNvSpPr>
          <p:nvPr/>
        </p:nvSpPr>
        <p:spPr bwMode="auto">
          <a:xfrm>
            <a:off x="-49343" y="3378220"/>
            <a:ext cx="2590800"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ABUNDANCE</a:t>
            </a:r>
          </a:p>
        </p:txBody>
      </p:sp>
      <p:sp>
        <p:nvSpPr>
          <p:cNvPr id="8" name="Text Box 7"/>
          <p:cNvSpPr txBox="1">
            <a:spLocks noChangeArrowheads="1"/>
          </p:cNvSpPr>
          <p:nvPr/>
        </p:nvSpPr>
        <p:spPr bwMode="auto">
          <a:xfrm>
            <a:off x="3668843" y="3349469"/>
            <a:ext cx="2590800"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SUSTAINABLE</a:t>
            </a:r>
          </a:p>
        </p:txBody>
      </p:sp>
      <p:sp>
        <p:nvSpPr>
          <p:cNvPr id="9" name="Text Box 7"/>
          <p:cNvSpPr txBox="1">
            <a:spLocks noChangeArrowheads="1"/>
          </p:cNvSpPr>
          <p:nvPr/>
        </p:nvSpPr>
        <p:spPr bwMode="auto">
          <a:xfrm>
            <a:off x="152400" y="3733800"/>
            <a:ext cx="2590800"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COMPETITION</a:t>
            </a:r>
          </a:p>
        </p:txBody>
      </p:sp>
      <p:grpSp>
        <p:nvGrpSpPr>
          <p:cNvPr id="12" name="Group 11"/>
          <p:cNvGrpSpPr/>
          <p:nvPr/>
        </p:nvGrpSpPr>
        <p:grpSpPr>
          <a:xfrm>
            <a:off x="242966" y="5874603"/>
            <a:ext cx="8658068" cy="830997"/>
            <a:chOff x="166766" y="5722203"/>
            <a:chExt cx="8658068" cy="830997"/>
          </a:xfrm>
        </p:grpSpPr>
        <p:sp>
          <p:nvSpPr>
            <p:cNvPr id="10" name="Text Box 7"/>
            <p:cNvSpPr txBox="1">
              <a:spLocks noChangeArrowheads="1"/>
            </p:cNvSpPr>
            <p:nvPr/>
          </p:nvSpPr>
          <p:spPr bwMode="auto">
            <a:xfrm>
              <a:off x="166766" y="5890587"/>
              <a:ext cx="2895600" cy="461665"/>
            </a:xfrm>
            <a:prstGeom prst="rect">
              <a:avLst/>
            </a:prstGeom>
            <a:noFill/>
            <a:ln w="9525">
              <a:noFill/>
              <a:miter lim="800000"/>
              <a:headEnd/>
              <a:tailEnd/>
            </a:ln>
          </p:spPr>
          <p:txBody>
            <a:bodyPr wrap="square">
              <a:spAutoFit/>
            </a:bodyPr>
            <a:lstStyle/>
            <a:p>
              <a:pPr algn="ctr">
                <a:spcBef>
                  <a:spcPct val="50000"/>
                </a:spcBef>
              </a:pPr>
              <a:r>
                <a:rPr lang="en-US" sz="2400" b="1" i="1" dirty="0">
                  <a:solidFill>
                    <a:srgbClr val="FF0000"/>
                  </a:solidFill>
                  <a:latin typeface="Times New Roman" pitchFamily="18" charset="0"/>
                </a:rPr>
                <a:t>TRUE OR FALSE?  </a:t>
              </a:r>
            </a:p>
          </p:txBody>
        </p:sp>
        <p:sp>
          <p:nvSpPr>
            <p:cNvPr id="11" name="Text Box 7"/>
            <p:cNvSpPr txBox="1">
              <a:spLocks noChangeArrowheads="1"/>
            </p:cNvSpPr>
            <p:nvPr/>
          </p:nvSpPr>
          <p:spPr bwMode="auto">
            <a:xfrm>
              <a:off x="2881234" y="5722203"/>
              <a:ext cx="5943600" cy="830997"/>
            </a:xfrm>
            <a:prstGeom prst="rect">
              <a:avLst/>
            </a:prstGeom>
            <a:noFill/>
            <a:ln w="9525">
              <a:noFill/>
              <a:miter lim="800000"/>
              <a:headEnd/>
              <a:tailEnd/>
            </a:ln>
          </p:spPr>
          <p:txBody>
            <a:bodyPr wrap="square">
              <a:spAutoFit/>
            </a:bodyPr>
            <a:lstStyle/>
            <a:p>
              <a:pPr algn="ctr">
                <a:spcBef>
                  <a:spcPct val="50000"/>
                </a:spcBef>
              </a:pPr>
              <a:r>
                <a:rPr lang="en-US" sz="2400" b="1" i="1" dirty="0">
                  <a:latin typeface="Times New Roman" pitchFamily="18" charset="0"/>
                </a:rPr>
                <a:t>Lake fly larva provide an abundant and sustainable food source for sturgeons.</a:t>
              </a:r>
            </a:p>
          </p:txBody>
        </p:sp>
      </p:grpSp>
      <p:sp>
        <p:nvSpPr>
          <p:cNvPr id="14" name="Text Box 7">
            <a:extLst>
              <a:ext uri="{FF2B5EF4-FFF2-40B4-BE49-F238E27FC236}">
                <a16:creationId xmlns:a16="http://schemas.microsoft.com/office/drawing/2014/main" id="{3C806B92-3DB4-4A51-84B5-C7CE8446B9AD}"/>
              </a:ext>
            </a:extLst>
          </p:cNvPr>
          <p:cNvSpPr txBox="1">
            <a:spLocks noChangeArrowheads="1"/>
          </p:cNvSpPr>
          <p:nvPr/>
        </p:nvSpPr>
        <p:spPr bwMode="auto">
          <a:xfrm>
            <a:off x="152400" y="4719935"/>
            <a:ext cx="2590800" cy="830997"/>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LAKE FLIES</a:t>
            </a:r>
            <a:br>
              <a:rPr lang="en-US" sz="2400" b="1" dirty="0">
                <a:solidFill>
                  <a:srgbClr val="FF0000"/>
                </a:solidFill>
                <a:latin typeface="Times New Roman" pitchFamily="18" charset="0"/>
              </a:rPr>
            </a:br>
            <a:r>
              <a:rPr lang="en-US" sz="2400" b="1" dirty="0">
                <a:solidFill>
                  <a:srgbClr val="FF0000"/>
                </a:solidFill>
                <a:latin typeface="Times New Roman" pitchFamily="18" charset="0"/>
              </a:rPr>
              <a:t>(Larva/pupa)</a:t>
            </a:r>
          </a:p>
        </p:txBody>
      </p:sp>
      <p:sp>
        <p:nvSpPr>
          <p:cNvPr id="15" name="Text Box 7">
            <a:extLst>
              <a:ext uri="{FF2B5EF4-FFF2-40B4-BE49-F238E27FC236}">
                <a16:creationId xmlns:a16="http://schemas.microsoft.com/office/drawing/2014/main" id="{1D54E548-D81B-4C4C-B288-0C29B2C511E0}"/>
              </a:ext>
            </a:extLst>
          </p:cNvPr>
          <p:cNvSpPr txBox="1">
            <a:spLocks noChangeArrowheads="1"/>
          </p:cNvSpPr>
          <p:nvPr/>
        </p:nvSpPr>
        <p:spPr bwMode="auto">
          <a:xfrm>
            <a:off x="3352800" y="4724400"/>
            <a:ext cx="2590800"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GIZZARD SHAD</a:t>
            </a:r>
          </a:p>
        </p:txBody>
      </p:sp>
      <p:sp>
        <p:nvSpPr>
          <p:cNvPr id="2" name="Oval 1">
            <a:extLst>
              <a:ext uri="{FF2B5EF4-FFF2-40B4-BE49-F238E27FC236}">
                <a16:creationId xmlns:a16="http://schemas.microsoft.com/office/drawing/2014/main" id="{A637B285-4A92-480D-B1CF-231A9ACC3FD0}"/>
              </a:ext>
            </a:extLst>
          </p:cNvPr>
          <p:cNvSpPr/>
          <p:nvPr/>
        </p:nvSpPr>
        <p:spPr>
          <a:xfrm>
            <a:off x="1647670" y="5989820"/>
            <a:ext cx="1385966" cy="59715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4" grpId="0"/>
      <p:bldP spid="15"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52400" y="152400"/>
            <a:ext cx="8839200" cy="4154984"/>
          </a:xfrm>
          <a:prstGeom prst="rect">
            <a:avLst/>
          </a:prstGeom>
          <a:noFill/>
          <a:ln w="9525">
            <a:noFill/>
            <a:miter lim="800000"/>
            <a:headEnd/>
            <a:tailEnd/>
          </a:ln>
        </p:spPr>
        <p:txBody>
          <a:bodyPr wrap="square">
            <a:spAutoFit/>
          </a:bodyPr>
          <a:lstStyle/>
          <a:p>
            <a:r>
              <a:rPr lang="en-US" sz="2400" dirty="0">
                <a:latin typeface="Times New Roman" panose="02020603050405020304" pitchFamily="18" charset="0"/>
                <a:cs typeface="Times New Roman" panose="02020603050405020304" pitchFamily="18" charset="0"/>
              </a:rPr>
              <a:t>5)  Why are lake flies not considered a sustainable food source?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6)  Explain how too many walleye in the lake could affect the sturgeon population.  </a:t>
            </a:r>
          </a:p>
          <a:p>
            <a:endParaRPr lang="en-US" sz="2400" dirty="0">
              <a:latin typeface="Times New Roman" panose="02020603050405020304" pitchFamily="18" charset="0"/>
              <a:cs typeface="Times New Roman" panose="02020603050405020304" pitchFamily="18" charset="0"/>
            </a:endParaRPr>
          </a:p>
          <a:p>
            <a:endParaRPr lang="en-US" sz="48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7)  How do biologist regulate the populations in an ecosystem? Give an example.  </a:t>
            </a:r>
          </a:p>
        </p:txBody>
      </p:sp>
      <p:sp>
        <p:nvSpPr>
          <p:cNvPr id="4" name="Text Box 7"/>
          <p:cNvSpPr txBox="1">
            <a:spLocks noChangeArrowheads="1"/>
          </p:cNvSpPr>
          <p:nvPr/>
        </p:nvSpPr>
        <p:spPr bwMode="auto">
          <a:xfrm>
            <a:off x="647700" y="633948"/>
            <a:ext cx="7734300" cy="461665"/>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latin typeface="Times New Roman" pitchFamily="18" charset="0"/>
              </a:rPr>
              <a:t>They are not available year-round.</a:t>
            </a:r>
          </a:p>
        </p:txBody>
      </p:sp>
      <p:sp>
        <p:nvSpPr>
          <p:cNvPr id="5" name="Text Box 7"/>
          <p:cNvSpPr txBox="1">
            <a:spLocks noChangeArrowheads="1"/>
          </p:cNvSpPr>
          <p:nvPr/>
        </p:nvSpPr>
        <p:spPr bwMode="auto">
          <a:xfrm>
            <a:off x="626464" y="1983432"/>
            <a:ext cx="8115300" cy="830997"/>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latin typeface="Times New Roman" pitchFamily="18" charset="0"/>
              </a:rPr>
              <a:t>Walleye also eat shad.  If there were too many of them, they would eat a lot of shad and leave less for the sturgeon.</a:t>
            </a:r>
          </a:p>
        </p:txBody>
      </p:sp>
      <p:sp>
        <p:nvSpPr>
          <p:cNvPr id="6" name="Text Box 7"/>
          <p:cNvSpPr txBox="1">
            <a:spLocks noChangeArrowheads="1"/>
          </p:cNvSpPr>
          <p:nvPr/>
        </p:nvSpPr>
        <p:spPr bwMode="auto">
          <a:xfrm>
            <a:off x="914400" y="4407530"/>
            <a:ext cx="7827364" cy="1754326"/>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latin typeface="Times New Roman" pitchFamily="18" charset="0"/>
              </a:rPr>
              <a:t>They set a limit on how many fish can be caught during a certain period.  </a:t>
            </a:r>
          </a:p>
          <a:p>
            <a:pPr>
              <a:spcBef>
                <a:spcPct val="50000"/>
              </a:spcBef>
            </a:pPr>
            <a:r>
              <a:rPr lang="en-US" sz="2400" b="1" dirty="0">
                <a:solidFill>
                  <a:srgbClr val="FF0000"/>
                </a:solidFill>
                <a:latin typeface="Times New Roman" pitchFamily="18" charset="0"/>
              </a:rPr>
              <a:t>Example:  if there are too many walleye, the limit on them would be increased to reduce how many there are.</a:t>
            </a:r>
          </a:p>
        </p:txBody>
      </p:sp>
    </p:spTree>
    <p:extLst>
      <p:ext uri="{BB962C8B-B14F-4D97-AF65-F5344CB8AC3E}">
        <p14:creationId xmlns:p14="http://schemas.microsoft.com/office/powerpoint/2010/main" val="413566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228600" y="76200"/>
            <a:ext cx="8763000" cy="2308324"/>
          </a:xfrm>
          <a:prstGeom prst="rect">
            <a:avLst/>
          </a:prstGeom>
          <a:noFill/>
          <a:ln w="9525">
            <a:noFill/>
            <a:miter lim="800000"/>
            <a:headEnd/>
            <a:tailEnd/>
          </a:ln>
        </p:spPr>
        <p:txBody>
          <a:bodyPr wrap="square">
            <a:spAutoFit/>
          </a:bodyPr>
          <a:lstStyle/>
          <a:p>
            <a:r>
              <a:rPr lang="en-US" sz="2400" b="1" dirty="0">
                <a:latin typeface="Times New Roman" pitchFamily="18" charset="0"/>
                <a:cs typeface="Times New Roman" pitchFamily="18" charset="0"/>
              </a:rPr>
              <a:t>Monarch Butterflies - What factors might affect the garden's carrying capacity?  Explain.</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1. </a:t>
            </a:r>
          </a:p>
          <a:p>
            <a:r>
              <a:rPr lang="en-US" sz="2400" dirty="0">
                <a:latin typeface="Times New Roman" pitchFamily="18" charset="0"/>
                <a:cs typeface="Times New Roman" pitchFamily="18" charset="0"/>
              </a:rPr>
              <a:t>2. </a:t>
            </a:r>
          </a:p>
          <a:p>
            <a:r>
              <a:rPr lang="en-US" sz="2400" dirty="0">
                <a:latin typeface="Times New Roman" pitchFamily="18" charset="0"/>
                <a:cs typeface="Times New Roman" pitchFamily="18" charset="0"/>
              </a:rPr>
              <a:t>3. 	</a:t>
            </a:r>
          </a:p>
        </p:txBody>
      </p:sp>
      <p:sp>
        <p:nvSpPr>
          <p:cNvPr id="4" name="Text Box 7"/>
          <p:cNvSpPr txBox="1">
            <a:spLocks noChangeArrowheads="1"/>
          </p:cNvSpPr>
          <p:nvPr/>
        </p:nvSpPr>
        <p:spPr bwMode="auto">
          <a:xfrm rot="519872">
            <a:off x="5776462" y="665867"/>
            <a:ext cx="3124200" cy="830997"/>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Add a text box to the side of your slide. </a:t>
            </a:r>
          </a:p>
        </p:txBody>
      </p:sp>
      <p:sp>
        <p:nvSpPr>
          <p:cNvPr id="12" name="Rectangle 11"/>
          <p:cNvSpPr/>
          <p:nvPr/>
        </p:nvSpPr>
        <p:spPr>
          <a:xfrm>
            <a:off x="2094539" y="6055599"/>
            <a:ext cx="5031121" cy="584775"/>
          </a:xfrm>
          <a:prstGeom prst="rect">
            <a:avLst/>
          </a:prstGeom>
        </p:spPr>
        <p:txBody>
          <a:bodyPr wrap="none">
            <a:spAutoFit/>
          </a:bodyPr>
          <a:lstStyle/>
          <a:p>
            <a:r>
              <a:rPr lang="en-US" sz="3200" b="1" dirty="0">
                <a:highlight>
                  <a:srgbClr val="FFFF00"/>
                </a:highlight>
                <a:latin typeface="Times New Roman" pitchFamily="18" charset="0"/>
                <a:cs typeface="Times New Roman" pitchFamily="18" charset="0"/>
              </a:rPr>
              <a:t>Time to identify some bugs!</a:t>
            </a:r>
            <a:endParaRPr lang="en-US" sz="3200" dirty="0"/>
          </a:p>
        </p:txBody>
      </p:sp>
      <p:grpSp>
        <p:nvGrpSpPr>
          <p:cNvPr id="16" name="Group 15">
            <a:extLst>
              <a:ext uri="{FF2B5EF4-FFF2-40B4-BE49-F238E27FC236}">
                <a16:creationId xmlns:a16="http://schemas.microsoft.com/office/drawing/2014/main" id="{74CB41F3-5AF8-4368-A750-9270162FDCF4}"/>
              </a:ext>
            </a:extLst>
          </p:cNvPr>
          <p:cNvGrpSpPr/>
          <p:nvPr/>
        </p:nvGrpSpPr>
        <p:grpSpPr>
          <a:xfrm>
            <a:off x="433542" y="3137175"/>
            <a:ext cx="8276915" cy="2599978"/>
            <a:chOff x="433542" y="3137175"/>
            <a:chExt cx="8276915" cy="2599978"/>
          </a:xfrm>
        </p:grpSpPr>
        <p:grpSp>
          <p:nvGrpSpPr>
            <p:cNvPr id="10" name="Group 9"/>
            <p:cNvGrpSpPr/>
            <p:nvPr/>
          </p:nvGrpSpPr>
          <p:grpSpPr>
            <a:xfrm>
              <a:off x="433542" y="3137175"/>
              <a:ext cx="8276915" cy="2554545"/>
              <a:chOff x="397159" y="3200400"/>
              <a:chExt cx="8276915" cy="2554545"/>
            </a:xfrm>
          </p:grpSpPr>
          <p:grpSp>
            <p:nvGrpSpPr>
              <p:cNvPr id="7" name="Group 6"/>
              <p:cNvGrpSpPr/>
              <p:nvPr/>
            </p:nvGrpSpPr>
            <p:grpSpPr>
              <a:xfrm>
                <a:off x="1219200" y="3200400"/>
                <a:ext cx="7454874" cy="2554545"/>
                <a:chOff x="1371600" y="3200400"/>
                <a:chExt cx="7454874" cy="2554545"/>
              </a:xfrm>
            </p:grpSpPr>
            <p:sp>
              <p:nvSpPr>
                <p:cNvPr id="5" name="Text Box 7"/>
                <p:cNvSpPr txBox="1">
                  <a:spLocks noChangeArrowheads="1"/>
                </p:cNvSpPr>
                <p:nvPr/>
              </p:nvSpPr>
              <p:spPr bwMode="auto">
                <a:xfrm>
                  <a:off x="1371600" y="3200400"/>
                  <a:ext cx="6477000" cy="2554545"/>
                </a:xfrm>
                <a:prstGeom prst="rect">
                  <a:avLst/>
                </a:prstGeom>
                <a:noFill/>
                <a:ln w="9525">
                  <a:noFill/>
                  <a:miter lim="800000"/>
                  <a:headEnd/>
                  <a:tailEnd/>
                </a:ln>
              </p:spPr>
              <p:txBody>
                <a:bodyPr wrap="square">
                  <a:spAutoFit/>
                </a:bodyPr>
                <a:lstStyle/>
                <a:p>
                  <a:pPr>
                    <a:spcBef>
                      <a:spcPts val="1200"/>
                    </a:spcBef>
                  </a:pPr>
                  <a:r>
                    <a:rPr lang="en-US" sz="2400" b="1" dirty="0">
                      <a:solidFill>
                        <a:srgbClr val="FF0000"/>
                      </a:solidFill>
                      <a:latin typeface="Times New Roman" pitchFamily="18" charset="0"/>
                    </a:rPr>
                    <a:t>How would these affect Monarch populations?</a:t>
                  </a:r>
                </a:p>
                <a:p>
                  <a:pPr>
                    <a:spcBef>
                      <a:spcPts val="1200"/>
                    </a:spcBef>
                  </a:pPr>
                  <a:r>
                    <a:rPr lang="en-US" sz="2400" b="1" dirty="0">
                      <a:latin typeface="Times New Roman" pitchFamily="18" charset="0"/>
                    </a:rPr>
                    <a:t>Habitat destruction </a:t>
                  </a:r>
                </a:p>
                <a:p>
                  <a:pPr>
                    <a:spcBef>
                      <a:spcPts val="1200"/>
                    </a:spcBef>
                  </a:pPr>
                  <a:r>
                    <a:rPr lang="en-US" sz="2400" b="1" dirty="0">
                      <a:latin typeface="Times New Roman" pitchFamily="18" charset="0"/>
                    </a:rPr>
                    <a:t>Bad weather</a:t>
                  </a:r>
                </a:p>
                <a:p>
                  <a:pPr>
                    <a:spcBef>
                      <a:spcPts val="1200"/>
                    </a:spcBef>
                  </a:pPr>
                  <a:r>
                    <a:rPr lang="en-US" sz="2400" b="1" dirty="0">
                      <a:latin typeface="Times New Roman" pitchFamily="18" charset="0"/>
                    </a:rPr>
                    <a:t>Increase in predators</a:t>
                  </a:r>
                </a:p>
                <a:p>
                  <a:pPr>
                    <a:spcBef>
                      <a:spcPts val="1200"/>
                    </a:spcBef>
                  </a:pPr>
                  <a:r>
                    <a:rPr lang="en-US" sz="2400" b="1" dirty="0">
                      <a:latin typeface="Times New Roman" pitchFamily="18" charset="0"/>
                    </a:rPr>
                    <a:t>Invasive species</a:t>
                  </a:r>
                </a:p>
              </p:txBody>
            </p:sp>
            <p:sp>
              <p:nvSpPr>
                <p:cNvPr id="6" name="Rectangle 5"/>
                <p:cNvSpPr/>
                <p:nvPr/>
              </p:nvSpPr>
              <p:spPr>
                <a:xfrm rot="837991">
                  <a:off x="7958928" y="3367812"/>
                  <a:ext cx="867546" cy="1862048"/>
                </a:xfrm>
                <a:prstGeom prst="rect">
                  <a:avLst/>
                </a:prstGeom>
                <a:noFill/>
              </p:spPr>
              <p:txBody>
                <a:bodyPr wrap="none" lIns="91440" tIns="45720" rIns="91440" bIns="45720">
                  <a:spAutoFit/>
                </a:bodyPr>
                <a:lstStyle/>
                <a:p>
                  <a:pPr algn="ctr"/>
                  <a:r>
                    <a:rPr lang="en-US" sz="11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p:txBody>
            </p:sp>
          </p:grpSp>
          <p:sp>
            <p:nvSpPr>
              <p:cNvPr id="8" name="Rectangle 7"/>
              <p:cNvSpPr/>
              <p:nvPr/>
            </p:nvSpPr>
            <p:spPr>
              <a:xfrm rot="20672710">
                <a:off x="397159" y="3695680"/>
                <a:ext cx="867546" cy="1862048"/>
              </a:xfrm>
              <a:prstGeom prst="rect">
                <a:avLst/>
              </a:prstGeom>
              <a:noFill/>
            </p:spPr>
            <p:txBody>
              <a:bodyPr wrap="none" lIns="91440" tIns="45720" rIns="91440" bIns="45720">
                <a:spAutoFit/>
              </a:bodyPr>
              <a:lstStyle/>
              <a:p>
                <a:pPr algn="ctr"/>
                <a:r>
                  <a:rPr lang="en-US" sz="11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p:txBody>
          </p:sp>
        </p:grpSp>
        <p:pic>
          <p:nvPicPr>
            <p:cNvPr id="15" name="Picture 14">
              <a:hlinkClick r:id="rId2"/>
              <a:extLst>
                <a:ext uri="{FF2B5EF4-FFF2-40B4-BE49-F238E27FC236}">
                  <a16:creationId xmlns:a16="http://schemas.microsoft.com/office/drawing/2014/main" id="{B02C5C86-2D86-4F06-AE85-C0EF520968F7}"/>
                </a:ext>
              </a:extLst>
            </p:cNvPr>
            <p:cNvPicPr>
              <a:picLocks noChangeAspect="1"/>
            </p:cNvPicPr>
            <p:nvPr/>
          </p:nvPicPr>
          <p:blipFill>
            <a:blip r:embed="rId3"/>
            <a:stretch>
              <a:fillRect/>
            </a:stretch>
          </p:blipFill>
          <p:spPr>
            <a:xfrm>
              <a:off x="5061725" y="3873951"/>
              <a:ext cx="2385267" cy="1386960"/>
            </a:xfrm>
            <a:prstGeom prst="rect">
              <a:avLst/>
            </a:prstGeom>
          </p:spPr>
        </p:pic>
        <p:pic>
          <p:nvPicPr>
            <p:cNvPr id="9" name="Picture 12" descr="MCj04326530000[1]">
              <a:hlinkClick r:id="rId2"/>
              <a:extLst>
                <a:ext uri="{FF2B5EF4-FFF2-40B4-BE49-F238E27FC236}">
                  <a16:creationId xmlns:a16="http://schemas.microsoft.com/office/drawing/2014/main" id="{7A9BFBAE-9FB1-4C8A-AC1A-D0DD2106B4FB}"/>
                </a:ext>
              </a:extLst>
            </p:cNvPr>
            <p:cNvPicPr>
              <a:picLocks noChangeAspect="1" noChangeArrowheads="1"/>
            </p:cNvPicPr>
            <p:nvPr/>
          </p:nvPicPr>
          <p:blipFill>
            <a:blip r:embed="rId4" cstate="print"/>
            <a:srcRect/>
            <a:stretch>
              <a:fillRect/>
            </a:stretch>
          </p:blipFill>
          <p:spPr bwMode="auto">
            <a:xfrm>
              <a:off x="6780098" y="4784668"/>
              <a:ext cx="952485" cy="952485"/>
            </a:xfrm>
            <a:prstGeom prst="rect">
              <a:avLst/>
            </a:prstGeom>
            <a:noFill/>
            <a:ln w="9525">
              <a:noFill/>
              <a:miter lim="800000"/>
              <a:headEnd/>
              <a:tailEnd/>
            </a:ln>
          </p:spPr>
        </p:pic>
      </p:grpSp>
      <p:sp>
        <p:nvSpPr>
          <p:cNvPr id="13" name="Rectangle 12">
            <a:extLst>
              <a:ext uri="{FF2B5EF4-FFF2-40B4-BE49-F238E27FC236}">
                <a16:creationId xmlns:a16="http://schemas.microsoft.com/office/drawing/2014/main" id="{989F6169-88E8-4CCC-BE2F-861F026BD0DF}"/>
              </a:ext>
            </a:extLst>
          </p:cNvPr>
          <p:cNvSpPr/>
          <p:nvPr/>
        </p:nvSpPr>
        <p:spPr>
          <a:xfrm>
            <a:off x="685800" y="1281570"/>
            <a:ext cx="4177939" cy="400110"/>
          </a:xfrm>
          <a:prstGeom prst="rect">
            <a:avLst/>
          </a:prstGeom>
          <a:noFill/>
        </p:spPr>
        <p:txBody>
          <a:bodyPr wrap="none">
            <a:spAutoFit/>
          </a:bodyPr>
          <a:lstStyle/>
          <a:p>
            <a:r>
              <a:rPr lang="en-US" sz="2000" b="1" dirty="0">
                <a:solidFill>
                  <a:srgbClr val="FF0000"/>
                </a:solidFill>
                <a:latin typeface="Times New Roman" pitchFamily="18" charset="0"/>
                <a:cs typeface="Times New Roman" pitchFamily="18" charset="0"/>
              </a:rPr>
              <a:t>Amount of milkweed for caterpillars</a:t>
            </a:r>
            <a:endParaRPr lang="en-US" sz="2000" dirty="0">
              <a:solidFill>
                <a:srgbClr val="FF0000"/>
              </a:solidFill>
            </a:endParaRPr>
          </a:p>
        </p:txBody>
      </p:sp>
      <p:sp>
        <p:nvSpPr>
          <p:cNvPr id="14" name="Rectangle 13">
            <a:extLst>
              <a:ext uri="{FF2B5EF4-FFF2-40B4-BE49-F238E27FC236}">
                <a16:creationId xmlns:a16="http://schemas.microsoft.com/office/drawing/2014/main" id="{C538AB82-C23F-44EA-81EF-66B45F8E0310}"/>
              </a:ext>
            </a:extLst>
          </p:cNvPr>
          <p:cNvSpPr/>
          <p:nvPr/>
        </p:nvSpPr>
        <p:spPr>
          <a:xfrm>
            <a:off x="695181" y="1578823"/>
            <a:ext cx="5569730" cy="400110"/>
          </a:xfrm>
          <a:prstGeom prst="rect">
            <a:avLst/>
          </a:prstGeom>
          <a:noFill/>
        </p:spPr>
        <p:txBody>
          <a:bodyPr wrap="none">
            <a:spAutoFit/>
          </a:bodyPr>
          <a:lstStyle/>
          <a:p>
            <a:r>
              <a:rPr lang="en-US" sz="2000" b="1" dirty="0">
                <a:solidFill>
                  <a:srgbClr val="FF0000"/>
                </a:solidFill>
                <a:latin typeface="Times New Roman" pitchFamily="18" charset="0"/>
                <a:cs typeface="Times New Roman" pitchFamily="18" charset="0"/>
              </a:rPr>
              <a:t>Amount of flowers for nectar for adult butterflies</a:t>
            </a:r>
            <a:endParaRPr lang="en-US" sz="2000" dirty="0">
              <a:solidFill>
                <a:srgbClr val="FF0000"/>
              </a:solidFill>
            </a:endParaRPr>
          </a:p>
        </p:txBody>
      </p:sp>
      <p:sp>
        <p:nvSpPr>
          <p:cNvPr id="17" name="Rectangle 16">
            <a:extLst>
              <a:ext uri="{FF2B5EF4-FFF2-40B4-BE49-F238E27FC236}">
                <a16:creationId xmlns:a16="http://schemas.microsoft.com/office/drawing/2014/main" id="{ED811038-E843-401D-B2B6-F8466D9B82BA}"/>
              </a:ext>
            </a:extLst>
          </p:cNvPr>
          <p:cNvSpPr/>
          <p:nvPr/>
        </p:nvSpPr>
        <p:spPr>
          <a:xfrm>
            <a:off x="717455" y="1876076"/>
            <a:ext cx="6621108" cy="400110"/>
          </a:xfrm>
          <a:prstGeom prst="rect">
            <a:avLst/>
          </a:prstGeom>
          <a:noFill/>
        </p:spPr>
        <p:txBody>
          <a:bodyPr wrap="none">
            <a:spAutoFit/>
          </a:bodyPr>
          <a:lstStyle/>
          <a:p>
            <a:r>
              <a:rPr lang="en-US" sz="2000" b="1" dirty="0">
                <a:solidFill>
                  <a:srgbClr val="FF0000"/>
                </a:solidFill>
                <a:latin typeface="Times New Roman" pitchFamily="18" charset="0"/>
                <a:cs typeface="Times New Roman" pitchFamily="18" charset="0"/>
              </a:rPr>
              <a:t>Number of predators that might eat caterpillars and adults</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52400" y="4495800"/>
            <a:ext cx="8839200" cy="685800"/>
          </a:xfrm>
        </p:spPr>
        <p:txBody>
          <a:bodyPr>
            <a:normAutofit/>
          </a:bodyPr>
          <a:lstStyle/>
          <a:p>
            <a:pPr eaLnBrk="1" hangingPunct="1"/>
            <a:r>
              <a:rPr lang="en-US" b="1" dirty="0">
                <a:solidFill>
                  <a:schemeClr val="tx1"/>
                </a:solidFill>
                <a:latin typeface="Times New Roman" pitchFamily="18" charset="0"/>
              </a:rPr>
              <a:t>Lesson 2 - Part B: Population Ecology</a:t>
            </a:r>
          </a:p>
        </p:txBody>
      </p:sp>
      <p:sp>
        <p:nvSpPr>
          <p:cNvPr id="7" name="Rectangle 6">
            <a:extLst>
              <a:ext uri="{FF2B5EF4-FFF2-40B4-BE49-F238E27FC236}">
                <a16:creationId xmlns:a16="http://schemas.microsoft.com/office/drawing/2014/main" id="{2E312A9C-0A40-49F5-B3D4-578C2F36E7D3}"/>
              </a:ext>
            </a:extLst>
          </p:cNvPr>
          <p:cNvSpPr/>
          <p:nvPr/>
        </p:nvSpPr>
        <p:spPr>
          <a:xfrm>
            <a:off x="838200" y="468749"/>
            <a:ext cx="7862663" cy="3631763"/>
          </a:xfrm>
          <a:prstGeom prst="rect">
            <a:avLst/>
          </a:prstGeom>
          <a:noFill/>
        </p:spPr>
        <p:txBody>
          <a:bodyPr wrap="square" lIns="91440" tIns="45720" rIns="91440" bIns="45720">
            <a:spAutoFit/>
          </a:bodyPr>
          <a:lstStyle/>
          <a:p>
            <a:pPr algn="ctr"/>
            <a:r>
              <a:rPr lang="en-US" sz="11500" b="1" cap="none" spc="0" dirty="0">
                <a:ln w="0"/>
                <a:solidFill>
                  <a:schemeClr val="tx1"/>
                </a:solidFill>
                <a:effectLst>
                  <a:innerShdw blurRad="63500" dist="50800" dir="13500000">
                    <a:prstClr val="black">
                      <a:alpha val="50000"/>
                    </a:prstClr>
                  </a:innerShdw>
                </a:effectLst>
                <a:latin typeface="Cooper Black" panose="0208090404030B020404" pitchFamily="18" charset="0"/>
              </a:rPr>
              <a:t>ECOLOGY BASICS</a:t>
            </a:r>
          </a:p>
        </p:txBody>
      </p:sp>
      <p:sp>
        <p:nvSpPr>
          <p:cNvPr id="4" name="TextBox 3">
            <a:extLst>
              <a:ext uri="{FF2B5EF4-FFF2-40B4-BE49-F238E27FC236}">
                <a16:creationId xmlns:a16="http://schemas.microsoft.com/office/drawing/2014/main" id="{0816A288-9714-477C-82D4-4BF1D1DE5F04}"/>
              </a:ext>
            </a:extLst>
          </p:cNvPr>
          <p:cNvSpPr txBox="1"/>
          <p:nvPr/>
        </p:nvSpPr>
        <p:spPr>
          <a:xfrm>
            <a:off x="1409700" y="6019919"/>
            <a:ext cx="6896100" cy="923330"/>
          </a:xfrm>
          <a:prstGeom prst="rect">
            <a:avLst/>
          </a:prstGeom>
          <a:noFill/>
        </p:spPr>
        <p:txBody>
          <a:bodyPr wrap="square">
            <a:spAutoFit/>
          </a:bodyPr>
          <a:lstStyle/>
          <a:p>
            <a:r>
              <a:rPr lang="en-US" dirty="0"/>
              <a:t>Video Link: </a:t>
            </a:r>
            <a:r>
              <a:rPr lang="en-US" b="0" i="0" dirty="0">
                <a:solidFill>
                  <a:srgbClr val="000000"/>
                </a:solidFill>
                <a:effectLst/>
                <a:latin typeface="Times New Roman" panose="02020603050405020304" pitchFamily="18" charset="0"/>
                <a:hlinkClick r:id="rId2"/>
              </a:rPr>
              <a:t>https://edpuzzle.com/media/57ff8f3080ff69ee3e14fc45</a:t>
            </a:r>
            <a:endParaRPr lang="en-US" b="0" i="0" dirty="0">
              <a:solidFill>
                <a:srgbClr val="000000"/>
              </a:solidFill>
              <a:effectLst/>
              <a:latin typeface="Times New Roman" panose="02020603050405020304" pitchFamily="18" charset="0"/>
            </a:endParaRPr>
          </a:p>
          <a:p>
            <a:endParaRPr lang="en-US" dirty="0"/>
          </a:p>
          <a:p>
            <a:endParaRPr lang="en-US" dirty="0"/>
          </a:p>
        </p:txBody>
      </p:sp>
      <p:sp>
        <p:nvSpPr>
          <p:cNvPr id="5" name="TextBox 4">
            <a:extLst>
              <a:ext uri="{FF2B5EF4-FFF2-40B4-BE49-F238E27FC236}">
                <a16:creationId xmlns:a16="http://schemas.microsoft.com/office/drawing/2014/main" id="{B70E4F1C-46A6-4C2F-93E6-4E5323CFF48B}"/>
              </a:ext>
            </a:extLst>
          </p:cNvPr>
          <p:cNvSpPr txBox="1"/>
          <p:nvPr/>
        </p:nvSpPr>
        <p:spPr>
          <a:xfrm>
            <a:off x="152400" y="6477000"/>
            <a:ext cx="8991600" cy="338554"/>
          </a:xfrm>
          <a:prstGeom prst="rect">
            <a:avLst/>
          </a:prstGeom>
          <a:noFill/>
        </p:spPr>
        <p:txBody>
          <a:bodyPr wrap="square" rtlCol="0">
            <a:spAutoFit/>
          </a:bodyPr>
          <a:lstStyle/>
          <a:p>
            <a:pPr algn="ctr"/>
            <a:r>
              <a:rPr lang="en-US" sz="1600" b="1" i="1" dirty="0"/>
              <a:t>T. Tomm Updated 2023   </a:t>
            </a:r>
            <a:r>
              <a:rPr lang="en-US" sz="1600" b="1" i="1" dirty="0">
                <a:hlinkClick r:id="rId3"/>
              </a:rPr>
              <a:t>https://sciencespot.net/</a:t>
            </a:r>
            <a:r>
              <a:rPr lang="en-US" sz="1600" b="1" i="1" dirty="0"/>
              <a:t> </a:t>
            </a:r>
          </a:p>
        </p:txBody>
      </p:sp>
    </p:spTree>
    <p:extLst>
      <p:ext uri="{BB962C8B-B14F-4D97-AF65-F5344CB8AC3E}">
        <p14:creationId xmlns:p14="http://schemas.microsoft.com/office/powerpoint/2010/main" val="1912428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77333" y="152400"/>
            <a:ext cx="8839200" cy="3016210"/>
          </a:xfrm>
          <a:prstGeom prst="rect">
            <a:avLst/>
          </a:prstGeom>
          <a:noFill/>
          <a:ln w="9525">
            <a:noFill/>
            <a:miter lim="800000"/>
            <a:headEnd/>
            <a:tailEnd/>
          </a:ln>
        </p:spPr>
        <p:txBody>
          <a:bodyPr wrap="square">
            <a:spAutoFit/>
          </a:bodyPr>
          <a:lstStyle/>
          <a:p>
            <a:r>
              <a:rPr lang="en-US" sz="2800" b="1" dirty="0">
                <a:highlight>
                  <a:srgbClr val="FFFF00"/>
                </a:highlight>
                <a:latin typeface="Times New Roman" pitchFamily="18" charset="0"/>
                <a:cs typeface="Times New Roman" pitchFamily="18" charset="0"/>
              </a:rPr>
              <a:t>Ecology Unit 1 			     Lesson 2 Notes – Part B</a:t>
            </a:r>
            <a:endParaRPr lang="en-US" sz="2800" dirty="0">
              <a:highlight>
                <a:srgbClr val="FFFF00"/>
              </a:highlight>
              <a:latin typeface="Times New Roman" pitchFamily="18" charset="0"/>
              <a:cs typeface="Times New Roman" pitchFamily="18" charset="0"/>
            </a:endParaRPr>
          </a:p>
          <a:p>
            <a:pPr eaLnBrk="1" hangingPunct="1">
              <a:spcBef>
                <a:spcPct val="50000"/>
              </a:spcBef>
            </a:pPr>
            <a:endParaRPr lang="en-US" altLang="en-US" sz="2000" b="1" dirty="0">
              <a:latin typeface="Times New Roman" pitchFamily="18" charset="0"/>
            </a:endParaRPr>
          </a:p>
          <a:p>
            <a:pPr eaLnBrk="1" hangingPunct="1">
              <a:spcBef>
                <a:spcPct val="50000"/>
              </a:spcBef>
            </a:pPr>
            <a:r>
              <a:rPr lang="en-US" altLang="en-US" sz="2400" b="1" dirty="0">
                <a:latin typeface="Times New Roman" pitchFamily="18" charset="0"/>
              </a:rPr>
              <a:t>1</a:t>
            </a:r>
            <a:r>
              <a:rPr lang="en-US" altLang="en-US" sz="2400" b="1" baseline="30000" dirty="0">
                <a:latin typeface="Times New Roman" pitchFamily="18" charset="0"/>
              </a:rPr>
              <a:t>st</a:t>
            </a:r>
            <a:r>
              <a:rPr lang="en-US" altLang="en-US" sz="2400" b="1" dirty="0">
                <a:latin typeface="Times New Roman" pitchFamily="18" charset="0"/>
              </a:rPr>
              <a:t> - Watch the POPULATION ECOLOGY video – link on GC. </a:t>
            </a:r>
          </a:p>
          <a:p>
            <a:pPr eaLnBrk="1" hangingPunct="1">
              <a:spcBef>
                <a:spcPct val="50000"/>
              </a:spcBef>
            </a:pPr>
            <a:endParaRPr lang="en-US" altLang="en-US" sz="2400" b="1" dirty="0">
              <a:latin typeface="Times New Roman" pitchFamily="18" charset="0"/>
            </a:endParaRPr>
          </a:p>
          <a:p>
            <a:pPr eaLnBrk="1" hangingPunct="1">
              <a:spcBef>
                <a:spcPct val="50000"/>
              </a:spcBef>
            </a:pPr>
            <a:r>
              <a:rPr lang="en-US" altLang="en-US" sz="2400" b="1" dirty="0">
                <a:latin typeface="Times New Roman" pitchFamily="18" charset="0"/>
              </a:rPr>
              <a:t>2</a:t>
            </a:r>
            <a:r>
              <a:rPr lang="en-US" altLang="en-US" sz="2400" b="1" baseline="30000" dirty="0">
                <a:latin typeface="Times New Roman" pitchFamily="18" charset="0"/>
              </a:rPr>
              <a:t>nd</a:t>
            </a:r>
            <a:r>
              <a:rPr lang="en-US" altLang="en-US" sz="2400" b="1" dirty="0">
                <a:latin typeface="Times New Roman" pitchFamily="18" charset="0"/>
              </a:rPr>
              <a:t> – Complete Part B on the </a:t>
            </a:r>
            <a:br>
              <a:rPr lang="en-US" altLang="en-US" sz="2400" b="1" dirty="0">
                <a:latin typeface="Times New Roman" pitchFamily="18" charset="0"/>
              </a:rPr>
            </a:br>
            <a:r>
              <a:rPr lang="en-US" altLang="en-US" sz="2400" b="1" dirty="0">
                <a:latin typeface="Times New Roman" pitchFamily="18" charset="0"/>
              </a:rPr>
              <a:t>RIGHT side of SLIDE 3.</a:t>
            </a:r>
          </a:p>
        </p:txBody>
      </p:sp>
      <p:sp>
        <p:nvSpPr>
          <p:cNvPr id="7" name="Right Arrow 6"/>
          <p:cNvSpPr/>
          <p:nvPr/>
        </p:nvSpPr>
        <p:spPr>
          <a:xfrm rot="5400000">
            <a:off x="7263881" y="1777484"/>
            <a:ext cx="712238" cy="457200"/>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941B938-ABED-48C7-B89A-DF0736B3336E}"/>
              </a:ext>
            </a:extLst>
          </p:cNvPr>
          <p:cNvPicPr>
            <a:picLocks noChangeAspect="1"/>
          </p:cNvPicPr>
          <p:nvPr/>
        </p:nvPicPr>
        <p:blipFill>
          <a:blip r:embed="rId2"/>
          <a:stretch>
            <a:fillRect/>
          </a:stretch>
        </p:blipFill>
        <p:spPr>
          <a:xfrm>
            <a:off x="4127952" y="2389215"/>
            <a:ext cx="4788581" cy="377478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A7AD270B-79BF-4EDB-8C8C-0D39DF72B907}"/>
              </a:ext>
            </a:extLst>
          </p:cNvPr>
          <p:cNvSpPr txBox="1"/>
          <p:nvPr/>
        </p:nvSpPr>
        <p:spPr>
          <a:xfrm>
            <a:off x="1123950" y="6356321"/>
            <a:ext cx="6896100" cy="369332"/>
          </a:xfrm>
          <a:prstGeom prst="rect">
            <a:avLst/>
          </a:prstGeom>
          <a:noFill/>
        </p:spPr>
        <p:txBody>
          <a:bodyPr wrap="square">
            <a:spAutoFit/>
          </a:bodyPr>
          <a:lstStyle/>
          <a:p>
            <a:r>
              <a:rPr lang="en-US" dirty="0"/>
              <a:t>Video Link: </a:t>
            </a:r>
            <a:r>
              <a:rPr lang="en-US" b="0" i="0" dirty="0">
                <a:solidFill>
                  <a:srgbClr val="000000"/>
                </a:solidFill>
                <a:effectLst/>
                <a:latin typeface="Times New Roman" panose="02020603050405020304" pitchFamily="18" charset="0"/>
                <a:hlinkClick r:id="rId3"/>
              </a:rPr>
              <a:t>https://edpuzzle.com/media/57ff8f3080ff69ee3e14fc45</a:t>
            </a:r>
            <a:endParaRPr lang="en-US" b="0" i="0" dirty="0">
              <a:solidFill>
                <a:srgbClr val="000000"/>
              </a:solidFill>
              <a:effectLst/>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94602" y="231844"/>
            <a:ext cx="8949397" cy="1569660"/>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Slide #3 - Part C:  Watch the </a:t>
            </a:r>
            <a:r>
              <a:rPr lang="en-US" sz="2400" b="1" u="sng" dirty="0">
                <a:latin typeface="Times New Roman" panose="02020603050405020304" pitchFamily="18" charset="0"/>
                <a:cs typeface="Times New Roman" panose="02020603050405020304" pitchFamily="18" charset="0"/>
              </a:rPr>
              <a:t>Population Ecology</a:t>
            </a:r>
            <a:r>
              <a:rPr lang="en-US" sz="2400" b="1" dirty="0">
                <a:latin typeface="Times New Roman" panose="02020603050405020304" pitchFamily="18" charset="0"/>
                <a:cs typeface="Times New Roman" panose="02020603050405020304" pitchFamily="18" charset="0"/>
              </a:rPr>
              <a:t> video to complete this section. </a:t>
            </a:r>
            <a:endParaRPr lang="en-US" sz="2400" dirty="0">
              <a:latin typeface="Times New Roman" panose="02020603050405020304" pitchFamily="18" charset="0"/>
              <a:cs typeface="Times New Roman" panose="02020603050405020304" pitchFamily="18" charset="0"/>
            </a:endParaRPr>
          </a:p>
          <a:p>
            <a:endParaRPr lang="en-US" altLang="en-US" sz="2400" i="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What are the different types of ecology?</a:t>
            </a:r>
          </a:p>
        </p:txBody>
      </p:sp>
      <p:sp>
        <p:nvSpPr>
          <p:cNvPr id="5" name="Text Box 7">
            <a:extLst>
              <a:ext uri="{FF2B5EF4-FFF2-40B4-BE49-F238E27FC236}">
                <a16:creationId xmlns:a16="http://schemas.microsoft.com/office/drawing/2014/main" id="{526DF7AE-68AF-4706-9F80-AE2B3ED148C9}"/>
              </a:ext>
            </a:extLst>
          </p:cNvPr>
          <p:cNvSpPr txBox="1">
            <a:spLocks noChangeArrowheads="1"/>
          </p:cNvSpPr>
          <p:nvPr/>
        </p:nvSpPr>
        <p:spPr bwMode="auto">
          <a:xfrm>
            <a:off x="249701" y="1990522"/>
            <a:ext cx="4080395" cy="830997"/>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latin typeface="Times New Roman" pitchFamily="18" charset="0"/>
              </a:rPr>
              <a:t>POPULATION studies populations – one species</a:t>
            </a:r>
          </a:p>
        </p:txBody>
      </p:sp>
      <p:sp>
        <p:nvSpPr>
          <p:cNvPr id="6" name="Text Box 7">
            <a:extLst>
              <a:ext uri="{FF2B5EF4-FFF2-40B4-BE49-F238E27FC236}">
                <a16:creationId xmlns:a16="http://schemas.microsoft.com/office/drawing/2014/main" id="{E58470F1-64C4-40F0-AA97-6EAF39CDE42F}"/>
              </a:ext>
            </a:extLst>
          </p:cNvPr>
          <p:cNvSpPr txBox="1">
            <a:spLocks noChangeArrowheads="1"/>
          </p:cNvSpPr>
          <p:nvPr/>
        </p:nvSpPr>
        <p:spPr bwMode="auto">
          <a:xfrm>
            <a:off x="249700" y="3283900"/>
            <a:ext cx="4080394" cy="1200329"/>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latin typeface="Times New Roman" pitchFamily="18" charset="0"/>
              </a:rPr>
              <a:t>COMMUNITY studies communities – multiple species</a:t>
            </a:r>
          </a:p>
        </p:txBody>
      </p:sp>
      <p:sp>
        <p:nvSpPr>
          <p:cNvPr id="8" name="Text Box 7">
            <a:extLst>
              <a:ext uri="{FF2B5EF4-FFF2-40B4-BE49-F238E27FC236}">
                <a16:creationId xmlns:a16="http://schemas.microsoft.com/office/drawing/2014/main" id="{D4F572F1-B874-46A8-BDE8-66CC017DDFE0}"/>
              </a:ext>
            </a:extLst>
          </p:cNvPr>
          <p:cNvSpPr txBox="1">
            <a:spLocks noChangeArrowheads="1"/>
          </p:cNvSpPr>
          <p:nvPr/>
        </p:nvSpPr>
        <p:spPr bwMode="auto">
          <a:xfrm>
            <a:off x="212378" y="4712154"/>
            <a:ext cx="8894299" cy="830997"/>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latin typeface="Times New Roman" pitchFamily="18" charset="0"/>
              </a:rPr>
              <a:t>ECOSYSTEM studies all living and nonliving things – multiple species plus the abiotic factors (soil, water, temperature, air, etc.)</a:t>
            </a:r>
          </a:p>
        </p:txBody>
      </p:sp>
      <p:pic>
        <p:nvPicPr>
          <p:cNvPr id="4" name="Picture 3">
            <a:hlinkClick r:id="rId2"/>
            <a:extLst>
              <a:ext uri="{FF2B5EF4-FFF2-40B4-BE49-F238E27FC236}">
                <a16:creationId xmlns:a16="http://schemas.microsoft.com/office/drawing/2014/main" id="{098E309B-B0C7-4995-92DF-BEFDD193AC7C}"/>
              </a:ext>
            </a:extLst>
          </p:cNvPr>
          <p:cNvPicPr>
            <a:picLocks noChangeAspect="1"/>
          </p:cNvPicPr>
          <p:nvPr/>
        </p:nvPicPr>
        <p:blipFill>
          <a:blip r:embed="rId3"/>
          <a:stretch>
            <a:fillRect/>
          </a:stretch>
        </p:blipFill>
        <p:spPr>
          <a:xfrm>
            <a:off x="4330097" y="1793455"/>
            <a:ext cx="4324260" cy="2473745"/>
          </a:xfrm>
          <a:prstGeom prst="rect">
            <a:avLst/>
          </a:prstGeom>
        </p:spPr>
      </p:pic>
    </p:spTree>
    <p:extLst>
      <p:ext uri="{BB962C8B-B14F-4D97-AF65-F5344CB8AC3E}">
        <p14:creationId xmlns:p14="http://schemas.microsoft.com/office/powerpoint/2010/main" val="56310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39D63-875E-44E1-B8F7-D72E1EA30024}"/>
              </a:ext>
            </a:extLst>
          </p:cNvPr>
          <p:cNvPicPr>
            <a:picLocks noChangeAspect="1"/>
          </p:cNvPicPr>
          <p:nvPr/>
        </p:nvPicPr>
        <p:blipFill>
          <a:blip r:embed="rId2"/>
          <a:stretch>
            <a:fillRect/>
          </a:stretch>
        </p:blipFill>
        <p:spPr>
          <a:xfrm>
            <a:off x="4988681" y="512663"/>
            <a:ext cx="3851358" cy="2011009"/>
          </a:xfrm>
          <a:prstGeom prst="rect">
            <a:avLst/>
          </a:prstGeom>
          <a:ln>
            <a:noFill/>
          </a:ln>
          <a:effectLst>
            <a:outerShdw blurRad="292100" dist="139700" dir="2700000" algn="tl" rotWithShape="0">
              <a:srgbClr val="333333">
                <a:alpha val="65000"/>
              </a:srgbClr>
            </a:outerShdw>
          </a:effectLst>
        </p:spPr>
      </p:pic>
      <p:sp>
        <p:nvSpPr>
          <p:cNvPr id="5" name="Text Box 6">
            <a:extLst>
              <a:ext uri="{FF2B5EF4-FFF2-40B4-BE49-F238E27FC236}">
                <a16:creationId xmlns:a16="http://schemas.microsoft.com/office/drawing/2014/main" id="{C4F677B0-2977-4A17-B66F-9D127CF26EFA}"/>
              </a:ext>
            </a:extLst>
          </p:cNvPr>
          <p:cNvSpPr txBox="1">
            <a:spLocks noChangeArrowheads="1"/>
          </p:cNvSpPr>
          <p:nvPr/>
        </p:nvSpPr>
        <p:spPr bwMode="auto">
          <a:xfrm>
            <a:off x="142374" y="302798"/>
            <a:ext cx="4421605" cy="2123658"/>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Unit Vocabulary Time</a:t>
            </a:r>
          </a:p>
          <a:p>
            <a:r>
              <a:rPr lang="en-US" i="1" dirty="0">
                <a:latin typeface="Times New Roman" panose="02020603050405020304" pitchFamily="18" charset="0"/>
                <a:cs typeface="Times New Roman" panose="02020603050405020304" pitchFamily="18" charset="0"/>
              </a:rPr>
              <a:t>The last slide in the student digital notebook lists the main vocabulary from each lesson.  After each topic, I have students color code the terms and then write definitions.  All the definitions from the unit are available on the Quizlet page linked below.</a:t>
            </a:r>
            <a:endParaRPr lang="en-US" altLang="en-US"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583E3D6-475E-4900-AE29-25AC54D734DD}"/>
              </a:ext>
            </a:extLst>
          </p:cNvPr>
          <p:cNvSpPr txBox="1"/>
          <p:nvPr/>
        </p:nvSpPr>
        <p:spPr>
          <a:xfrm>
            <a:off x="5056021" y="2669047"/>
            <a:ext cx="4087979" cy="646331"/>
          </a:xfrm>
          <a:prstGeom prst="rect">
            <a:avLst/>
          </a:prstGeom>
          <a:solidFill>
            <a:srgbClr val="FFFF00"/>
          </a:solidFill>
        </p:spPr>
        <p:txBody>
          <a:bodyPr wrap="square">
            <a:spAutoFit/>
          </a:bodyPr>
          <a:lstStyle/>
          <a:p>
            <a:r>
              <a:rPr lang="en-US" dirty="0">
                <a:hlinkClick r:id="rId3"/>
              </a:rPr>
              <a:t>https://quizlet.com/28845277/ecology-unit-vocabulary-all-terms-flash-cards/</a:t>
            </a:r>
            <a:r>
              <a:rPr lang="en-US" dirty="0"/>
              <a:t> </a:t>
            </a:r>
          </a:p>
        </p:txBody>
      </p:sp>
      <p:sp>
        <p:nvSpPr>
          <p:cNvPr id="7" name="Arrow: Down 6">
            <a:extLst>
              <a:ext uri="{FF2B5EF4-FFF2-40B4-BE49-F238E27FC236}">
                <a16:creationId xmlns:a16="http://schemas.microsoft.com/office/drawing/2014/main" id="{39F4C6FE-C6C4-47E4-A115-411D8590CBB8}"/>
              </a:ext>
            </a:extLst>
          </p:cNvPr>
          <p:cNvSpPr/>
          <p:nvPr/>
        </p:nvSpPr>
        <p:spPr>
          <a:xfrm flipV="1">
            <a:off x="8177536" y="1887047"/>
            <a:ext cx="533400"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6">
            <a:extLst>
              <a:ext uri="{FF2B5EF4-FFF2-40B4-BE49-F238E27FC236}">
                <a16:creationId xmlns:a16="http://schemas.microsoft.com/office/drawing/2014/main" id="{81862FF7-26B1-4DEB-B018-CC2F56A708FB}"/>
              </a:ext>
            </a:extLst>
          </p:cNvPr>
          <p:cNvSpPr txBox="1">
            <a:spLocks noChangeArrowheads="1"/>
          </p:cNvSpPr>
          <p:nvPr/>
        </p:nvSpPr>
        <p:spPr bwMode="auto">
          <a:xfrm>
            <a:off x="91239" y="3886200"/>
            <a:ext cx="4523874" cy="2123658"/>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Learning Targets</a:t>
            </a:r>
          </a:p>
          <a:p>
            <a:r>
              <a:rPr lang="en-US" i="1" dirty="0">
                <a:latin typeface="Times New Roman" panose="02020603050405020304" pitchFamily="18" charset="0"/>
                <a:cs typeface="Times New Roman" panose="02020603050405020304" pitchFamily="18" charset="0"/>
              </a:rPr>
              <a:t>The next to last slide in the digital notebook is a list of learning targets  for the entire unit.  Prior to any quiz/test, we review the targets and discuss possible questions that relate to each one.  This allows the students to connect the lessons to the learning expectations.</a:t>
            </a:r>
            <a:endParaRPr lang="en-US" altLang="en-US" i="1"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F8C4E6F-4DA6-49E8-BB8D-2040B87D4D7C}"/>
              </a:ext>
            </a:extLst>
          </p:cNvPr>
          <p:cNvPicPr>
            <a:picLocks noChangeAspect="1"/>
          </p:cNvPicPr>
          <p:nvPr/>
        </p:nvPicPr>
        <p:blipFill>
          <a:blip r:embed="rId4"/>
          <a:stretch>
            <a:fillRect/>
          </a:stretch>
        </p:blipFill>
        <p:spPr>
          <a:xfrm>
            <a:off x="4808621" y="3981122"/>
            <a:ext cx="4051993" cy="2492626"/>
          </a:xfrm>
          <a:prstGeom prst="rect">
            <a:avLst/>
          </a:prstGeom>
        </p:spPr>
      </p:pic>
      <p:pic>
        <p:nvPicPr>
          <p:cNvPr id="14" name="Picture 13">
            <a:extLst>
              <a:ext uri="{FF2B5EF4-FFF2-40B4-BE49-F238E27FC236}">
                <a16:creationId xmlns:a16="http://schemas.microsoft.com/office/drawing/2014/main" id="{BB280ECA-3ED9-45AC-ADEE-3DBBE57068F8}"/>
              </a:ext>
            </a:extLst>
          </p:cNvPr>
          <p:cNvPicPr>
            <a:picLocks noChangeAspect="1"/>
          </p:cNvPicPr>
          <p:nvPr/>
        </p:nvPicPr>
        <p:blipFill>
          <a:blip r:embed="rId5"/>
          <a:stretch>
            <a:fillRect/>
          </a:stretch>
        </p:blipFill>
        <p:spPr>
          <a:xfrm>
            <a:off x="9296400" y="1380669"/>
            <a:ext cx="8657795" cy="5332210"/>
          </a:xfrm>
          <a:prstGeom prst="rect">
            <a:avLst/>
          </a:prstGeom>
        </p:spPr>
      </p:pic>
      <p:sp>
        <p:nvSpPr>
          <p:cNvPr id="15" name="TextBox 14">
            <a:extLst>
              <a:ext uri="{FF2B5EF4-FFF2-40B4-BE49-F238E27FC236}">
                <a16:creationId xmlns:a16="http://schemas.microsoft.com/office/drawing/2014/main" id="{0896AE4D-0588-4AE4-BA30-859902139511}"/>
              </a:ext>
            </a:extLst>
          </p:cNvPr>
          <p:cNvSpPr txBox="1"/>
          <p:nvPr/>
        </p:nvSpPr>
        <p:spPr>
          <a:xfrm rot="823129">
            <a:off x="12886813" y="2339006"/>
            <a:ext cx="2438400" cy="369332"/>
          </a:xfrm>
          <a:prstGeom prst="rect">
            <a:avLst/>
          </a:prstGeom>
          <a:solidFill>
            <a:srgbClr val="FFFF00"/>
          </a:solidFill>
        </p:spPr>
        <p:txBody>
          <a:bodyPr wrap="square">
            <a:spAutoFit/>
          </a:bodyPr>
          <a:lstStyle/>
          <a:p>
            <a:pPr algn="ctr"/>
            <a:r>
              <a:rPr lang="en-US" dirty="0"/>
              <a:t>Classroom Sample</a:t>
            </a:r>
          </a:p>
        </p:txBody>
      </p:sp>
      <p:sp>
        <p:nvSpPr>
          <p:cNvPr id="16" name="TextBox 15">
            <a:extLst>
              <a:ext uri="{FF2B5EF4-FFF2-40B4-BE49-F238E27FC236}">
                <a16:creationId xmlns:a16="http://schemas.microsoft.com/office/drawing/2014/main" id="{22327078-A120-49BE-B6D1-5FF4949D6FF4}"/>
              </a:ext>
            </a:extLst>
          </p:cNvPr>
          <p:cNvSpPr txBox="1"/>
          <p:nvPr/>
        </p:nvSpPr>
        <p:spPr>
          <a:xfrm>
            <a:off x="10430389" y="6488668"/>
            <a:ext cx="6790811" cy="338554"/>
          </a:xfrm>
          <a:prstGeom prst="rect">
            <a:avLst/>
          </a:prstGeom>
          <a:solidFill>
            <a:srgbClr val="FFFF00"/>
          </a:solidFill>
        </p:spPr>
        <p:txBody>
          <a:bodyPr wrap="square">
            <a:spAutoFit/>
          </a:bodyPr>
          <a:lstStyle/>
          <a:p>
            <a:pPr algn="ctr"/>
            <a:r>
              <a:rPr lang="en-US" sz="1600" i="1" dirty="0"/>
              <a:t>The last learning standard will be included in our Earth Day lessons.</a:t>
            </a:r>
          </a:p>
        </p:txBody>
      </p:sp>
    </p:spTree>
    <p:extLst>
      <p:ext uri="{BB962C8B-B14F-4D97-AF65-F5344CB8AC3E}">
        <p14:creationId xmlns:p14="http://schemas.microsoft.com/office/powerpoint/2010/main" val="3673838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35767" y="80229"/>
            <a:ext cx="8382000" cy="1200329"/>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2. What is population density?  </a:t>
            </a:r>
          </a:p>
          <a:p>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0EBF428-6BC2-4440-9DE5-1C1B0DDCC23E}"/>
              </a:ext>
            </a:extLst>
          </p:cNvPr>
          <p:cNvSpPr txBox="1"/>
          <p:nvPr/>
        </p:nvSpPr>
        <p:spPr>
          <a:xfrm>
            <a:off x="541643" y="489119"/>
            <a:ext cx="8068957"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THE NUMBER OF ORGANISMS IN A SPECIFIC AREA.</a:t>
            </a:r>
          </a:p>
        </p:txBody>
      </p:sp>
      <p:sp>
        <p:nvSpPr>
          <p:cNvPr id="25" name="Text Box 6">
            <a:extLst>
              <a:ext uri="{FF2B5EF4-FFF2-40B4-BE49-F238E27FC236}">
                <a16:creationId xmlns:a16="http://schemas.microsoft.com/office/drawing/2014/main" id="{D50084C6-FFA4-4874-BD98-87E57A3BC0FE}"/>
              </a:ext>
            </a:extLst>
          </p:cNvPr>
          <p:cNvSpPr txBox="1">
            <a:spLocks noChangeArrowheads="1"/>
          </p:cNvSpPr>
          <p:nvPr/>
        </p:nvSpPr>
        <p:spPr bwMode="auto">
          <a:xfrm>
            <a:off x="65075" y="1143000"/>
            <a:ext cx="8382000" cy="1200329"/>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What can cause it to increase or decrease?</a:t>
            </a:r>
          </a:p>
          <a:p>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
        <p:nvSpPr>
          <p:cNvPr id="33" name="Text Box 7">
            <a:extLst>
              <a:ext uri="{FF2B5EF4-FFF2-40B4-BE49-F238E27FC236}">
                <a16:creationId xmlns:a16="http://schemas.microsoft.com/office/drawing/2014/main" id="{2F67A973-5365-48EB-BF8E-26D891F16AF6}"/>
              </a:ext>
            </a:extLst>
          </p:cNvPr>
          <p:cNvSpPr txBox="1">
            <a:spLocks noChangeArrowheads="1"/>
          </p:cNvSpPr>
          <p:nvPr/>
        </p:nvSpPr>
        <p:spPr bwMode="auto">
          <a:xfrm>
            <a:off x="1092719" y="2008001"/>
            <a:ext cx="4774681" cy="400110"/>
          </a:xfrm>
          <a:prstGeom prst="rect">
            <a:avLst/>
          </a:prstGeom>
          <a:solidFill>
            <a:srgbClr val="FFFF00"/>
          </a:solidFill>
          <a:ln w="9525">
            <a:noFill/>
            <a:miter lim="800000"/>
            <a:headEnd/>
            <a:tailEnd/>
          </a:ln>
        </p:spPr>
        <p:txBody>
          <a:bodyPr wrap="square">
            <a:spAutoFit/>
          </a:bodyPr>
          <a:lstStyle/>
          <a:p>
            <a:pPr>
              <a:spcBef>
                <a:spcPct val="50000"/>
              </a:spcBef>
            </a:pPr>
            <a:r>
              <a:rPr lang="en-US" sz="2000" b="1" u="sng" dirty="0">
                <a:solidFill>
                  <a:srgbClr val="FF0000"/>
                </a:solidFill>
                <a:latin typeface="Times New Roman" pitchFamily="18" charset="0"/>
              </a:rPr>
              <a:t>I</a:t>
            </a:r>
            <a:r>
              <a:rPr lang="en-US" sz="2000" b="1" dirty="0">
                <a:solidFill>
                  <a:srgbClr val="FF0000"/>
                </a:solidFill>
                <a:latin typeface="Times New Roman" pitchFamily="18" charset="0"/>
              </a:rPr>
              <a:t>MMIGRATION –Move INTO an area.</a:t>
            </a:r>
          </a:p>
        </p:txBody>
      </p:sp>
      <p:sp>
        <p:nvSpPr>
          <p:cNvPr id="34" name="Text Box 7">
            <a:extLst>
              <a:ext uri="{FF2B5EF4-FFF2-40B4-BE49-F238E27FC236}">
                <a16:creationId xmlns:a16="http://schemas.microsoft.com/office/drawing/2014/main" id="{1DDAF87C-501C-4E2F-AE46-E6A8309A806E}"/>
              </a:ext>
            </a:extLst>
          </p:cNvPr>
          <p:cNvSpPr txBox="1">
            <a:spLocks noChangeArrowheads="1"/>
          </p:cNvSpPr>
          <p:nvPr/>
        </p:nvSpPr>
        <p:spPr bwMode="auto">
          <a:xfrm>
            <a:off x="1092719" y="2469666"/>
            <a:ext cx="4774681" cy="400110"/>
          </a:xfrm>
          <a:prstGeom prst="rect">
            <a:avLst/>
          </a:prstGeom>
          <a:solidFill>
            <a:srgbClr val="FFFF00"/>
          </a:solidFill>
          <a:ln w="9525">
            <a:noFill/>
            <a:miter lim="800000"/>
            <a:headEnd/>
            <a:tailEnd/>
          </a:ln>
        </p:spPr>
        <p:txBody>
          <a:bodyPr wrap="square">
            <a:spAutoFit/>
          </a:bodyPr>
          <a:lstStyle/>
          <a:p>
            <a:pPr>
              <a:spcBef>
                <a:spcPct val="50000"/>
              </a:spcBef>
            </a:pPr>
            <a:r>
              <a:rPr lang="en-US" sz="2000" b="1" u="sng" dirty="0">
                <a:solidFill>
                  <a:srgbClr val="FF0000"/>
                </a:solidFill>
                <a:latin typeface="Times New Roman" pitchFamily="18" charset="0"/>
              </a:rPr>
              <a:t>E</a:t>
            </a:r>
            <a:r>
              <a:rPr lang="en-US" sz="2000" b="1" dirty="0">
                <a:solidFill>
                  <a:srgbClr val="FF0000"/>
                </a:solidFill>
                <a:latin typeface="Times New Roman" pitchFamily="18" charset="0"/>
              </a:rPr>
              <a:t>MIGRATION –Move OUT of an area.</a:t>
            </a:r>
          </a:p>
        </p:txBody>
      </p:sp>
      <p:sp>
        <p:nvSpPr>
          <p:cNvPr id="35" name="Text Box 7">
            <a:extLst>
              <a:ext uri="{FF2B5EF4-FFF2-40B4-BE49-F238E27FC236}">
                <a16:creationId xmlns:a16="http://schemas.microsoft.com/office/drawing/2014/main" id="{40B3911A-3791-4485-840C-6478AA7C71DA}"/>
              </a:ext>
            </a:extLst>
          </p:cNvPr>
          <p:cNvSpPr txBox="1">
            <a:spLocks noChangeArrowheads="1"/>
          </p:cNvSpPr>
          <p:nvPr/>
        </p:nvSpPr>
        <p:spPr bwMode="auto">
          <a:xfrm>
            <a:off x="158592" y="3213816"/>
            <a:ext cx="4131212" cy="1015663"/>
          </a:xfrm>
          <a:prstGeom prst="rect">
            <a:avLst/>
          </a:prstGeom>
          <a:solidFill>
            <a:srgbClr val="FFFF00"/>
          </a:solidFill>
          <a:ln w="9525">
            <a:noFill/>
            <a:miter lim="800000"/>
            <a:headEnd/>
            <a:tailEnd/>
          </a:ln>
        </p:spPr>
        <p:txBody>
          <a:bodyPr wrap="square">
            <a:spAutoFit/>
          </a:bodyPr>
          <a:lstStyle/>
          <a:p>
            <a:pPr>
              <a:spcBef>
                <a:spcPct val="50000"/>
              </a:spcBef>
            </a:pPr>
            <a:r>
              <a:rPr lang="en-US" sz="2000" b="1" dirty="0">
                <a:solidFill>
                  <a:srgbClr val="FF0000"/>
                </a:solidFill>
                <a:latin typeface="Times New Roman" pitchFamily="18" charset="0"/>
              </a:rPr>
              <a:t>BIRTH RATE = # of births  </a:t>
            </a:r>
            <a:br>
              <a:rPr lang="en-US" sz="2000" b="1" dirty="0">
                <a:solidFill>
                  <a:srgbClr val="FF0000"/>
                </a:solidFill>
                <a:latin typeface="Times New Roman" pitchFamily="18" charset="0"/>
              </a:rPr>
            </a:br>
            <a:r>
              <a:rPr lang="en-US" sz="2000" b="1" dirty="0">
                <a:solidFill>
                  <a:srgbClr val="FF0000"/>
                </a:solidFill>
                <a:latin typeface="Times New Roman" pitchFamily="18" charset="0"/>
              </a:rPr>
              <a:t>VS.</a:t>
            </a:r>
            <a:br>
              <a:rPr lang="en-US" sz="2000" b="1" dirty="0">
                <a:solidFill>
                  <a:srgbClr val="FF0000"/>
                </a:solidFill>
                <a:latin typeface="Times New Roman" pitchFamily="18" charset="0"/>
              </a:rPr>
            </a:br>
            <a:r>
              <a:rPr lang="en-US" sz="2000" b="1" dirty="0">
                <a:solidFill>
                  <a:srgbClr val="FF0000"/>
                </a:solidFill>
                <a:latin typeface="Times New Roman" pitchFamily="18" charset="0"/>
              </a:rPr>
              <a:t>DEATH RATE = # of deaths</a:t>
            </a:r>
          </a:p>
        </p:txBody>
      </p:sp>
      <p:sp>
        <p:nvSpPr>
          <p:cNvPr id="36" name="TextBox 35">
            <a:extLst>
              <a:ext uri="{FF2B5EF4-FFF2-40B4-BE49-F238E27FC236}">
                <a16:creationId xmlns:a16="http://schemas.microsoft.com/office/drawing/2014/main" id="{8B75F604-6983-4EB5-82EF-8D13C945CD14}"/>
              </a:ext>
            </a:extLst>
          </p:cNvPr>
          <p:cNvSpPr txBox="1"/>
          <p:nvPr/>
        </p:nvSpPr>
        <p:spPr>
          <a:xfrm>
            <a:off x="228600" y="4327135"/>
            <a:ext cx="5638800" cy="1323439"/>
          </a:xfrm>
          <a:prstGeom prst="rect">
            <a:avLst/>
          </a:prstGeom>
          <a:solidFill>
            <a:srgbClr val="FFFF00"/>
          </a:solidFill>
        </p:spPr>
        <p:txBody>
          <a:bodyPr wrap="square">
            <a:spAutoFit/>
          </a:bodyPr>
          <a:lstStyle/>
          <a:p>
            <a:pPr>
              <a:spcBef>
                <a:spcPct val="50000"/>
              </a:spcBef>
            </a:pPr>
            <a:r>
              <a:rPr lang="en-US" sz="2000" b="1" dirty="0">
                <a:solidFill>
                  <a:srgbClr val="FF0000"/>
                </a:solidFill>
                <a:latin typeface="Times New Roman" pitchFamily="18" charset="0"/>
              </a:rPr>
              <a:t>Birth rate = Death Rate =</a:t>
            </a:r>
          </a:p>
          <a:p>
            <a:pPr>
              <a:spcBef>
                <a:spcPct val="50000"/>
              </a:spcBef>
            </a:pPr>
            <a:r>
              <a:rPr lang="en-US" sz="2000" b="1" dirty="0">
                <a:solidFill>
                  <a:srgbClr val="FF0000"/>
                </a:solidFill>
                <a:latin typeface="Times New Roman" pitchFamily="18" charset="0"/>
              </a:rPr>
              <a:t>Birth rate &gt; Death rate = ____________</a:t>
            </a:r>
          </a:p>
          <a:p>
            <a:pPr>
              <a:spcBef>
                <a:spcPct val="50000"/>
              </a:spcBef>
            </a:pPr>
            <a:r>
              <a:rPr lang="en-US" sz="2000" b="1" dirty="0">
                <a:solidFill>
                  <a:srgbClr val="FF0000"/>
                </a:solidFill>
                <a:latin typeface="Times New Roman" pitchFamily="18" charset="0"/>
              </a:rPr>
              <a:t>Birth rate &lt; Death rate = ____________</a:t>
            </a:r>
          </a:p>
        </p:txBody>
      </p:sp>
      <p:grpSp>
        <p:nvGrpSpPr>
          <p:cNvPr id="37" name="Group 36">
            <a:extLst>
              <a:ext uri="{FF2B5EF4-FFF2-40B4-BE49-F238E27FC236}">
                <a16:creationId xmlns:a16="http://schemas.microsoft.com/office/drawing/2014/main" id="{1C837327-5470-4AE6-8102-4C6C6BDC5F8D}"/>
              </a:ext>
            </a:extLst>
          </p:cNvPr>
          <p:cNvGrpSpPr/>
          <p:nvPr/>
        </p:nvGrpSpPr>
        <p:grpSpPr>
          <a:xfrm>
            <a:off x="0" y="2069174"/>
            <a:ext cx="1061268" cy="357264"/>
            <a:chOff x="249974" y="1615344"/>
            <a:chExt cx="1061268" cy="357264"/>
          </a:xfrm>
          <a:solidFill>
            <a:srgbClr val="FFFF00"/>
          </a:solidFill>
        </p:grpSpPr>
        <p:sp>
          <p:nvSpPr>
            <p:cNvPr id="38" name="Text Box 7">
              <a:extLst>
                <a:ext uri="{FF2B5EF4-FFF2-40B4-BE49-F238E27FC236}">
                  <a16:creationId xmlns:a16="http://schemas.microsoft.com/office/drawing/2014/main" id="{61118A45-28F0-4580-8D99-8FF91FD02DCB}"/>
                </a:ext>
              </a:extLst>
            </p:cNvPr>
            <p:cNvSpPr txBox="1">
              <a:spLocks noChangeArrowheads="1"/>
            </p:cNvSpPr>
            <p:nvPr/>
          </p:nvSpPr>
          <p:spPr bwMode="auto">
            <a:xfrm>
              <a:off x="249974" y="1634054"/>
              <a:ext cx="1061268" cy="338554"/>
            </a:xfrm>
            <a:prstGeom prst="rect">
              <a:avLst/>
            </a:prstGeom>
            <a:grpFill/>
            <a:ln w="9525">
              <a:noFill/>
              <a:miter lim="800000"/>
              <a:headEnd/>
              <a:tailEnd/>
            </a:ln>
          </p:spPr>
          <p:txBody>
            <a:bodyPr wrap="square">
              <a:spAutoFit/>
            </a:bodyPr>
            <a:lstStyle/>
            <a:p>
              <a:pPr algn="ctr">
                <a:spcBef>
                  <a:spcPct val="50000"/>
                </a:spcBef>
              </a:pPr>
              <a:r>
                <a:rPr lang="en-US" sz="1600" b="1" dirty="0">
                  <a:solidFill>
                    <a:srgbClr val="FF0000"/>
                  </a:solidFill>
                  <a:latin typeface="Times New Roman" pitchFamily="18" charset="0"/>
                </a:rPr>
                <a:t>I = INTO</a:t>
              </a:r>
            </a:p>
          </p:txBody>
        </p:sp>
        <p:cxnSp>
          <p:nvCxnSpPr>
            <p:cNvPr id="39" name="Straight Arrow Connector 38">
              <a:extLst>
                <a:ext uri="{FF2B5EF4-FFF2-40B4-BE49-F238E27FC236}">
                  <a16:creationId xmlns:a16="http://schemas.microsoft.com/office/drawing/2014/main" id="{10D1E53B-2AAA-4848-93E5-A53AC89CE5B9}"/>
                </a:ext>
              </a:extLst>
            </p:cNvPr>
            <p:cNvCxnSpPr>
              <a:cxnSpLocks/>
            </p:cNvCxnSpPr>
            <p:nvPr/>
          </p:nvCxnSpPr>
          <p:spPr>
            <a:xfrm>
              <a:off x="348614" y="1615344"/>
              <a:ext cx="358560" cy="0"/>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A0D4626-952B-471E-9137-1AA70B15CD29}"/>
              </a:ext>
            </a:extLst>
          </p:cNvPr>
          <p:cNvGrpSpPr/>
          <p:nvPr/>
        </p:nvGrpSpPr>
        <p:grpSpPr>
          <a:xfrm>
            <a:off x="0" y="2492378"/>
            <a:ext cx="1061268" cy="338554"/>
            <a:chOff x="349835" y="3452247"/>
            <a:chExt cx="1061268" cy="338554"/>
          </a:xfrm>
          <a:solidFill>
            <a:srgbClr val="FFFF00"/>
          </a:solidFill>
        </p:grpSpPr>
        <p:sp>
          <p:nvSpPr>
            <p:cNvPr id="41" name="Text Box 7">
              <a:extLst>
                <a:ext uri="{FF2B5EF4-FFF2-40B4-BE49-F238E27FC236}">
                  <a16:creationId xmlns:a16="http://schemas.microsoft.com/office/drawing/2014/main" id="{318FD846-E02F-4F3D-8576-EF88C9411EA9}"/>
                </a:ext>
              </a:extLst>
            </p:cNvPr>
            <p:cNvSpPr txBox="1">
              <a:spLocks noChangeArrowheads="1"/>
            </p:cNvSpPr>
            <p:nvPr/>
          </p:nvSpPr>
          <p:spPr bwMode="auto">
            <a:xfrm>
              <a:off x="349835" y="3452247"/>
              <a:ext cx="1061268" cy="338554"/>
            </a:xfrm>
            <a:prstGeom prst="rect">
              <a:avLst/>
            </a:prstGeom>
            <a:grpFill/>
            <a:ln w="9525">
              <a:noFill/>
              <a:miter lim="800000"/>
              <a:headEnd/>
              <a:tailEnd/>
            </a:ln>
          </p:spPr>
          <p:txBody>
            <a:bodyPr wrap="square">
              <a:spAutoFit/>
            </a:bodyPr>
            <a:lstStyle/>
            <a:p>
              <a:pPr algn="ctr">
                <a:spcBef>
                  <a:spcPct val="50000"/>
                </a:spcBef>
              </a:pPr>
              <a:r>
                <a:rPr lang="en-US" sz="1600" b="1" dirty="0">
                  <a:solidFill>
                    <a:srgbClr val="FF0000"/>
                  </a:solidFill>
                  <a:latin typeface="Times New Roman" pitchFamily="18" charset="0"/>
                </a:rPr>
                <a:t>E = EXIT</a:t>
              </a:r>
            </a:p>
          </p:txBody>
        </p:sp>
        <p:cxnSp>
          <p:nvCxnSpPr>
            <p:cNvPr id="42" name="Straight Arrow Connector 41">
              <a:extLst>
                <a:ext uri="{FF2B5EF4-FFF2-40B4-BE49-F238E27FC236}">
                  <a16:creationId xmlns:a16="http://schemas.microsoft.com/office/drawing/2014/main" id="{2184A867-140E-4C9D-B796-3EEDDCF4ADD2}"/>
                </a:ext>
              </a:extLst>
            </p:cNvPr>
            <p:cNvCxnSpPr>
              <a:cxnSpLocks/>
            </p:cNvCxnSpPr>
            <p:nvPr/>
          </p:nvCxnSpPr>
          <p:spPr>
            <a:xfrm flipH="1">
              <a:off x="850716" y="3770355"/>
              <a:ext cx="386552" cy="0"/>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 Box 7">
            <a:extLst>
              <a:ext uri="{FF2B5EF4-FFF2-40B4-BE49-F238E27FC236}">
                <a16:creationId xmlns:a16="http://schemas.microsoft.com/office/drawing/2014/main" id="{67A7BC6C-DAB8-42A7-953B-0BFCEE86721F}"/>
              </a:ext>
            </a:extLst>
          </p:cNvPr>
          <p:cNvSpPr txBox="1">
            <a:spLocks noChangeArrowheads="1"/>
          </p:cNvSpPr>
          <p:nvPr/>
        </p:nvSpPr>
        <p:spPr bwMode="auto">
          <a:xfrm>
            <a:off x="152401" y="5746081"/>
            <a:ext cx="5638800" cy="707886"/>
          </a:xfrm>
          <a:prstGeom prst="rect">
            <a:avLst/>
          </a:prstGeom>
          <a:solidFill>
            <a:srgbClr val="00B0F0"/>
          </a:solidFill>
          <a:ln w="9525">
            <a:noFill/>
            <a:miter lim="800000"/>
            <a:headEnd/>
            <a:tailEnd/>
          </a:ln>
        </p:spPr>
        <p:txBody>
          <a:bodyPr wrap="square">
            <a:spAutoFit/>
          </a:bodyPr>
          <a:lstStyle/>
          <a:p>
            <a:pPr>
              <a:spcBef>
                <a:spcPct val="50000"/>
              </a:spcBef>
            </a:pPr>
            <a:r>
              <a:rPr lang="en-US" sz="2000" b="1" dirty="0">
                <a:latin typeface="Times New Roman" pitchFamily="18" charset="0"/>
              </a:rPr>
              <a:t>THINK ABOUT IT:  How does the birth rate of mosquitoes compare to a rhino?</a:t>
            </a:r>
          </a:p>
        </p:txBody>
      </p:sp>
      <p:sp>
        <p:nvSpPr>
          <p:cNvPr id="43" name="TextBox 42">
            <a:extLst>
              <a:ext uri="{FF2B5EF4-FFF2-40B4-BE49-F238E27FC236}">
                <a16:creationId xmlns:a16="http://schemas.microsoft.com/office/drawing/2014/main" id="{DCA5A4ED-C346-4B20-803F-AEA149BF1408}"/>
              </a:ext>
            </a:extLst>
          </p:cNvPr>
          <p:cNvSpPr txBox="1"/>
          <p:nvPr/>
        </p:nvSpPr>
        <p:spPr>
          <a:xfrm>
            <a:off x="3077797" y="4758044"/>
            <a:ext cx="2290744" cy="400110"/>
          </a:xfrm>
          <a:prstGeom prst="rect">
            <a:avLst/>
          </a:prstGeom>
          <a:solidFill>
            <a:srgbClr val="FFFF00"/>
          </a:solid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INCREASE</a:t>
            </a:r>
          </a:p>
        </p:txBody>
      </p:sp>
      <p:sp>
        <p:nvSpPr>
          <p:cNvPr id="44" name="TextBox 43">
            <a:extLst>
              <a:ext uri="{FF2B5EF4-FFF2-40B4-BE49-F238E27FC236}">
                <a16:creationId xmlns:a16="http://schemas.microsoft.com/office/drawing/2014/main" id="{E3D3DB0B-3A98-406F-B1A1-6873E58DBA13}"/>
              </a:ext>
            </a:extLst>
          </p:cNvPr>
          <p:cNvSpPr txBox="1"/>
          <p:nvPr/>
        </p:nvSpPr>
        <p:spPr>
          <a:xfrm>
            <a:off x="3034249" y="5214106"/>
            <a:ext cx="2290744" cy="400110"/>
          </a:xfrm>
          <a:prstGeom prst="rect">
            <a:avLst/>
          </a:prstGeom>
          <a:solidFill>
            <a:srgbClr val="FFFF00"/>
          </a:solid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DECREASE</a:t>
            </a:r>
          </a:p>
        </p:txBody>
      </p:sp>
      <p:sp>
        <p:nvSpPr>
          <p:cNvPr id="45" name="Text Box 7">
            <a:extLst>
              <a:ext uri="{FF2B5EF4-FFF2-40B4-BE49-F238E27FC236}">
                <a16:creationId xmlns:a16="http://schemas.microsoft.com/office/drawing/2014/main" id="{00A7CF79-4241-4874-A528-379FC7F55155}"/>
              </a:ext>
            </a:extLst>
          </p:cNvPr>
          <p:cNvSpPr txBox="1">
            <a:spLocks noChangeArrowheads="1"/>
          </p:cNvSpPr>
          <p:nvPr/>
        </p:nvSpPr>
        <p:spPr bwMode="auto">
          <a:xfrm>
            <a:off x="5970562" y="5842443"/>
            <a:ext cx="3072931" cy="646331"/>
          </a:xfrm>
          <a:prstGeom prst="rect">
            <a:avLst/>
          </a:prstGeom>
          <a:solidFill>
            <a:srgbClr val="FFFF00"/>
          </a:solidFill>
          <a:ln w="9525">
            <a:noFill/>
            <a:miter lim="800000"/>
            <a:headEnd/>
            <a:tailEnd/>
          </a:ln>
        </p:spPr>
        <p:txBody>
          <a:bodyPr wrap="square">
            <a:spAutoFit/>
          </a:bodyPr>
          <a:lstStyle/>
          <a:p>
            <a:pPr algn="ctr">
              <a:spcBef>
                <a:spcPct val="50000"/>
              </a:spcBef>
            </a:pPr>
            <a:r>
              <a:rPr lang="en-US" b="1" dirty="0">
                <a:solidFill>
                  <a:srgbClr val="FF0000"/>
                </a:solidFill>
                <a:latin typeface="Times New Roman" pitchFamily="18" charset="0"/>
              </a:rPr>
              <a:t>Rhinos: </a:t>
            </a:r>
            <a:br>
              <a:rPr lang="en-US" b="1" dirty="0">
                <a:solidFill>
                  <a:srgbClr val="FF0000"/>
                </a:solidFill>
                <a:latin typeface="Times New Roman" pitchFamily="18" charset="0"/>
              </a:rPr>
            </a:br>
            <a:r>
              <a:rPr lang="en-US" b="1" dirty="0">
                <a:solidFill>
                  <a:srgbClr val="FF0000"/>
                </a:solidFill>
                <a:latin typeface="Times New Roman" pitchFamily="18" charset="0"/>
              </a:rPr>
              <a:t>5 in a lifetime (40 years)</a:t>
            </a:r>
          </a:p>
        </p:txBody>
      </p:sp>
      <p:sp>
        <p:nvSpPr>
          <p:cNvPr id="46" name="Text Box 7">
            <a:extLst>
              <a:ext uri="{FF2B5EF4-FFF2-40B4-BE49-F238E27FC236}">
                <a16:creationId xmlns:a16="http://schemas.microsoft.com/office/drawing/2014/main" id="{7927654E-9F59-4DE9-9F40-D8D7F126A1DB}"/>
              </a:ext>
            </a:extLst>
          </p:cNvPr>
          <p:cNvSpPr txBox="1">
            <a:spLocks noChangeArrowheads="1"/>
          </p:cNvSpPr>
          <p:nvPr/>
        </p:nvSpPr>
        <p:spPr bwMode="auto">
          <a:xfrm>
            <a:off x="5970561" y="5222227"/>
            <a:ext cx="3097239" cy="646331"/>
          </a:xfrm>
          <a:prstGeom prst="rect">
            <a:avLst/>
          </a:prstGeom>
          <a:solidFill>
            <a:srgbClr val="FFFF00"/>
          </a:solidFill>
          <a:ln w="9525">
            <a:noFill/>
            <a:miter lim="800000"/>
            <a:headEnd/>
            <a:tailEnd/>
          </a:ln>
        </p:spPr>
        <p:txBody>
          <a:bodyPr wrap="square">
            <a:spAutoFit/>
          </a:bodyPr>
          <a:lstStyle/>
          <a:p>
            <a:pPr algn="ctr">
              <a:spcBef>
                <a:spcPct val="50000"/>
              </a:spcBef>
            </a:pPr>
            <a:r>
              <a:rPr lang="en-US" b="1" dirty="0">
                <a:solidFill>
                  <a:srgbClr val="FF0000"/>
                </a:solidFill>
                <a:latin typeface="Times New Roman" pitchFamily="18" charset="0"/>
              </a:rPr>
              <a:t>Mosquitoes: </a:t>
            </a:r>
            <a:br>
              <a:rPr lang="en-US" b="1" dirty="0">
                <a:solidFill>
                  <a:srgbClr val="FF0000"/>
                </a:solidFill>
                <a:latin typeface="Times New Roman" pitchFamily="18" charset="0"/>
              </a:rPr>
            </a:br>
            <a:r>
              <a:rPr lang="en-US" b="1" dirty="0">
                <a:solidFill>
                  <a:srgbClr val="FF0000"/>
                </a:solidFill>
                <a:latin typeface="Times New Roman" pitchFamily="18" charset="0"/>
              </a:rPr>
              <a:t>2000 in 2 weeks</a:t>
            </a:r>
          </a:p>
        </p:txBody>
      </p:sp>
      <p:sp>
        <p:nvSpPr>
          <p:cNvPr id="22" name="TextBox 21">
            <a:extLst>
              <a:ext uri="{FF2B5EF4-FFF2-40B4-BE49-F238E27FC236}">
                <a16:creationId xmlns:a16="http://schemas.microsoft.com/office/drawing/2014/main" id="{31C4447B-8686-4DB9-BB81-D701E1F11E18}"/>
              </a:ext>
            </a:extLst>
          </p:cNvPr>
          <p:cNvSpPr txBox="1"/>
          <p:nvPr/>
        </p:nvSpPr>
        <p:spPr>
          <a:xfrm>
            <a:off x="3077797" y="4360801"/>
            <a:ext cx="2393983" cy="400110"/>
          </a:xfrm>
          <a:prstGeom prst="rect">
            <a:avLst/>
          </a:prstGeom>
          <a:solidFill>
            <a:srgbClr val="FFFF00"/>
          </a:solid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STAYS THE SAME</a:t>
            </a:r>
          </a:p>
        </p:txBody>
      </p:sp>
      <p:sp>
        <p:nvSpPr>
          <p:cNvPr id="23" name="Text Box 7">
            <a:extLst>
              <a:ext uri="{FF2B5EF4-FFF2-40B4-BE49-F238E27FC236}">
                <a16:creationId xmlns:a16="http://schemas.microsoft.com/office/drawing/2014/main" id="{B2CF5855-F6C3-4877-81F1-849F481172C8}"/>
              </a:ext>
            </a:extLst>
          </p:cNvPr>
          <p:cNvSpPr txBox="1">
            <a:spLocks noChangeArrowheads="1"/>
          </p:cNvSpPr>
          <p:nvPr/>
        </p:nvSpPr>
        <p:spPr bwMode="auto">
          <a:xfrm>
            <a:off x="186757" y="1614978"/>
            <a:ext cx="5707604" cy="400110"/>
          </a:xfrm>
          <a:prstGeom prst="rect">
            <a:avLst/>
          </a:prstGeom>
          <a:solidFill>
            <a:srgbClr val="FFFF00"/>
          </a:solidFill>
          <a:ln w="9525">
            <a:noFill/>
            <a:miter lim="800000"/>
            <a:headEnd/>
            <a:tailEnd/>
          </a:ln>
        </p:spPr>
        <p:txBody>
          <a:bodyPr wrap="square">
            <a:spAutoFit/>
          </a:bodyPr>
          <a:lstStyle/>
          <a:p>
            <a:pPr>
              <a:spcBef>
                <a:spcPct val="50000"/>
              </a:spcBef>
            </a:pPr>
            <a:r>
              <a:rPr lang="en-US" sz="2000" b="1" dirty="0">
                <a:solidFill>
                  <a:srgbClr val="FF0000"/>
                </a:solidFill>
                <a:latin typeface="Times New Roman" pitchFamily="18" charset="0"/>
              </a:rPr>
              <a:t>Organisms moving into or out of an area</a:t>
            </a:r>
          </a:p>
        </p:txBody>
      </p:sp>
      <p:sp>
        <p:nvSpPr>
          <p:cNvPr id="24" name="Text Box 7">
            <a:extLst>
              <a:ext uri="{FF2B5EF4-FFF2-40B4-BE49-F238E27FC236}">
                <a16:creationId xmlns:a16="http://schemas.microsoft.com/office/drawing/2014/main" id="{9B87BE4F-D195-4216-A73D-E06200AAB53B}"/>
              </a:ext>
            </a:extLst>
          </p:cNvPr>
          <p:cNvSpPr txBox="1">
            <a:spLocks noChangeArrowheads="1"/>
          </p:cNvSpPr>
          <p:nvPr/>
        </p:nvSpPr>
        <p:spPr bwMode="auto">
          <a:xfrm>
            <a:off x="6016043" y="1676400"/>
            <a:ext cx="3097239" cy="2031325"/>
          </a:xfrm>
          <a:prstGeom prst="rect">
            <a:avLst/>
          </a:prstGeom>
          <a:solidFill>
            <a:srgbClr val="FFFF00"/>
          </a:solidFill>
          <a:ln w="9525">
            <a:noFill/>
            <a:miter lim="800000"/>
            <a:headEnd/>
            <a:tailEnd/>
          </a:ln>
        </p:spPr>
        <p:txBody>
          <a:bodyPr wrap="square">
            <a:spAutoFit/>
          </a:bodyPr>
          <a:lstStyle/>
          <a:p>
            <a:pPr algn="ctr">
              <a:spcBef>
                <a:spcPct val="50000"/>
              </a:spcBef>
            </a:pPr>
            <a:r>
              <a:rPr lang="en-US" b="1" dirty="0">
                <a:solidFill>
                  <a:srgbClr val="FF0000"/>
                </a:solidFill>
                <a:latin typeface="Times New Roman" pitchFamily="18" charset="0"/>
              </a:rPr>
              <a:t>Migration: </a:t>
            </a:r>
            <a:r>
              <a:rPr lang="en-US" dirty="0">
                <a:solidFill>
                  <a:srgbClr val="FF0000"/>
                </a:solidFill>
                <a:latin typeface="Times New Roman" pitchFamily="18" charset="0"/>
              </a:rPr>
              <a:t>The seasonal movement of animals to areas with warmer temperatures, such as Monarchs moving to Mexico.  They emigrate from our area to immigrate into populations in Mexico.</a:t>
            </a:r>
          </a:p>
        </p:txBody>
      </p:sp>
    </p:spTree>
    <p:extLst>
      <p:ext uri="{BB962C8B-B14F-4D97-AF65-F5344CB8AC3E}">
        <p14:creationId xmlns:p14="http://schemas.microsoft.com/office/powerpoint/2010/main" val="330429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animBg="1"/>
      <p:bldP spid="34" grpId="0" animBg="1"/>
      <p:bldP spid="35" grpId="0" animBg="1"/>
      <p:bldP spid="36" grpId="0" animBg="1"/>
      <p:bldP spid="47" grpId="0" animBg="1"/>
      <p:bldP spid="43" grpId="0" animBg="1"/>
      <p:bldP spid="44" grpId="0" animBg="1"/>
      <p:bldP spid="45" grpId="0" animBg="1"/>
      <p:bldP spid="46"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700E600-142E-4381-9905-0D6C79844868}"/>
              </a:ext>
            </a:extLst>
          </p:cNvPr>
          <p:cNvGrpSpPr/>
          <p:nvPr/>
        </p:nvGrpSpPr>
        <p:grpSpPr>
          <a:xfrm>
            <a:off x="137167" y="152400"/>
            <a:ext cx="8494458" cy="2365884"/>
            <a:chOff x="129233" y="1761148"/>
            <a:chExt cx="8494458" cy="2365884"/>
          </a:xfrm>
        </p:grpSpPr>
        <p:grpSp>
          <p:nvGrpSpPr>
            <p:cNvPr id="10" name="Group 9">
              <a:extLst>
                <a:ext uri="{FF2B5EF4-FFF2-40B4-BE49-F238E27FC236}">
                  <a16:creationId xmlns:a16="http://schemas.microsoft.com/office/drawing/2014/main" id="{45C2FE8C-80EA-47FA-AF3F-960C026D5CF2}"/>
                </a:ext>
              </a:extLst>
            </p:cNvPr>
            <p:cNvGrpSpPr/>
            <p:nvPr/>
          </p:nvGrpSpPr>
          <p:grpSpPr>
            <a:xfrm>
              <a:off x="2740213" y="2257788"/>
              <a:ext cx="5883478" cy="1869244"/>
              <a:chOff x="2158762" y="2619709"/>
              <a:chExt cx="5883478" cy="1869244"/>
            </a:xfrm>
          </p:grpSpPr>
          <p:pic>
            <p:nvPicPr>
              <p:cNvPr id="15" name="Picture 5" descr="flamingoes">
                <a:extLst>
                  <a:ext uri="{FF2B5EF4-FFF2-40B4-BE49-F238E27FC236}">
                    <a16:creationId xmlns:a16="http://schemas.microsoft.com/office/drawing/2014/main" id="{BC96E0A4-E8B9-472F-A230-DBE1726B246A}"/>
                  </a:ext>
                </a:extLst>
              </p:cNvPr>
              <p:cNvPicPr>
                <a:picLocks noChangeAspect="1" noChangeArrowheads="1"/>
              </p:cNvPicPr>
              <p:nvPr/>
            </p:nvPicPr>
            <p:blipFill>
              <a:blip r:embed="rId2" cstate="print"/>
              <a:srcRect l="4048" t="10651" r="2855" b="7446"/>
              <a:stretch>
                <a:fillRect/>
              </a:stretch>
            </p:blipFill>
            <p:spPr bwMode="auto">
              <a:xfrm>
                <a:off x="2655193" y="2732669"/>
                <a:ext cx="4896306" cy="1756284"/>
              </a:xfrm>
              <a:prstGeom prst="rect">
                <a:avLst/>
              </a:prstGeom>
              <a:noFill/>
              <a:ln w="28575">
                <a:solidFill>
                  <a:srgbClr val="000000"/>
                </a:solidFill>
                <a:miter lim="800000"/>
                <a:headEnd/>
                <a:tailEnd/>
              </a:ln>
            </p:spPr>
          </p:pic>
          <p:sp>
            <p:nvSpPr>
              <p:cNvPr id="16" name="Rectangle 15">
                <a:extLst>
                  <a:ext uri="{FF2B5EF4-FFF2-40B4-BE49-F238E27FC236}">
                    <a16:creationId xmlns:a16="http://schemas.microsoft.com/office/drawing/2014/main" id="{9D9E372D-2B66-481B-A352-C8F98B916A63}"/>
                  </a:ext>
                </a:extLst>
              </p:cNvPr>
              <p:cNvSpPr/>
              <p:nvPr/>
            </p:nvSpPr>
            <p:spPr>
              <a:xfrm>
                <a:off x="2158762" y="2619709"/>
                <a:ext cx="604653"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p>
            </p:txBody>
          </p:sp>
          <p:sp>
            <p:nvSpPr>
              <p:cNvPr id="17" name="Rectangle 16">
                <a:extLst>
                  <a:ext uri="{FF2B5EF4-FFF2-40B4-BE49-F238E27FC236}">
                    <a16:creationId xmlns:a16="http://schemas.microsoft.com/office/drawing/2014/main" id="{AB075EF5-44A4-4582-A052-31B9E3BCCD5A}"/>
                  </a:ext>
                </a:extLst>
              </p:cNvPr>
              <p:cNvSpPr/>
              <p:nvPr/>
            </p:nvSpPr>
            <p:spPr>
              <a:xfrm>
                <a:off x="7469647" y="2643655"/>
                <a:ext cx="572593"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p>
            </p:txBody>
          </p:sp>
        </p:grpSp>
        <p:sp>
          <p:nvSpPr>
            <p:cNvPr id="18" name="TextBox 17">
              <a:extLst>
                <a:ext uri="{FF2B5EF4-FFF2-40B4-BE49-F238E27FC236}">
                  <a16:creationId xmlns:a16="http://schemas.microsoft.com/office/drawing/2014/main" id="{A61FD690-877A-4AC7-B7F0-5DF5612271B6}"/>
                </a:ext>
              </a:extLst>
            </p:cNvPr>
            <p:cNvSpPr txBox="1"/>
            <p:nvPr/>
          </p:nvSpPr>
          <p:spPr>
            <a:xfrm>
              <a:off x="129233" y="1761148"/>
              <a:ext cx="8415737" cy="461665"/>
            </a:xfrm>
            <a:prstGeom prst="rect">
              <a:avLst/>
            </a:prstGeom>
            <a:solidFill>
              <a:srgbClr val="00B0F0"/>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Question A:  Which population has the highest density: A or B?</a:t>
              </a:r>
            </a:p>
          </p:txBody>
        </p:sp>
      </p:grpSp>
      <p:sp>
        <p:nvSpPr>
          <p:cNvPr id="21" name="TextBox 20">
            <a:extLst>
              <a:ext uri="{FF2B5EF4-FFF2-40B4-BE49-F238E27FC236}">
                <a16:creationId xmlns:a16="http://schemas.microsoft.com/office/drawing/2014/main" id="{05D9295F-6CB3-4EE5-953A-E84B6AEF9C19}"/>
              </a:ext>
            </a:extLst>
          </p:cNvPr>
          <p:cNvSpPr txBox="1"/>
          <p:nvPr/>
        </p:nvSpPr>
        <p:spPr>
          <a:xfrm>
            <a:off x="9296400" y="6400800"/>
            <a:ext cx="3455857" cy="230832"/>
          </a:xfrm>
          <a:prstGeom prst="rect">
            <a:avLst/>
          </a:prstGeom>
          <a:noFill/>
        </p:spPr>
        <p:txBody>
          <a:bodyPr wrap="square" rtlCol="0">
            <a:spAutoFit/>
          </a:bodyPr>
          <a:lstStyle/>
          <a:p>
            <a:r>
              <a:rPr lang="en-US" sz="900" dirty="0">
                <a:hlinkClick r:id="rId3" tooltip="http://www.flickr.com/photos/tambako/3842948863/"/>
              </a:rPr>
              <a:t>This Photo</a:t>
            </a:r>
            <a:r>
              <a:rPr lang="en-US" sz="900" dirty="0"/>
              <a:t> by Unknown Author is licensed under </a:t>
            </a:r>
            <a:r>
              <a:rPr lang="en-US" sz="900" dirty="0">
                <a:hlinkClick r:id="rId4" tooltip="https://creativecommons.org/licenses/by-nc-nd/3.0/"/>
              </a:rPr>
              <a:t>CC BY-NC-ND</a:t>
            </a:r>
            <a:endParaRPr lang="en-US" sz="900" dirty="0"/>
          </a:p>
        </p:txBody>
      </p:sp>
      <p:grpSp>
        <p:nvGrpSpPr>
          <p:cNvPr id="27" name="Group 26">
            <a:extLst>
              <a:ext uri="{FF2B5EF4-FFF2-40B4-BE49-F238E27FC236}">
                <a16:creationId xmlns:a16="http://schemas.microsoft.com/office/drawing/2014/main" id="{5E5D6C10-2C0B-45EB-ACBE-EDBD5A94D2F3}"/>
              </a:ext>
            </a:extLst>
          </p:cNvPr>
          <p:cNvGrpSpPr/>
          <p:nvPr/>
        </p:nvGrpSpPr>
        <p:grpSpPr>
          <a:xfrm>
            <a:off x="321906" y="2427813"/>
            <a:ext cx="4114800" cy="830250"/>
            <a:chOff x="6341706" y="-56696"/>
            <a:chExt cx="4114800" cy="830250"/>
          </a:xfrm>
        </p:grpSpPr>
        <p:sp>
          <p:nvSpPr>
            <p:cNvPr id="29" name="Down Arrow 12">
              <a:extLst>
                <a:ext uri="{FF2B5EF4-FFF2-40B4-BE49-F238E27FC236}">
                  <a16:creationId xmlns:a16="http://schemas.microsoft.com/office/drawing/2014/main" id="{8D5DA28C-5D23-4BD0-8BD7-0CE6E7088A26}"/>
                </a:ext>
              </a:extLst>
            </p:cNvPr>
            <p:cNvSpPr/>
            <p:nvPr/>
          </p:nvSpPr>
          <p:spPr>
            <a:xfrm flipV="1">
              <a:off x="9372600" y="-56696"/>
              <a:ext cx="3048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 Box 13">
              <a:extLst>
                <a:ext uri="{FF2B5EF4-FFF2-40B4-BE49-F238E27FC236}">
                  <a16:creationId xmlns:a16="http://schemas.microsoft.com/office/drawing/2014/main" id="{AEFE0F24-51D4-4E45-A5AB-A789C887DC10}"/>
                </a:ext>
              </a:extLst>
            </p:cNvPr>
            <p:cNvSpPr txBox="1">
              <a:spLocks noChangeArrowheads="1"/>
            </p:cNvSpPr>
            <p:nvPr/>
          </p:nvSpPr>
          <p:spPr bwMode="auto">
            <a:xfrm>
              <a:off x="6341706" y="311889"/>
              <a:ext cx="4114800" cy="461665"/>
            </a:xfrm>
            <a:prstGeom prst="rect">
              <a:avLst/>
            </a:prstGeom>
            <a:solidFill>
              <a:srgbClr val="FFFF00"/>
            </a:solidFill>
            <a:ln w="9525">
              <a:noFill/>
              <a:miter lim="800000"/>
              <a:headEnd/>
              <a:tailEnd/>
            </a:ln>
          </p:spPr>
          <p:txBody>
            <a:bodyPr wrap="square">
              <a:spAutoFit/>
            </a:bodyPr>
            <a:lstStyle/>
            <a:p>
              <a:pPr algn="ctr">
                <a:spcBef>
                  <a:spcPct val="50000"/>
                </a:spcBef>
              </a:pPr>
              <a:r>
                <a:rPr lang="en-US" sz="2400" b="1" dirty="0">
                  <a:latin typeface="Times New Roman" pitchFamily="18" charset="0"/>
                </a:rPr>
                <a:t>10</a:t>
              </a:r>
              <a:r>
                <a:rPr lang="en-US" sz="2400" b="1" baseline="30000" dirty="0">
                  <a:latin typeface="Times New Roman" pitchFamily="18" charset="0"/>
                  <a:sym typeface="Symbol" panose="05050102010706020507" pitchFamily="18" charset="2"/>
                </a:rPr>
                <a:t>  </a:t>
              </a:r>
              <a:r>
                <a:rPr lang="en-US" sz="2400" b="1" dirty="0">
                  <a:latin typeface="Times New Roman" pitchFamily="18" charset="0"/>
                </a:rPr>
                <a:t>8 = 1.25 flamingoes/m</a:t>
              </a:r>
              <a:r>
                <a:rPr lang="en-US" sz="2400" b="1" baseline="30000" dirty="0">
                  <a:latin typeface="Times New Roman" pitchFamily="18" charset="0"/>
                </a:rPr>
                <a:t>2</a:t>
              </a:r>
            </a:p>
          </p:txBody>
        </p:sp>
      </p:grpSp>
      <p:grpSp>
        <p:nvGrpSpPr>
          <p:cNvPr id="30" name="Group 29">
            <a:extLst>
              <a:ext uri="{FF2B5EF4-FFF2-40B4-BE49-F238E27FC236}">
                <a16:creationId xmlns:a16="http://schemas.microsoft.com/office/drawing/2014/main" id="{15F07E39-78C1-4801-A073-8772FF428B05}"/>
              </a:ext>
            </a:extLst>
          </p:cNvPr>
          <p:cNvGrpSpPr/>
          <p:nvPr/>
        </p:nvGrpSpPr>
        <p:grpSpPr>
          <a:xfrm>
            <a:off x="4724400" y="2460883"/>
            <a:ext cx="4114800" cy="790091"/>
            <a:chOff x="6096000" y="52574"/>
            <a:chExt cx="4114800" cy="790091"/>
          </a:xfrm>
        </p:grpSpPr>
        <p:sp>
          <p:nvSpPr>
            <p:cNvPr id="32" name="Down Arrow 15">
              <a:extLst>
                <a:ext uri="{FF2B5EF4-FFF2-40B4-BE49-F238E27FC236}">
                  <a16:creationId xmlns:a16="http://schemas.microsoft.com/office/drawing/2014/main" id="{363EAEFA-0585-4100-8CA3-7CAF3D27362D}"/>
                </a:ext>
              </a:extLst>
            </p:cNvPr>
            <p:cNvSpPr/>
            <p:nvPr/>
          </p:nvSpPr>
          <p:spPr>
            <a:xfrm flipV="1">
              <a:off x="8839200" y="52574"/>
              <a:ext cx="3048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 Box 13">
              <a:extLst>
                <a:ext uri="{FF2B5EF4-FFF2-40B4-BE49-F238E27FC236}">
                  <a16:creationId xmlns:a16="http://schemas.microsoft.com/office/drawing/2014/main" id="{669E95B0-AE5B-4908-B4FE-08FBB3EA261E}"/>
                </a:ext>
              </a:extLst>
            </p:cNvPr>
            <p:cNvSpPr txBox="1">
              <a:spLocks noChangeArrowheads="1"/>
            </p:cNvSpPr>
            <p:nvPr/>
          </p:nvSpPr>
          <p:spPr bwMode="auto">
            <a:xfrm>
              <a:off x="6096000" y="381000"/>
              <a:ext cx="4114800" cy="461665"/>
            </a:xfrm>
            <a:prstGeom prst="rect">
              <a:avLst/>
            </a:prstGeom>
            <a:solidFill>
              <a:srgbClr val="FFFF00"/>
            </a:solidFill>
            <a:ln w="9525">
              <a:noFill/>
              <a:miter lim="800000"/>
              <a:headEnd/>
              <a:tailEnd/>
            </a:ln>
          </p:spPr>
          <p:txBody>
            <a:bodyPr wrap="square">
              <a:spAutoFit/>
            </a:bodyPr>
            <a:lstStyle/>
            <a:p>
              <a:pPr algn="ctr">
                <a:spcBef>
                  <a:spcPct val="50000"/>
                </a:spcBef>
              </a:pPr>
              <a:r>
                <a:rPr lang="en-US" sz="2400" b="1" dirty="0">
                  <a:latin typeface="Times New Roman" pitchFamily="18" charset="0"/>
                </a:rPr>
                <a:t>20</a:t>
              </a:r>
              <a:r>
                <a:rPr lang="en-US" sz="2400" b="1" baseline="30000" dirty="0">
                  <a:latin typeface="Times New Roman" pitchFamily="18" charset="0"/>
                  <a:sym typeface="Symbol" panose="05050102010706020507" pitchFamily="18" charset="2"/>
                </a:rPr>
                <a:t>  </a:t>
              </a:r>
              <a:r>
                <a:rPr lang="en-US" sz="2400" b="1" dirty="0">
                  <a:latin typeface="Times New Roman" pitchFamily="18" charset="0"/>
                </a:rPr>
                <a:t>8 = 2.5 flamingoes/m</a:t>
              </a:r>
              <a:r>
                <a:rPr lang="en-US" sz="2400" b="1" baseline="30000" dirty="0">
                  <a:latin typeface="Times New Roman" pitchFamily="18" charset="0"/>
                </a:rPr>
                <a:t>2</a:t>
              </a:r>
              <a:endParaRPr lang="en-US" sz="2400" b="1" dirty="0">
                <a:latin typeface="Times New Roman" pitchFamily="18" charset="0"/>
              </a:endParaRPr>
            </a:p>
          </p:txBody>
        </p:sp>
      </p:grpSp>
      <p:sp>
        <p:nvSpPr>
          <p:cNvPr id="19" name="TextBox 18">
            <a:extLst>
              <a:ext uri="{FF2B5EF4-FFF2-40B4-BE49-F238E27FC236}">
                <a16:creationId xmlns:a16="http://schemas.microsoft.com/office/drawing/2014/main" id="{EBB5E6F7-1A02-4D53-A121-3A83551FA069}"/>
              </a:ext>
            </a:extLst>
          </p:cNvPr>
          <p:cNvSpPr txBox="1"/>
          <p:nvPr/>
        </p:nvSpPr>
        <p:spPr>
          <a:xfrm>
            <a:off x="120755" y="3817090"/>
            <a:ext cx="6661045" cy="1200329"/>
          </a:xfrm>
          <a:prstGeom prst="rect">
            <a:avLst/>
          </a:prstGeom>
          <a:solidFill>
            <a:srgbClr val="00B0F0"/>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Question B: </a:t>
            </a:r>
            <a:r>
              <a:rPr lang="en-US" altLang="en-US" sz="2400" b="1" dirty="0">
                <a:latin typeface="Times New Roman" panose="02020603050405020304" pitchFamily="18" charset="0"/>
                <a:ea typeface="Source Sans Pro Light" panose="020B0403030403020204" pitchFamily="34" charset="0"/>
                <a:cs typeface="Times New Roman" panose="02020603050405020304" pitchFamily="18" charset="0"/>
              </a:rPr>
              <a:t>If a total of 56 bald eagles are counted in 4 acres of land, what is the density of the bald eagle population? </a:t>
            </a:r>
          </a:p>
        </p:txBody>
      </p:sp>
      <p:pic>
        <p:nvPicPr>
          <p:cNvPr id="20" name="Picture 19" descr="A close up of a bird&#10;&#10;Description automatically generated">
            <a:extLst>
              <a:ext uri="{FF2B5EF4-FFF2-40B4-BE49-F238E27FC236}">
                <a16:creationId xmlns:a16="http://schemas.microsoft.com/office/drawing/2014/main" id="{BAD70531-1BB1-4FAB-BCC1-ED43083682F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86266" y="3810000"/>
            <a:ext cx="2149019" cy="1427083"/>
          </a:xfrm>
          <a:prstGeom prst="rect">
            <a:avLst/>
          </a:prstGeom>
        </p:spPr>
      </p:pic>
      <p:sp>
        <p:nvSpPr>
          <p:cNvPr id="22" name="Text Box 13">
            <a:extLst>
              <a:ext uri="{FF2B5EF4-FFF2-40B4-BE49-F238E27FC236}">
                <a16:creationId xmlns:a16="http://schemas.microsoft.com/office/drawing/2014/main" id="{B74CCCC9-249D-4785-AA74-6564E6D5F315}"/>
              </a:ext>
            </a:extLst>
          </p:cNvPr>
          <p:cNvSpPr txBox="1">
            <a:spLocks noChangeArrowheads="1"/>
          </p:cNvSpPr>
          <p:nvPr/>
        </p:nvSpPr>
        <p:spPr bwMode="auto">
          <a:xfrm>
            <a:off x="1871847" y="5091079"/>
            <a:ext cx="1752600" cy="461665"/>
          </a:xfrm>
          <a:prstGeom prst="rect">
            <a:avLst/>
          </a:prstGeom>
          <a:solidFill>
            <a:srgbClr val="FFFF00"/>
          </a:solidFill>
          <a:ln w="9525">
            <a:noFill/>
            <a:miter lim="800000"/>
            <a:headEnd/>
            <a:tailEnd/>
          </a:ln>
        </p:spPr>
        <p:txBody>
          <a:bodyPr wrap="square">
            <a:spAutoFit/>
          </a:bodyPr>
          <a:lstStyle/>
          <a:p>
            <a:pPr algn="ctr">
              <a:spcBef>
                <a:spcPct val="50000"/>
              </a:spcBef>
            </a:pPr>
            <a:r>
              <a:rPr lang="en-US" sz="2400" b="1" dirty="0">
                <a:latin typeface="Times New Roman" pitchFamily="18" charset="0"/>
              </a:rPr>
              <a:t>56</a:t>
            </a:r>
            <a:r>
              <a:rPr lang="en-US" sz="2400" b="1" baseline="30000" dirty="0">
                <a:latin typeface="Times New Roman" pitchFamily="18" charset="0"/>
                <a:sym typeface="Symbol" panose="05050102010706020507" pitchFamily="18" charset="2"/>
              </a:rPr>
              <a:t>  </a:t>
            </a:r>
            <a:r>
              <a:rPr lang="en-US" sz="2400" b="1" dirty="0">
                <a:latin typeface="Times New Roman" pitchFamily="18" charset="0"/>
              </a:rPr>
              <a:t>4 =</a:t>
            </a:r>
            <a:endParaRPr lang="en-US" sz="2400" b="1" baseline="30000" dirty="0">
              <a:latin typeface="Times New Roman" pitchFamily="18" charset="0"/>
            </a:endParaRPr>
          </a:p>
        </p:txBody>
      </p:sp>
      <p:sp>
        <p:nvSpPr>
          <p:cNvPr id="24" name="Text Box 13">
            <a:extLst>
              <a:ext uri="{FF2B5EF4-FFF2-40B4-BE49-F238E27FC236}">
                <a16:creationId xmlns:a16="http://schemas.microsoft.com/office/drawing/2014/main" id="{401CD9A5-2F46-40CB-9563-30EFEABDC141}"/>
              </a:ext>
            </a:extLst>
          </p:cNvPr>
          <p:cNvSpPr txBox="1">
            <a:spLocks noChangeArrowheads="1"/>
          </p:cNvSpPr>
          <p:nvPr/>
        </p:nvSpPr>
        <p:spPr bwMode="auto">
          <a:xfrm>
            <a:off x="3398645" y="5091080"/>
            <a:ext cx="2130802" cy="461665"/>
          </a:xfrm>
          <a:prstGeom prst="rect">
            <a:avLst/>
          </a:prstGeom>
          <a:solidFill>
            <a:srgbClr val="FFFF00"/>
          </a:solidFill>
          <a:ln w="9525">
            <a:noFill/>
            <a:miter lim="800000"/>
            <a:headEnd/>
            <a:tailEnd/>
          </a:ln>
        </p:spPr>
        <p:txBody>
          <a:bodyPr wrap="square">
            <a:spAutoFit/>
          </a:bodyPr>
          <a:lstStyle/>
          <a:p>
            <a:pPr algn="ctr">
              <a:spcBef>
                <a:spcPct val="50000"/>
              </a:spcBef>
            </a:pPr>
            <a:r>
              <a:rPr lang="en-US" sz="2400" b="1" dirty="0">
                <a:latin typeface="Times New Roman" pitchFamily="18" charset="0"/>
              </a:rPr>
              <a:t>14 eagles/acre</a:t>
            </a:r>
            <a:endParaRPr lang="en-US" sz="2400" b="1" baseline="30000" dirty="0">
              <a:latin typeface="Times New Roman" pitchFamily="18" charset="0"/>
            </a:endParaRPr>
          </a:p>
        </p:txBody>
      </p:sp>
      <p:sp>
        <p:nvSpPr>
          <p:cNvPr id="25" name="Text Box 13">
            <a:extLst>
              <a:ext uri="{FF2B5EF4-FFF2-40B4-BE49-F238E27FC236}">
                <a16:creationId xmlns:a16="http://schemas.microsoft.com/office/drawing/2014/main" id="{DFFAB554-08A4-4352-831C-800889586AB7}"/>
              </a:ext>
            </a:extLst>
          </p:cNvPr>
          <p:cNvSpPr txBox="1">
            <a:spLocks noChangeArrowheads="1"/>
          </p:cNvSpPr>
          <p:nvPr/>
        </p:nvSpPr>
        <p:spPr bwMode="auto">
          <a:xfrm>
            <a:off x="223877" y="762000"/>
            <a:ext cx="2290665" cy="1754326"/>
          </a:xfrm>
          <a:prstGeom prst="rect">
            <a:avLst/>
          </a:prstGeom>
          <a:solidFill>
            <a:srgbClr val="FFFF00"/>
          </a:solid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Population Density =</a:t>
            </a:r>
          </a:p>
          <a:p>
            <a:pPr algn="ctr">
              <a:spcBef>
                <a:spcPct val="50000"/>
              </a:spcBef>
            </a:pPr>
            <a:r>
              <a:rPr lang="en-US" sz="3600" b="1" baseline="30000" dirty="0">
                <a:solidFill>
                  <a:srgbClr val="FF0000"/>
                </a:solidFill>
                <a:latin typeface="Times New Roman" pitchFamily="18" charset="0"/>
              </a:rPr>
              <a:t># of animals</a:t>
            </a:r>
            <a:r>
              <a:rPr lang="en-US" sz="3600" b="1" baseline="30000" dirty="0">
                <a:solidFill>
                  <a:srgbClr val="FF0000"/>
                </a:solidFill>
                <a:latin typeface="Times New Roman" pitchFamily="18" charset="0"/>
                <a:sym typeface="Symbol" panose="05050102010706020507" pitchFamily="18" charset="2"/>
              </a:rPr>
              <a:t></a:t>
            </a:r>
            <a:br>
              <a:rPr lang="en-US" sz="3600" b="1" baseline="30000" dirty="0">
                <a:solidFill>
                  <a:srgbClr val="FF0000"/>
                </a:solidFill>
                <a:latin typeface="Times New Roman" pitchFamily="18" charset="0"/>
              </a:rPr>
            </a:br>
            <a:r>
              <a:rPr lang="en-US" sz="3600" b="1" baseline="30000" dirty="0">
                <a:solidFill>
                  <a:srgbClr val="FF0000"/>
                </a:solidFill>
                <a:latin typeface="Times New Roman" pitchFamily="18" charset="0"/>
              </a:rPr>
              <a:t>area</a:t>
            </a:r>
          </a:p>
        </p:txBody>
      </p:sp>
      <p:sp>
        <p:nvSpPr>
          <p:cNvPr id="26" name="Text Box 13">
            <a:extLst>
              <a:ext uri="{FF2B5EF4-FFF2-40B4-BE49-F238E27FC236}">
                <a16:creationId xmlns:a16="http://schemas.microsoft.com/office/drawing/2014/main" id="{31F30417-F54F-4315-A17C-FF7D57E37EC2}"/>
              </a:ext>
            </a:extLst>
          </p:cNvPr>
          <p:cNvSpPr txBox="1">
            <a:spLocks noChangeArrowheads="1"/>
          </p:cNvSpPr>
          <p:nvPr/>
        </p:nvSpPr>
        <p:spPr bwMode="auto">
          <a:xfrm>
            <a:off x="120755" y="6030439"/>
            <a:ext cx="8882609" cy="830997"/>
          </a:xfrm>
          <a:prstGeom prst="rect">
            <a:avLst/>
          </a:prstGeom>
          <a:solidFill>
            <a:srgbClr val="FFFF00"/>
          </a:solid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The higher the density, the more competition there will be.</a:t>
            </a:r>
            <a:br>
              <a:rPr lang="en-US" sz="2400" b="1" dirty="0">
                <a:solidFill>
                  <a:srgbClr val="FF0000"/>
                </a:solidFill>
                <a:latin typeface="Times New Roman" pitchFamily="18" charset="0"/>
              </a:rPr>
            </a:br>
            <a:r>
              <a:rPr lang="en-US" sz="2400" b="1" dirty="0">
                <a:solidFill>
                  <a:srgbClr val="FF0000"/>
                </a:solidFill>
                <a:latin typeface="Times New Roman" pitchFamily="18" charset="0"/>
              </a:rPr>
              <a:t>Competition = Struggle for resources (food, water, space, etc.)</a:t>
            </a:r>
            <a:endParaRPr lang="en-US" sz="2400" b="1" baseline="30000" dirty="0">
              <a:solidFill>
                <a:srgbClr val="FF0000"/>
              </a:solidFill>
              <a:latin typeface="Times New Roman" pitchFamily="18" charset="0"/>
            </a:endParaRPr>
          </a:p>
        </p:txBody>
      </p:sp>
    </p:spTree>
    <p:extLst>
      <p:ext uri="{BB962C8B-B14F-4D97-AF65-F5344CB8AC3E}">
        <p14:creationId xmlns:p14="http://schemas.microsoft.com/office/powerpoint/2010/main" val="333573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304800" y="152400"/>
            <a:ext cx="8382000" cy="3416320"/>
          </a:xfrm>
          <a:prstGeom prst="rect">
            <a:avLst/>
          </a:prstGeom>
          <a:noFill/>
          <a:ln w="9525">
            <a:noFill/>
            <a:miter lim="800000"/>
            <a:headEnd/>
            <a:tailEnd/>
          </a:ln>
        </p:spPr>
        <p:txBody>
          <a:bodyPr wrap="square">
            <a:spAutoFit/>
          </a:bodyPr>
          <a:lstStyle/>
          <a:p>
            <a:r>
              <a:rPr lang="en-US" sz="2400" i="1" dirty="0">
                <a:latin typeface="Times New Roman" panose="02020603050405020304" pitchFamily="18" charset="0"/>
                <a:cs typeface="Times New Roman" panose="02020603050405020304" pitchFamily="18" charset="0"/>
              </a:rPr>
              <a:t>3. _____________ factors determine a population’s ability to grow, such as temperature, habitat needs, food, reproduction, etc.</a:t>
            </a:r>
          </a:p>
          <a:p>
            <a:r>
              <a:rPr lang="en-US" sz="2400" i="1" dirty="0">
                <a:latin typeface="Times New Roman" panose="02020603050405020304" pitchFamily="18" charset="0"/>
                <a:cs typeface="Times New Roman" panose="02020603050405020304" pitchFamily="18" charset="0"/>
              </a:rPr>
              <a:t> </a:t>
            </a:r>
          </a:p>
          <a:p>
            <a:endParaRPr lang="en-US" sz="2400" i="1" dirty="0">
              <a:latin typeface="Times New Roman" panose="02020603050405020304" pitchFamily="18" charset="0"/>
              <a:cs typeface="Times New Roman" panose="02020603050405020304" pitchFamily="18" charset="0"/>
            </a:endParaRPr>
          </a:p>
          <a:p>
            <a:endParaRPr lang="en-US" sz="2400" i="1"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4. </a:t>
            </a:r>
            <a:r>
              <a:rPr lang="en-US" sz="2400" i="1" u="sng" dirty="0">
                <a:latin typeface="Times New Roman" panose="02020603050405020304" pitchFamily="18" charset="0"/>
                <a:cs typeface="Times New Roman" panose="02020603050405020304" pitchFamily="18" charset="0"/>
              </a:rPr>
              <a:t>Besides a mate</a:t>
            </a:r>
            <a:r>
              <a:rPr lang="en-US" sz="2400" i="1" dirty="0">
                <a:latin typeface="Times New Roman" panose="02020603050405020304" pitchFamily="18" charset="0"/>
                <a:cs typeface="Times New Roman" panose="02020603050405020304" pitchFamily="18" charset="0"/>
              </a:rPr>
              <a:t>, what do female mosquitoes need to reproduce?  </a:t>
            </a:r>
            <a:br>
              <a:rPr lang="en-US" sz="2400" i="1" dirty="0">
                <a:latin typeface="Times New Roman" panose="02020603050405020304" pitchFamily="18" charset="0"/>
                <a:cs typeface="Times New Roman" panose="02020603050405020304" pitchFamily="18" charset="0"/>
              </a:rPr>
            </a:br>
            <a:endParaRPr lang="en-US" sz="2400" i="1" dirty="0">
              <a:latin typeface="Times New Roman" panose="02020603050405020304" pitchFamily="18" charset="0"/>
              <a:cs typeface="Times New Roman" panose="02020603050405020304" pitchFamily="18" charset="0"/>
            </a:endParaRPr>
          </a:p>
          <a:p>
            <a:endParaRPr lang="en-US" sz="2400" i="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8" name="Text Box 7">
            <a:extLst>
              <a:ext uri="{FF2B5EF4-FFF2-40B4-BE49-F238E27FC236}">
                <a16:creationId xmlns:a16="http://schemas.microsoft.com/office/drawing/2014/main" id="{31488C69-F047-4B26-9220-740C4B013D26}"/>
              </a:ext>
            </a:extLst>
          </p:cNvPr>
          <p:cNvSpPr txBox="1">
            <a:spLocks noChangeArrowheads="1"/>
          </p:cNvSpPr>
          <p:nvPr/>
        </p:nvSpPr>
        <p:spPr bwMode="auto">
          <a:xfrm>
            <a:off x="609600" y="176133"/>
            <a:ext cx="2133600"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LIMITING</a:t>
            </a:r>
          </a:p>
        </p:txBody>
      </p:sp>
      <p:sp>
        <p:nvSpPr>
          <p:cNvPr id="15" name="Text Box 7">
            <a:extLst>
              <a:ext uri="{FF2B5EF4-FFF2-40B4-BE49-F238E27FC236}">
                <a16:creationId xmlns:a16="http://schemas.microsoft.com/office/drawing/2014/main" id="{8C92C453-8F70-4E5A-A05D-481C639CDFF4}"/>
              </a:ext>
            </a:extLst>
          </p:cNvPr>
          <p:cNvSpPr txBox="1">
            <a:spLocks noChangeArrowheads="1"/>
          </p:cNvSpPr>
          <p:nvPr/>
        </p:nvSpPr>
        <p:spPr bwMode="auto">
          <a:xfrm>
            <a:off x="1371600" y="6007549"/>
            <a:ext cx="6248400" cy="461665"/>
          </a:xfrm>
          <a:prstGeom prst="rect">
            <a:avLst/>
          </a:prstGeom>
          <a:solidFill>
            <a:srgbClr val="FFFF00"/>
          </a:solid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STAGNANT WATER (more rain in 2012)</a:t>
            </a:r>
          </a:p>
        </p:txBody>
      </p:sp>
      <p:pic>
        <p:nvPicPr>
          <p:cNvPr id="4" name="Picture 3">
            <a:hlinkClick r:id="rId2"/>
            <a:extLst>
              <a:ext uri="{FF2B5EF4-FFF2-40B4-BE49-F238E27FC236}">
                <a16:creationId xmlns:a16="http://schemas.microsoft.com/office/drawing/2014/main" id="{3AEDC76D-085B-40F7-A014-BFFF3A52F745}"/>
              </a:ext>
            </a:extLst>
          </p:cNvPr>
          <p:cNvPicPr>
            <a:picLocks noChangeAspect="1"/>
          </p:cNvPicPr>
          <p:nvPr/>
        </p:nvPicPr>
        <p:blipFill>
          <a:blip r:embed="rId3"/>
          <a:stretch>
            <a:fillRect/>
          </a:stretch>
        </p:blipFill>
        <p:spPr>
          <a:xfrm>
            <a:off x="5314601" y="2591229"/>
            <a:ext cx="3685205" cy="2156007"/>
          </a:xfrm>
          <a:prstGeom prst="rect">
            <a:avLst/>
          </a:prstGeom>
        </p:spPr>
      </p:pic>
      <p:sp>
        <p:nvSpPr>
          <p:cNvPr id="16" name="TextBox 15">
            <a:extLst>
              <a:ext uri="{FF2B5EF4-FFF2-40B4-BE49-F238E27FC236}">
                <a16:creationId xmlns:a16="http://schemas.microsoft.com/office/drawing/2014/main" id="{88E5FE1A-CD1F-482F-B047-3088BE4C4DAB}"/>
              </a:ext>
            </a:extLst>
          </p:cNvPr>
          <p:cNvSpPr txBox="1"/>
          <p:nvPr/>
        </p:nvSpPr>
        <p:spPr>
          <a:xfrm>
            <a:off x="414997" y="2429924"/>
            <a:ext cx="4656406" cy="1687963"/>
          </a:xfrm>
          <a:prstGeom prst="rect">
            <a:avLst/>
          </a:prstGeom>
          <a:noFill/>
        </p:spPr>
        <p:txBody>
          <a:bodyPr wrap="square">
            <a:spAutoFit/>
          </a:bodyPr>
          <a:lstStyle/>
          <a:p>
            <a:pPr>
              <a:lnSpc>
                <a:spcPct val="150000"/>
              </a:lnSpc>
            </a:pPr>
            <a:r>
              <a:rPr lang="en-US" sz="2400" b="1" i="1" dirty="0">
                <a:solidFill>
                  <a:srgbClr val="FF0000"/>
                </a:solidFill>
                <a:latin typeface="Times New Roman" panose="02020603050405020304" pitchFamily="18" charset="0"/>
                <a:cs typeface="Times New Roman" panose="02020603050405020304" pitchFamily="18" charset="0"/>
              </a:rPr>
              <a:t>BLOOD FROM A VERTEBRATE</a:t>
            </a:r>
          </a:p>
          <a:p>
            <a:pPr>
              <a:lnSpc>
                <a:spcPct val="150000"/>
              </a:lnSpc>
            </a:pPr>
            <a:r>
              <a:rPr lang="en-US" sz="2400" b="1" i="1" dirty="0">
                <a:solidFill>
                  <a:srgbClr val="FF0000"/>
                </a:solidFill>
                <a:latin typeface="Times New Roman" panose="02020603050405020304" pitchFamily="18" charset="0"/>
                <a:cs typeface="Times New Roman" panose="02020603050405020304" pitchFamily="18" charset="0"/>
              </a:rPr>
              <a:t>WARM TEMPERATURES</a:t>
            </a:r>
          </a:p>
          <a:p>
            <a:pPr>
              <a:lnSpc>
                <a:spcPct val="150000"/>
              </a:lnSpc>
            </a:pPr>
            <a:r>
              <a:rPr lang="en-US" sz="2400" b="1" i="1" dirty="0">
                <a:solidFill>
                  <a:srgbClr val="FF0000"/>
                </a:solidFill>
                <a:latin typeface="Times New Roman" panose="02020603050405020304" pitchFamily="18" charset="0"/>
                <a:cs typeface="Times New Roman" panose="02020603050405020304" pitchFamily="18" charset="0"/>
              </a:rPr>
              <a:t>STAGNANT WATER</a:t>
            </a:r>
          </a:p>
        </p:txBody>
      </p:sp>
      <p:sp>
        <p:nvSpPr>
          <p:cNvPr id="17" name="Text Box 7">
            <a:extLst>
              <a:ext uri="{FF2B5EF4-FFF2-40B4-BE49-F238E27FC236}">
                <a16:creationId xmlns:a16="http://schemas.microsoft.com/office/drawing/2014/main" id="{1996C03B-4A41-400B-B28B-6683A9EF563B}"/>
              </a:ext>
            </a:extLst>
          </p:cNvPr>
          <p:cNvSpPr txBox="1">
            <a:spLocks noChangeArrowheads="1"/>
          </p:cNvSpPr>
          <p:nvPr/>
        </p:nvSpPr>
        <p:spPr bwMode="auto">
          <a:xfrm>
            <a:off x="1295400" y="1056466"/>
            <a:ext cx="5594252" cy="461665"/>
          </a:xfrm>
          <a:prstGeom prst="rect">
            <a:avLst/>
          </a:prstGeom>
          <a:solidFill>
            <a:srgbClr val="FFFF00"/>
          </a:solid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Limiting factors </a:t>
            </a:r>
            <a:r>
              <a:rPr lang="en-US" sz="2400" b="1" dirty="0">
                <a:solidFill>
                  <a:srgbClr val="FF0000"/>
                </a:solidFill>
                <a:latin typeface="Times New Roman" pitchFamily="18" charset="0"/>
                <a:sym typeface="Wingdings" panose="05000000000000000000" pitchFamily="2" charset="2"/>
              </a:rPr>
              <a:t> Limit growth</a:t>
            </a:r>
            <a:endParaRPr lang="en-US" sz="2400" b="1" dirty="0">
              <a:solidFill>
                <a:srgbClr val="FF0000"/>
              </a:solidFill>
              <a:latin typeface="Times New Roman" pitchFamily="18" charset="0"/>
            </a:endParaRPr>
          </a:p>
        </p:txBody>
      </p:sp>
      <p:grpSp>
        <p:nvGrpSpPr>
          <p:cNvPr id="5" name="Group 4">
            <a:extLst>
              <a:ext uri="{FF2B5EF4-FFF2-40B4-BE49-F238E27FC236}">
                <a16:creationId xmlns:a16="http://schemas.microsoft.com/office/drawing/2014/main" id="{658592FC-A4F6-4C96-A303-29B22072A42F}"/>
              </a:ext>
            </a:extLst>
          </p:cNvPr>
          <p:cNvGrpSpPr/>
          <p:nvPr/>
        </p:nvGrpSpPr>
        <p:grpSpPr>
          <a:xfrm>
            <a:off x="582613" y="4195190"/>
            <a:ext cx="8382000" cy="1621869"/>
            <a:chOff x="582613" y="4195190"/>
            <a:chExt cx="8382000" cy="1621869"/>
          </a:xfrm>
        </p:grpSpPr>
        <p:sp>
          <p:nvSpPr>
            <p:cNvPr id="12" name="Text Box 7">
              <a:extLst>
                <a:ext uri="{FF2B5EF4-FFF2-40B4-BE49-F238E27FC236}">
                  <a16:creationId xmlns:a16="http://schemas.microsoft.com/office/drawing/2014/main" id="{AE9B9E48-67F0-4AA4-B598-39F27A7825D6}"/>
                </a:ext>
              </a:extLst>
            </p:cNvPr>
            <p:cNvSpPr txBox="1">
              <a:spLocks noChangeArrowheads="1"/>
            </p:cNvSpPr>
            <p:nvPr/>
          </p:nvSpPr>
          <p:spPr bwMode="auto">
            <a:xfrm>
              <a:off x="582613" y="4986062"/>
              <a:ext cx="8382000" cy="830997"/>
            </a:xfrm>
            <a:prstGeom prst="rect">
              <a:avLst/>
            </a:prstGeom>
            <a:solidFill>
              <a:srgbClr val="00B0F0"/>
            </a:solidFill>
            <a:ln w="9525">
              <a:noFill/>
              <a:miter lim="800000"/>
              <a:headEnd/>
              <a:tailEnd/>
            </a:ln>
          </p:spPr>
          <p:txBody>
            <a:bodyPr wrap="square">
              <a:spAutoFit/>
            </a:bodyPr>
            <a:lstStyle/>
            <a:p>
              <a:pPr>
                <a:spcBef>
                  <a:spcPct val="50000"/>
                </a:spcBef>
              </a:pPr>
              <a:r>
                <a:rPr lang="en-US" sz="2400" b="1" dirty="0">
                  <a:latin typeface="Times New Roman" pitchFamily="18" charset="0"/>
                </a:rPr>
                <a:t>THINK ABOUT IT:  Which of these factors lead to the population explosion in Dallas in 2012 and not 2013?</a:t>
              </a:r>
            </a:p>
          </p:txBody>
        </p:sp>
        <p:sp>
          <p:nvSpPr>
            <p:cNvPr id="2" name="Arrow: Down 1">
              <a:extLst>
                <a:ext uri="{FF2B5EF4-FFF2-40B4-BE49-F238E27FC236}">
                  <a16:creationId xmlns:a16="http://schemas.microsoft.com/office/drawing/2014/main" id="{023CCBAC-99FB-4938-9602-49B90CD36007}"/>
                </a:ext>
              </a:extLst>
            </p:cNvPr>
            <p:cNvSpPr/>
            <p:nvPr/>
          </p:nvSpPr>
          <p:spPr>
            <a:xfrm flipV="1">
              <a:off x="1934547" y="4195190"/>
              <a:ext cx="762000" cy="79087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271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228600" y="152400"/>
            <a:ext cx="8382000" cy="7848302"/>
          </a:xfrm>
          <a:prstGeom prst="rect">
            <a:avLst/>
          </a:prstGeom>
          <a:noFill/>
          <a:ln w="9525">
            <a:noFill/>
            <a:miter lim="800000"/>
            <a:headEnd/>
            <a:tailEnd/>
          </a:ln>
        </p:spPr>
        <p:txBody>
          <a:bodyPr wrap="square">
            <a:spAutoFit/>
          </a:bodyPr>
          <a:lstStyle/>
          <a:p>
            <a:r>
              <a:rPr lang="en-US" sz="2400" dirty="0">
                <a:latin typeface="Times New Roman" panose="02020603050405020304" pitchFamily="18" charset="0"/>
                <a:cs typeface="Times New Roman" panose="02020603050405020304" pitchFamily="18" charset="0"/>
              </a:rPr>
              <a:t>5. The ______________ capacity is the number of individuals a habitat can sustain based on the resources it has available.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6.  What is the difference between density-independent and density-dependent?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7. Exponential ______________  means that a population will grow exponentially up to a point in which it can’t be sustained. </a:t>
            </a:r>
          </a:p>
          <a:p>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altLang="en-US" sz="2400" i="1" dirty="0">
              <a:latin typeface="Times New Roman" panose="02020603050405020304" pitchFamily="18" charset="0"/>
              <a:cs typeface="Times New Roman" panose="02020603050405020304" pitchFamily="18" charset="0"/>
            </a:endParaRPr>
          </a:p>
        </p:txBody>
      </p:sp>
      <p:sp>
        <p:nvSpPr>
          <p:cNvPr id="4" name="Text Box 7">
            <a:extLst>
              <a:ext uri="{FF2B5EF4-FFF2-40B4-BE49-F238E27FC236}">
                <a16:creationId xmlns:a16="http://schemas.microsoft.com/office/drawing/2014/main" id="{15E70D7E-4CB7-499B-9267-8EFD4665FBF4}"/>
              </a:ext>
            </a:extLst>
          </p:cNvPr>
          <p:cNvSpPr txBox="1">
            <a:spLocks noChangeArrowheads="1"/>
          </p:cNvSpPr>
          <p:nvPr/>
        </p:nvSpPr>
        <p:spPr bwMode="auto">
          <a:xfrm>
            <a:off x="1036820" y="152400"/>
            <a:ext cx="2667000"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CARRYING</a:t>
            </a:r>
          </a:p>
        </p:txBody>
      </p:sp>
      <p:sp>
        <p:nvSpPr>
          <p:cNvPr id="5" name="Text Box 7">
            <a:extLst>
              <a:ext uri="{FF2B5EF4-FFF2-40B4-BE49-F238E27FC236}">
                <a16:creationId xmlns:a16="http://schemas.microsoft.com/office/drawing/2014/main" id="{F3ACA023-CC3C-455B-8076-533325BE5CC9}"/>
              </a:ext>
            </a:extLst>
          </p:cNvPr>
          <p:cNvSpPr txBox="1">
            <a:spLocks noChangeArrowheads="1"/>
          </p:cNvSpPr>
          <p:nvPr/>
        </p:nvSpPr>
        <p:spPr bwMode="auto">
          <a:xfrm>
            <a:off x="609600" y="2286000"/>
            <a:ext cx="8001000" cy="830997"/>
          </a:xfrm>
          <a:prstGeom prst="rect">
            <a:avLst/>
          </a:prstGeom>
          <a:noFill/>
          <a:ln w="9525">
            <a:noFill/>
            <a:miter lim="800000"/>
            <a:headEnd/>
            <a:tailEnd/>
          </a:ln>
        </p:spPr>
        <p:txBody>
          <a:bodyPr wrap="square">
            <a:spAutoFit/>
          </a:bodyPr>
          <a:lstStyle/>
          <a:p>
            <a:pPr algn="just">
              <a:spcBef>
                <a:spcPct val="50000"/>
              </a:spcBef>
            </a:pPr>
            <a:r>
              <a:rPr lang="en-US" sz="2400" b="1" dirty="0">
                <a:solidFill>
                  <a:srgbClr val="FF0000"/>
                </a:solidFill>
                <a:latin typeface="Times New Roman" pitchFamily="18" charset="0"/>
              </a:rPr>
              <a:t>Dependent </a:t>
            </a:r>
            <a:r>
              <a:rPr lang="en-US" sz="2400" b="1" u="sng" dirty="0">
                <a:solidFill>
                  <a:srgbClr val="FF0000"/>
                </a:solidFill>
                <a:latin typeface="Times New Roman" pitchFamily="18" charset="0"/>
              </a:rPr>
              <a:t>dep</a:t>
            </a:r>
            <a:r>
              <a:rPr lang="en-US" sz="2400" b="1" u="sng" dirty="0">
                <a:solidFill>
                  <a:srgbClr val="FF0000"/>
                </a:solidFill>
                <a:latin typeface="Times New Roman" panose="02020603050405020304" pitchFamily="18" charset="0"/>
                <a:cs typeface="Times New Roman" panose="02020603050405020304" pitchFamily="18" charset="0"/>
              </a:rPr>
              <a:t>ends</a:t>
            </a:r>
            <a:r>
              <a:rPr lang="en-US" sz="2400" dirty="0">
                <a:solidFill>
                  <a:srgbClr val="FF0000"/>
                </a:solidFill>
                <a:latin typeface="Times New Roman" panose="02020603050405020304" pitchFamily="18" charset="0"/>
                <a:cs typeface="Times New Roman" panose="02020603050405020304" pitchFamily="18" charset="0"/>
              </a:rPr>
              <a:t> on the </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of animals, while </a:t>
            </a:r>
            <a:r>
              <a:rPr lang="en-US" sz="2400" b="1" dirty="0">
                <a:solidFill>
                  <a:srgbClr val="FF0000"/>
                </a:solidFill>
                <a:latin typeface="Times New Roman" panose="02020603050405020304" pitchFamily="18" charset="0"/>
                <a:cs typeface="Times New Roman" panose="02020603050405020304" pitchFamily="18" charset="0"/>
              </a:rPr>
              <a:t>Independent </a:t>
            </a:r>
            <a:r>
              <a:rPr lang="en-US" sz="2400" b="1" u="sng" dirty="0">
                <a:solidFill>
                  <a:srgbClr val="FF0000"/>
                </a:solidFill>
                <a:latin typeface="Times New Roman" panose="02020603050405020304" pitchFamily="18" charset="0"/>
                <a:cs typeface="Times New Roman" panose="02020603050405020304" pitchFamily="18" charset="0"/>
              </a:rPr>
              <a:t>does not</a:t>
            </a:r>
            <a:r>
              <a:rPr lang="en-US" sz="240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itchFamily="18" charset="0"/>
            </a:endParaRPr>
          </a:p>
        </p:txBody>
      </p:sp>
      <p:sp>
        <p:nvSpPr>
          <p:cNvPr id="11" name="Text Box 7">
            <a:extLst>
              <a:ext uri="{FF2B5EF4-FFF2-40B4-BE49-F238E27FC236}">
                <a16:creationId xmlns:a16="http://schemas.microsoft.com/office/drawing/2014/main" id="{E0EF5A06-25A7-4A6B-8C2B-DCC82A898DB7}"/>
              </a:ext>
            </a:extLst>
          </p:cNvPr>
          <p:cNvSpPr txBox="1">
            <a:spLocks noChangeArrowheads="1"/>
          </p:cNvSpPr>
          <p:nvPr/>
        </p:nvSpPr>
        <p:spPr bwMode="auto">
          <a:xfrm>
            <a:off x="2133600" y="5662513"/>
            <a:ext cx="2121108"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GROWTH</a:t>
            </a:r>
          </a:p>
        </p:txBody>
      </p:sp>
      <p:sp>
        <p:nvSpPr>
          <p:cNvPr id="12" name="Text Box 7">
            <a:extLst>
              <a:ext uri="{FF2B5EF4-FFF2-40B4-BE49-F238E27FC236}">
                <a16:creationId xmlns:a16="http://schemas.microsoft.com/office/drawing/2014/main" id="{1F4973DD-6F0B-4EDF-BFA1-1B81CAC020D0}"/>
              </a:ext>
            </a:extLst>
          </p:cNvPr>
          <p:cNvSpPr txBox="1">
            <a:spLocks noChangeArrowheads="1"/>
          </p:cNvSpPr>
          <p:nvPr/>
        </p:nvSpPr>
        <p:spPr bwMode="auto">
          <a:xfrm>
            <a:off x="609600" y="3276600"/>
            <a:ext cx="8001000" cy="2108269"/>
          </a:xfrm>
          <a:prstGeom prst="rect">
            <a:avLst/>
          </a:prstGeom>
          <a:noFill/>
          <a:ln w="9525">
            <a:noFill/>
            <a:miter lim="800000"/>
            <a:headEnd/>
            <a:tailEnd/>
          </a:ln>
        </p:spPr>
        <p:txBody>
          <a:bodyPr wrap="square">
            <a:spAutoFit/>
          </a:bodyPr>
          <a:lstStyle/>
          <a:p>
            <a:pPr>
              <a:spcBef>
                <a:spcPct val="50000"/>
              </a:spcBef>
            </a:pPr>
            <a:r>
              <a:rPr lang="en-US" sz="2400" i="1" dirty="0">
                <a:solidFill>
                  <a:srgbClr val="FF0000"/>
                </a:solidFill>
                <a:latin typeface="Times New Roman" panose="02020603050405020304" pitchFamily="18" charset="0"/>
                <a:cs typeface="Times New Roman" panose="02020603050405020304" pitchFamily="18" charset="0"/>
              </a:rPr>
              <a:t>Examples: </a:t>
            </a:r>
            <a:br>
              <a:rPr lang="en-US" sz="2400" i="1" dirty="0">
                <a:solidFill>
                  <a:srgbClr val="FF0000"/>
                </a:solidFill>
                <a:latin typeface="Times New Roman" panose="02020603050405020304" pitchFamily="18" charset="0"/>
                <a:cs typeface="Times New Roman" panose="02020603050405020304" pitchFamily="18" charset="0"/>
              </a:rPr>
            </a:br>
            <a:br>
              <a:rPr lang="en-US" sz="1100" i="1" dirty="0">
                <a:solidFill>
                  <a:srgbClr val="FF0000"/>
                </a:solidFill>
                <a:latin typeface="Times New Roman" panose="02020603050405020304" pitchFamily="18" charset="0"/>
                <a:cs typeface="Times New Roman" panose="02020603050405020304" pitchFamily="18" charset="0"/>
              </a:rPr>
            </a:br>
            <a:r>
              <a:rPr lang="en-US" sz="2400" i="1" dirty="0">
                <a:solidFill>
                  <a:srgbClr val="FF0000"/>
                </a:solidFill>
                <a:latin typeface="Times New Roman" panose="02020603050405020304" pitchFamily="18" charset="0"/>
                <a:cs typeface="Times New Roman" panose="02020603050405020304" pitchFamily="18" charset="0"/>
              </a:rPr>
              <a:t>1) Colder temperatures that would slow reproduction </a:t>
            </a:r>
          </a:p>
          <a:p>
            <a:pPr>
              <a:spcBef>
                <a:spcPct val="50000"/>
              </a:spcBef>
            </a:pPr>
            <a:r>
              <a:rPr lang="en-US" sz="2400" i="1" dirty="0">
                <a:solidFill>
                  <a:srgbClr val="FF0000"/>
                </a:solidFill>
                <a:latin typeface="Times New Roman" panose="02020603050405020304" pitchFamily="18" charset="0"/>
                <a:cs typeface="Times New Roman" panose="02020603050405020304" pitchFamily="18" charset="0"/>
              </a:rPr>
              <a:t>2) More mosquitoes leads to more bats</a:t>
            </a:r>
          </a:p>
          <a:p>
            <a:pPr algn="just">
              <a:spcBef>
                <a:spcPct val="50000"/>
              </a:spcBef>
            </a:pPr>
            <a:r>
              <a:rPr lang="en-US" sz="2400" i="1" dirty="0">
                <a:solidFill>
                  <a:srgbClr val="FF0000"/>
                </a:solidFill>
                <a:latin typeface="Times New Roman" panose="02020603050405020304" pitchFamily="18" charset="0"/>
                <a:cs typeface="Times New Roman" panose="02020603050405020304" pitchFamily="18" charset="0"/>
              </a:rPr>
              <a:t>3) Storm washing away stagnant water</a:t>
            </a:r>
            <a:endParaRPr lang="en-US" sz="2400" b="1" i="1" dirty="0">
              <a:solidFill>
                <a:srgbClr val="FF0000"/>
              </a:solidFill>
              <a:latin typeface="Times New Roman" pitchFamily="18" charset="0"/>
            </a:endParaRPr>
          </a:p>
        </p:txBody>
      </p:sp>
      <p:sp>
        <p:nvSpPr>
          <p:cNvPr id="7" name="Text Box 7">
            <a:extLst>
              <a:ext uri="{FF2B5EF4-FFF2-40B4-BE49-F238E27FC236}">
                <a16:creationId xmlns:a16="http://schemas.microsoft.com/office/drawing/2014/main" id="{6D3059E8-A2A0-4359-8276-A94E06204753}"/>
              </a:ext>
            </a:extLst>
          </p:cNvPr>
          <p:cNvSpPr txBox="1">
            <a:spLocks noChangeArrowheads="1"/>
          </p:cNvSpPr>
          <p:nvPr/>
        </p:nvSpPr>
        <p:spPr bwMode="auto">
          <a:xfrm>
            <a:off x="5694436" y="4350718"/>
            <a:ext cx="2121108"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DEPENDENT</a:t>
            </a:r>
          </a:p>
        </p:txBody>
      </p:sp>
      <p:sp>
        <p:nvSpPr>
          <p:cNvPr id="8" name="Text Box 7">
            <a:extLst>
              <a:ext uri="{FF2B5EF4-FFF2-40B4-BE49-F238E27FC236}">
                <a16:creationId xmlns:a16="http://schemas.microsoft.com/office/drawing/2014/main" id="{79784A1C-3A02-421E-8F02-3FE811ED9F3C}"/>
              </a:ext>
            </a:extLst>
          </p:cNvPr>
          <p:cNvSpPr txBox="1">
            <a:spLocks noChangeArrowheads="1"/>
          </p:cNvSpPr>
          <p:nvPr/>
        </p:nvSpPr>
        <p:spPr bwMode="auto">
          <a:xfrm>
            <a:off x="5686230" y="4950310"/>
            <a:ext cx="2483447"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INDEPENDENT</a:t>
            </a:r>
          </a:p>
        </p:txBody>
      </p:sp>
      <p:sp>
        <p:nvSpPr>
          <p:cNvPr id="9" name="Text Box 7">
            <a:extLst>
              <a:ext uri="{FF2B5EF4-FFF2-40B4-BE49-F238E27FC236}">
                <a16:creationId xmlns:a16="http://schemas.microsoft.com/office/drawing/2014/main" id="{F435BF7B-973C-4DB5-88D8-DEBDD7B352B6}"/>
              </a:ext>
            </a:extLst>
          </p:cNvPr>
          <p:cNvSpPr txBox="1">
            <a:spLocks noChangeArrowheads="1"/>
          </p:cNvSpPr>
          <p:nvPr/>
        </p:nvSpPr>
        <p:spPr bwMode="auto">
          <a:xfrm>
            <a:off x="6429608" y="3510171"/>
            <a:ext cx="2483447"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INDEPENDENT</a:t>
            </a:r>
          </a:p>
        </p:txBody>
      </p:sp>
    </p:spTree>
    <p:extLst>
      <p:ext uri="{BB962C8B-B14F-4D97-AF65-F5344CB8AC3E}">
        <p14:creationId xmlns:p14="http://schemas.microsoft.com/office/powerpoint/2010/main" val="420519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304800" y="152400"/>
            <a:ext cx="8382000" cy="1569660"/>
          </a:xfrm>
          <a:prstGeom prst="rect">
            <a:avLst/>
          </a:prstGeom>
          <a:noFill/>
          <a:ln w="9525">
            <a:noFill/>
            <a:miter lim="800000"/>
            <a:headEnd/>
            <a:tailEnd/>
          </a:ln>
        </p:spPr>
        <p:txBody>
          <a:bodyPr wrap="square">
            <a:spAutoFit/>
          </a:bodyPr>
          <a:lstStyle/>
          <a:p>
            <a:r>
              <a:rPr lang="en-US" sz="2400" dirty="0">
                <a:latin typeface="Times New Roman" panose="02020603050405020304" pitchFamily="18" charset="0"/>
                <a:cs typeface="Times New Roman" panose="02020603050405020304" pitchFamily="18" charset="0"/>
              </a:rPr>
              <a:t>8. Based on the January </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June graph, the carrying capacity for mosquitoes in this habitat is __________.  </a:t>
            </a:r>
          </a:p>
          <a:p>
            <a:r>
              <a:rPr lang="en-US" sz="2400" dirty="0">
                <a:latin typeface="Times New Roman" panose="02020603050405020304" pitchFamily="18" charset="0"/>
                <a:cs typeface="Times New Roman" panose="02020603050405020304" pitchFamily="18" charset="0"/>
              </a:rPr>
              <a:t> </a:t>
            </a:r>
          </a:p>
          <a:p>
            <a:endParaRPr lang="en-US" altLang="en-US" sz="2400" i="1" dirty="0">
              <a:latin typeface="Times New Roman" panose="02020603050405020304" pitchFamily="18" charset="0"/>
              <a:cs typeface="Times New Roman" panose="02020603050405020304" pitchFamily="18" charset="0"/>
            </a:endParaRPr>
          </a:p>
        </p:txBody>
      </p:sp>
      <p:sp>
        <p:nvSpPr>
          <p:cNvPr id="4" name="Text Box 7">
            <a:extLst>
              <a:ext uri="{FF2B5EF4-FFF2-40B4-BE49-F238E27FC236}">
                <a16:creationId xmlns:a16="http://schemas.microsoft.com/office/drawing/2014/main" id="{15E70D7E-4CB7-499B-9267-8EFD4665FBF4}"/>
              </a:ext>
            </a:extLst>
          </p:cNvPr>
          <p:cNvSpPr txBox="1">
            <a:spLocks noChangeArrowheads="1"/>
          </p:cNvSpPr>
          <p:nvPr/>
        </p:nvSpPr>
        <p:spPr bwMode="auto">
          <a:xfrm>
            <a:off x="3417757" y="457200"/>
            <a:ext cx="2068643"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9000</a:t>
            </a:r>
          </a:p>
        </p:txBody>
      </p:sp>
      <p:pic>
        <p:nvPicPr>
          <p:cNvPr id="10" name="Picture 9">
            <a:extLst>
              <a:ext uri="{FF2B5EF4-FFF2-40B4-BE49-F238E27FC236}">
                <a16:creationId xmlns:a16="http://schemas.microsoft.com/office/drawing/2014/main" id="{60DB2B13-EAFD-4E3B-B807-55CE008F3C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447800"/>
            <a:ext cx="7188278" cy="5105400"/>
          </a:xfrm>
          <a:prstGeom prst="rect">
            <a:avLst/>
          </a:prstGeom>
        </p:spPr>
      </p:pic>
      <p:cxnSp>
        <p:nvCxnSpPr>
          <p:cNvPr id="6" name="Straight Arrow Connector 5">
            <a:extLst>
              <a:ext uri="{FF2B5EF4-FFF2-40B4-BE49-F238E27FC236}">
                <a16:creationId xmlns:a16="http://schemas.microsoft.com/office/drawing/2014/main" id="{213778D5-E0F5-4DDD-9F97-51B7023FD5D1}"/>
              </a:ext>
            </a:extLst>
          </p:cNvPr>
          <p:cNvCxnSpPr>
            <a:cxnSpLocks/>
          </p:cNvCxnSpPr>
          <p:nvPr/>
        </p:nvCxnSpPr>
        <p:spPr>
          <a:xfrm flipH="1">
            <a:off x="2286000" y="4029165"/>
            <a:ext cx="2057400" cy="16096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35EF181-DEC8-42FD-8B4F-A7A23379B957}"/>
              </a:ext>
            </a:extLst>
          </p:cNvPr>
          <p:cNvCxnSpPr>
            <a:cxnSpLocks/>
            <a:stCxn id="5" idx="1"/>
          </p:cNvCxnSpPr>
          <p:nvPr/>
        </p:nvCxnSpPr>
        <p:spPr>
          <a:xfrm flipH="1">
            <a:off x="3200400" y="4029165"/>
            <a:ext cx="1143000" cy="7034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908EA03-0DF1-4DB9-A4E5-3038D7DD3A4B}"/>
              </a:ext>
            </a:extLst>
          </p:cNvPr>
          <p:cNvCxnSpPr>
            <a:cxnSpLocks/>
            <a:stCxn id="5" idx="1"/>
          </p:cNvCxnSpPr>
          <p:nvPr/>
        </p:nvCxnSpPr>
        <p:spPr>
          <a:xfrm flipV="1">
            <a:off x="4343400" y="2214267"/>
            <a:ext cx="0" cy="18148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 Box 7">
            <a:extLst>
              <a:ext uri="{FF2B5EF4-FFF2-40B4-BE49-F238E27FC236}">
                <a16:creationId xmlns:a16="http://schemas.microsoft.com/office/drawing/2014/main" id="{F578F21D-2DFD-4A59-BCC7-9EA65001E958}"/>
              </a:ext>
            </a:extLst>
          </p:cNvPr>
          <p:cNvSpPr txBox="1">
            <a:spLocks noChangeArrowheads="1"/>
          </p:cNvSpPr>
          <p:nvPr/>
        </p:nvSpPr>
        <p:spPr bwMode="auto">
          <a:xfrm>
            <a:off x="4343400" y="3429000"/>
            <a:ext cx="3124200" cy="1200329"/>
          </a:xfrm>
          <a:prstGeom prst="rect">
            <a:avLst/>
          </a:prstGeom>
          <a:solidFill>
            <a:srgbClr val="FFFF99"/>
          </a:solid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Notice how the population goes from 1000 </a:t>
            </a:r>
            <a:r>
              <a:rPr lang="en-US" sz="2400" b="1" dirty="0">
                <a:solidFill>
                  <a:srgbClr val="FF0000"/>
                </a:solidFill>
                <a:latin typeface="Times New Roman" pitchFamily="18" charset="0"/>
                <a:sym typeface="Wingdings" panose="05000000000000000000" pitchFamily="2" charset="2"/>
              </a:rPr>
              <a:t> 3000  9000</a:t>
            </a:r>
            <a:endParaRPr lang="en-US" sz="2400" b="1" dirty="0">
              <a:solidFill>
                <a:srgbClr val="FF0000"/>
              </a:solidFill>
              <a:latin typeface="Times New Roman" pitchFamily="18" charset="0"/>
            </a:endParaRPr>
          </a:p>
        </p:txBody>
      </p:sp>
    </p:spTree>
    <p:extLst>
      <p:ext uri="{BB962C8B-B14F-4D97-AF65-F5344CB8AC3E}">
        <p14:creationId xmlns:p14="http://schemas.microsoft.com/office/powerpoint/2010/main" val="197534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79257" y="199936"/>
            <a:ext cx="8915400" cy="1200329"/>
          </a:xfrm>
          <a:prstGeom prst="rect">
            <a:avLst/>
          </a:prstGeom>
          <a:noFill/>
          <a:ln w="9525">
            <a:noFill/>
            <a:miter lim="800000"/>
            <a:headEnd/>
            <a:tailEnd/>
          </a:ln>
        </p:spPr>
        <p:txBody>
          <a:bodyPr wrap="square">
            <a:spAutoFit/>
          </a:bodyPr>
          <a:lstStyle/>
          <a:p>
            <a:r>
              <a:rPr lang="en-US" sz="2400" dirty="0">
                <a:latin typeface="Times New Roman" panose="02020603050405020304" pitchFamily="18" charset="0"/>
                <a:cs typeface="Times New Roman" panose="02020603050405020304" pitchFamily="18" charset="0"/>
              </a:rPr>
              <a:t>9.  What was the rate of growth for the Dallas mosquito population?  								_______</a:t>
            </a:r>
          </a:p>
          <a:p>
            <a:endParaRPr lang="en-US" altLang="en-US" sz="2400" i="1" dirty="0">
              <a:latin typeface="Times New Roman" panose="02020603050405020304" pitchFamily="18" charset="0"/>
              <a:cs typeface="Times New Roman" panose="02020603050405020304" pitchFamily="18" charset="0"/>
            </a:endParaRPr>
          </a:p>
        </p:txBody>
      </p:sp>
      <p:sp>
        <p:nvSpPr>
          <p:cNvPr id="5" name="Text Box 7">
            <a:extLst>
              <a:ext uri="{FF2B5EF4-FFF2-40B4-BE49-F238E27FC236}">
                <a16:creationId xmlns:a16="http://schemas.microsoft.com/office/drawing/2014/main" id="{F3ACA023-CC3C-455B-8076-533325BE5CC9}"/>
              </a:ext>
            </a:extLst>
          </p:cNvPr>
          <p:cNvSpPr txBox="1">
            <a:spLocks noChangeArrowheads="1"/>
          </p:cNvSpPr>
          <p:nvPr/>
        </p:nvSpPr>
        <p:spPr bwMode="auto">
          <a:xfrm>
            <a:off x="7615571" y="537865"/>
            <a:ext cx="1221073"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999</a:t>
            </a:r>
          </a:p>
        </p:txBody>
      </p:sp>
      <p:sp>
        <p:nvSpPr>
          <p:cNvPr id="8" name="Text Box 7">
            <a:extLst>
              <a:ext uri="{FF2B5EF4-FFF2-40B4-BE49-F238E27FC236}">
                <a16:creationId xmlns:a16="http://schemas.microsoft.com/office/drawing/2014/main" id="{931C9855-F132-4114-8B86-F5636A1EC3FC}"/>
              </a:ext>
            </a:extLst>
          </p:cNvPr>
          <p:cNvSpPr txBox="1">
            <a:spLocks noChangeArrowheads="1"/>
          </p:cNvSpPr>
          <p:nvPr/>
        </p:nvSpPr>
        <p:spPr bwMode="auto">
          <a:xfrm>
            <a:off x="1905000" y="2667000"/>
            <a:ext cx="4381500" cy="1323439"/>
          </a:xfrm>
          <a:prstGeom prst="rect">
            <a:avLst/>
          </a:prstGeom>
          <a:noFill/>
          <a:ln w="9525">
            <a:noFill/>
            <a:miter lim="800000"/>
            <a:headEnd/>
            <a:tailEnd/>
          </a:ln>
        </p:spPr>
        <p:txBody>
          <a:bodyPr wrap="square">
            <a:spAutoFit/>
          </a:bodyPr>
          <a:lstStyle/>
          <a:p>
            <a:r>
              <a:rPr lang="en-US" sz="4000" b="1" u="sng" dirty="0">
                <a:solidFill>
                  <a:srgbClr val="FF0000"/>
                </a:solidFill>
                <a:latin typeface="Times New Roman" pitchFamily="18" charset="0"/>
              </a:rPr>
              <a:t>100000 – 100</a:t>
            </a:r>
            <a:r>
              <a:rPr lang="en-US" sz="4000" b="1" dirty="0">
                <a:solidFill>
                  <a:srgbClr val="FF0000"/>
                </a:solidFill>
                <a:latin typeface="Times New Roman" pitchFamily="18" charset="0"/>
              </a:rPr>
              <a:t> = 999</a:t>
            </a:r>
            <a:endParaRPr lang="en-US" sz="4000" b="1" u="sng" dirty="0">
              <a:solidFill>
                <a:srgbClr val="FF0000"/>
              </a:solidFill>
              <a:latin typeface="Times New Roman" pitchFamily="18" charset="0"/>
            </a:endParaRPr>
          </a:p>
          <a:p>
            <a:r>
              <a:rPr lang="en-US" sz="4000" b="1" dirty="0">
                <a:solidFill>
                  <a:srgbClr val="FF0000"/>
                </a:solidFill>
                <a:latin typeface="Times New Roman" pitchFamily="18" charset="0"/>
              </a:rPr>
              <a:t>      100</a:t>
            </a:r>
          </a:p>
        </p:txBody>
      </p:sp>
      <p:grpSp>
        <p:nvGrpSpPr>
          <p:cNvPr id="19" name="Group 18"/>
          <p:cNvGrpSpPr/>
          <p:nvPr/>
        </p:nvGrpSpPr>
        <p:grpSpPr>
          <a:xfrm>
            <a:off x="381000" y="1447800"/>
            <a:ext cx="8511915" cy="1371600"/>
            <a:chOff x="381000" y="2667000"/>
            <a:chExt cx="8511915" cy="1371600"/>
          </a:xfrm>
        </p:grpSpPr>
        <p:sp>
          <p:nvSpPr>
            <p:cNvPr id="7" name="Text Box 7">
              <a:extLst>
                <a:ext uri="{FF2B5EF4-FFF2-40B4-BE49-F238E27FC236}">
                  <a16:creationId xmlns:a16="http://schemas.microsoft.com/office/drawing/2014/main" id="{A3BC0A6D-EB5B-47DD-96A5-9DD4E1B90B70}"/>
                </a:ext>
              </a:extLst>
            </p:cNvPr>
            <p:cNvSpPr txBox="1">
              <a:spLocks noChangeArrowheads="1"/>
            </p:cNvSpPr>
            <p:nvPr/>
          </p:nvSpPr>
          <p:spPr bwMode="auto">
            <a:xfrm>
              <a:off x="381000" y="2667000"/>
              <a:ext cx="8511915" cy="461665"/>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latin typeface="Times New Roman" pitchFamily="18" charset="0"/>
                </a:rPr>
                <a:t>Birth Rate = 2000 x 50 = 100000              Death Rate = 100</a:t>
              </a:r>
            </a:p>
          </p:txBody>
        </p:sp>
        <p:cxnSp>
          <p:nvCxnSpPr>
            <p:cNvPr id="11" name="Straight Arrow Connector 10"/>
            <p:cNvCxnSpPr/>
            <p:nvPr/>
          </p:nvCxnSpPr>
          <p:spPr>
            <a:xfrm>
              <a:off x="1219200" y="3124200"/>
              <a:ext cx="838200" cy="914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724400" y="3124200"/>
              <a:ext cx="1447800" cy="838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81000" y="3810000"/>
            <a:ext cx="3790326" cy="766465"/>
            <a:chOff x="1524000" y="5029200"/>
            <a:chExt cx="3790326" cy="766465"/>
          </a:xfrm>
        </p:grpSpPr>
        <p:sp>
          <p:nvSpPr>
            <p:cNvPr id="9" name="Text Box 7">
              <a:extLst>
                <a:ext uri="{FF2B5EF4-FFF2-40B4-BE49-F238E27FC236}">
                  <a16:creationId xmlns:a16="http://schemas.microsoft.com/office/drawing/2014/main" id="{C1B0449A-02F7-44B1-A9CB-BCD1FAFE829C}"/>
                </a:ext>
              </a:extLst>
            </p:cNvPr>
            <p:cNvSpPr txBox="1">
              <a:spLocks noChangeArrowheads="1"/>
            </p:cNvSpPr>
            <p:nvPr/>
          </p:nvSpPr>
          <p:spPr bwMode="auto">
            <a:xfrm>
              <a:off x="1524000" y="5334000"/>
              <a:ext cx="3790326"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Starting Population</a:t>
              </a:r>
            </a:p>
          </p:txBody>
        </p:sp>
        <p:cxnSp>
          <p:nvCxnSpPr>
            <p:cNvPr id="15" name="Straight Arrow Connector 14"/>
            <p:cNvCxnSpPr/>
            <p:nvPr/>
          </p:nvCxnSpPr>
          <p:spPr>
            <a:xfrm flipV="1">
              <a:off x="3200400" y="5029200"/>
              <a:ext cx="685800"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791200" y="3276600"/>
            <a:ext cx="2342526" cy="1147465"/>
            <a:chOff x="5257800" y="4191000"/>
            <a:chExt cx="2342526" cy="1147465"/>
          </a:xfrm>
        </p:grpSpPr>
        <p:cxnSp>
          <p:nvCxnSpPr>
            <p:cNvPr id="13" name="Straight Arrow Connector 12"/>
            <p:cNvCxnSpPr/>
            <p:nvPr/>
          </p:nvCxnSpPr>
          <p:spPr>
            <a:xfrm flipH="1" flipV="1">
              <a:off x="5257800" y="4191000"/>
              <a:ext cx="1066800" cy="685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Text Box 7">
              <a:extLst>
                <a:ext uri="{FF2B5EF4-FFF2-40B4-BE49-F238E27FC236}">
                  <a16:creationId xmlns:a16="http://schemas.microsoft.com/office/drawing/2014/main" id="{C1B0449A-02F7-44B1-A9CB-BCD1FAFE829C}"/>
                </a:ext>
              </a:extLst>
            </p:cNvPr>
            <p:cNvSpPr txBox="1">
              <a:spLocks noChangeArrowheads="1"/>
            </p:cNvSpPr>
            <p:nvPr/>
          </p:nvSpPr>
          <p:spPr bwMode="auto">
            <a:xfrm>
              <a:off x="5486400" y="4876800"/>
              <a:ext cx="2113926"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0000"/>
                  </a:solidFill>
                  <a:latin typeface="Times New Roman" pitchFamily="18" charset="0"/>
                </a:rPr>
                <a:t>Growth Rate</a:t>
              </a:r>
            </a:p>
          </p:txBody>
        </p:sp>
      </p:grpSp>
      <p:sp>
        <p:nvSpPr>
          <p:cNvPr id="16" name="TextBox 15">
            <a:extLst>
              <a:ext uri="{FF2B5EF4-FFF2-40B4-BE49-F238E27FC236}">
                <a16:creationId xmlns:a16="http://schemas.microsoft.com/office/drawing/2014/main" id="{D7892760-94DA-45E0-AF6B-F58034DCB203}"/>
              </a:ext>
            </a:extLst>
          </p:cNvPr>
          <p:cNvSpPr txBox="1"/>
          <p:nvPr/>
        </p:nvSpPr>
        <p:spPr>
          <a:xfrm>
            <a:off x="212082" y="5748001"/>
            <a:ext cx="8637457" cy="861774"/>
          </a:xfrm>
          <a:prstGeom prst="rect">
            <a:avLst/>
          </a:prstGeom>
          <a:noFill/>
        </p:spPr>
        <p:txBody>
          <a:bodyPr wrap="square">
            <a:spAutoFit/>
          </a:bodyPr>
          <a:lstStyle/>
          <a:p>
            <a:pPr algn="ctr"/>
            <a:r>
              <a:rPr lang="en-US" sz="2800" b="1" dirty="0">
                <a:solidFill>
                  <a:srgbClr val="FF0000"/>
                </a:solidFill>
              </a:rPr>
              <a:t>Human population rate of growth = 105%</a:t>
            </a:r>
          </a:p>
          <a:p>
            <a:r>
              <a:rPr lang="en-US" sz="1100" dirty="0">
                <a:hlinkClick r:id="rId2"/>
              </a:rPr>
              <a:t>https://www.worldometers.info/world-population/#:~:text=Population%20in%20the%20world%20is,81%20million%20people%20per%20year</a:t>
            </a:r>
            <a:endParaRPr lang="en-US" sz="1100" dirty="0"/>
          </a:p>
          <a:p>
            <a:r>
              <a:rPr lang="en-US" sz="1100" dirty="0"/>
              <a:t>.</a:t>
            </a:r>
          </a:p>
        </p:txBody>
      </p:sp>
    </p:spTree>
    <p:extLst>
      <p:ext uri="{BB962C8B-B14F-4D97-AF65-F5344CB8AC3E}">
        <p14:creationId xmlns:p14="http://schemas.microsoft.com/office/powerpoint/2010/main" val="89462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a:extLst>
              <a:ext uri="{FF2B5EF4-FFF2-40B4-BE49-F238E27FC236}">
                <a16:creationId xmlns:a16="http://schemas.microsoft.com/office/drawing/2014/main" id="{357E8282-7F98-4718-9752-BAA22657AEE8}"/>
              </a:ext>
            </a:extLst>
          </p:cNvPr>
          <p:cNvSpPr txBox="1">
            <a:spLocks noChangeArrowheads="1"/>
          </p:cNvSpPr>
          <p:nvPr/>
        </p:nvSpPr>
        <p:spPr bwMode="auto">
          <a:xfrm>
            <a:off x="114300" y="228600"/>
            <a:ext cx="6972300" cy="1569660"/>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Vocabulary Time</a:t>
            </a:r>
          </a:p>
          <a:p>
            <a:r>
              <a:rPr lang="en-US" sz="2400" i="1" dirty="0">
                <a:latin typeface="Times New Roman" panose="02020603050405020304" pitchFamily="18" charset="0"/>
                <a:cs typeface="Times New Roman" panose="02020603050405020304" pitchFamily="18" charset="0"/>
              </a:rPr>
              <a:t>Which terms were discussed in Lesson 1 &amp; 2?  Use the bucket tool to shade in the boxes with those terms and then write a definition for each one.  </a:t>
            </a:r>
            <a:endParaRPr lang="en-US" altLang="en-US" sz="2400" i="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51BF6F4-7479-4A42-9FB0-4EE24871FDBE}"/>
              </a:ext>
            </a:extLst>
          </p:cNvPr>
          <p:cNvSpPr txBox="1"/>
          <p:nvPr/>
        </p:nvSpPr>
        <p:spPr>
          <a:xfrm>
            <a:off x="244141" y="6027003"/>
            <a:ext cx="8785559" cy="830997"/>
          </a:xfrm>
          <a:prstGeom prst="rect">
            <a:avLst/>
          </a:prstGeom>
          <a:noFill/>
        </p:spPr>
        <p:txBody>
          <a:bodyPr wrap="square">
            <a:spAutoFit/>
          </a:bodyPr>
          <a:lstStyle/>
          <a:p>
            <a:r>
              <a:rPr lang="en-US" sz="2400" i="1" dirty="0">
                <a:latin typeface="Times New Roman" panose="02020603050405020304" pitchFamily="18" charset="0"/>
                <a:cs typeface="Times New Roman" panose="02020603050405020304" pitchFamily="18" charset="0"/>
              </a:rPr>
              <a:t>You do not have to write definitions for all terms – just those you shaded that were in our first two lessons.</a:t>
            </a:r>
          </a:p>
        </p:txBody>
      </p:sp>
      <p:pic>
        <p:nvPicPr>
          <p:cNvPr id="3" name="Picture 2">
            <a:extLst>
              <a:ext uri="{FF2B5EF4-FFF2-40B4-BE49-F238E27FC236}">
                <a16:creationId xmlns:a16="http://schemas.microsoft.com/office/drawing/2014/main" id="{E4E9DF8E-88B4-49FE-967E-BFE91B531562}"/>
              </a:ext>
            </a:extLst>
          </p:cNvPr>
          <p:cNvPicPr>
            <a:picLocks noChangeAspect="1"/>
          </p:cNvPicPr>
          <p:nvPr/>
        </p:nvPicPr>
        <p:blipFill>
          <a:blip r:embed="rId2"/>
          <a:stretch>
            <a:fillRect/>
          </a:stretch>
        </p:blipFill>
        <p:spPr>
          <a:xfrm>
            <a:off x="589994" y="1849999"/>
            <a:ext cx="7964011" cy="4058216"/>
          </a:xfrm>
          <a:prstGeom prst="rect">
            <a:avLst/>
          </a:prstGeom>
        </p:spPr>
      </p:pic>
      <p:sp>
        <p:nvSpPr>
          <p:cNvPr id="13" name="TextBox 12">
            <a:extLst>
              <a:ext uri="{FF2B5EF4-FFF2-40B4-BE49-F238E27FC236}">
                <a16:creationId xmlns:a16="http://schemas.microsoft.com/office/drawing/2014/main" id="{454CE3ED-AEE1-4E73-945A-8E1C6DDC770D}"/>
              </a:ext>
            </a:extLst>
          </p:cNvPr>
          <p:cNvSpPr txBox="1"/>
          <p:nvPr/>
        </p:nvSpPr>
        <p:spPr>
          <a:xfrm>
            <a:off x="4756860" y="5195037"/>
            <a:ext cx="4087979" cy="646331"/>
          </a:xfrm>
          <a:prstGeom prst="rect">
            <a:avLst/>
          </a:prstGeom>
          <a:solidFill>
            <a:srgbClr val="FFFF00"/>
          </a:solidFill>
        </p:spPr>
        <p:txBody>
          <a:bodyPr wrap="square">
            <a:spAutoFit/>
          </a:bodyPr>
          <a:lstStyle/>
          <a:p>
            <a:r>
              <a:rPr lang="en-US" dirty="0">
                <a:hlinkClick r:id="rId3"/>
              </a:rPr>
              <a:t>https://quizlet.com/28845277/ecology-unit-vocabulary-all-terms-flash-cards/</a:t>
            </a:r>
            <a:r>
              <a:rPr lang="en-US" dirty="0"/>
              <a:t> </a:t>
            </a:r>
          </a:p>
        </p:txBody>
      </p:sp>
      <p:sp>
        <p:nvSpPr>
          <p:cNvPr id="8" name="Arrow: Down 7">
            <a:extLst>
              <a:ext uri="{FF2B5EF4-FFF2-40B4-BE49-F238E27FC236}">
                <a16:creationId xmlns:a16="http://schemas.microsoft.com/office/drawing/2014/main" id="{349A7FE6-293E-44D0-B01E-67C237C9038C}"/>
              </a:ext>
            </a:extLst>
          </p:cNvPr>
          <p:cNvSpPr/>
          <p:nvPr/>
        </p:nvSpPr>
        <p:spPr>
          <a:xfrm flipV="1">
            <a:off x="7620000" y="4496103"/>
            <a:ext cx="533400"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9D5F463-229E-400C-BE04-0B6BA5227FDF}"/>
              </a:ext>
            </a:extLst>
          </p:cNvPr>
          <p:cNvPicPr>
            <a:picLocks noChangeAspect="1"/>
          </p:cNvPicPr>
          <p:nvPr/>
        </p:nvPicPr>
        <p:blipFill>
          <a:blip r:embed="rId4"/>
          <a:stretch>
            <a:fillRect/>
          </a:stretch>
        </p:blipFill>
        <p:spPr>
          <a:xfrm>
            <a:off x="7086600" y="178116"/>
            <a:ext cx="1916242" cy="1537451"/>
          </a:xfrm>
          <a:prstGeom prst="rect">
            <a:avLst/>
          </a:prstGeom>
        </p:spPr>
      </p:pic>
      <p:sp>
        <p:nvSpPr>
          <p:cNvPr id="17" name="Rectangle 16">
            <a:extLst>
              <a:ext uri="{FF2B5EF4-FFF2-40B4-BE49-F238E27FC236}">
                <a16:creationId xmlns:a16="http://schemas.microsoft.com/office/drawing/2014/main" id="{9864DF40-693B-42C7-BBA3-CD9F408FC030}"/>
              </a:ext>
            </a:extLst>
          </p:cNvPr>
          <p:cNvSpPr/>
          <p:nvPr/>
        </p:nvSpPr>
        <p:spPr>
          <a:xfrm>
            <a:off x="7543800" y="762000"/>
            <a:ext cx="762000" cy="974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588A4381-781F-4269-A63F-34515B925460}"/>
              </a:ext>
            </a:extLst>
          </p:cNvPr>
          <p:cNvSpPr/>
          <p:nvPr/>
        </p:nvSpPr>
        <p:spPr>
          <a:xfrm flipH="1">
            <a:off x="8305800" y="2380168"/>
            <a:ext cx="539039" cy="6463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729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381000" y="4986457"/>
            <a:ext cx="8382000" cy="1396264"/>
          </a:xfrm>
        </p:spPr>
        <p:txBody>
          <a:bodyPr>
            <a:normAutofit fontScale="70000" lnSpcReduction="20000"/>
          </a:bodyPr>
          <a:lstStyle/>
          <a:p>
            <a:pPr eaLnBrk="1" hangingPunct="1"/>
            <a:r>
              <a:rPr lang="en-US" sz="5700" b="1" dirty="0">
                <a:solidFill>
                  <a:srgbClr val="FFFF66"/>
                </a:solidFill>
                <a:latin typeface="Times New Roman" pitchFamily="18" charset="0"/>
              </a:rPr>
              <a:t>Lesson 1C:  Pond Case Study</a:t>
            </a:r>
          </a:p>
          <a:p>
            <a:pPr eaLnBrk="1" hangingPunct="1"/>
            <a:endParaRPr lang="en-US" b="1" dirty="0">
              <a:solidFill>
                <a:srgbClr val="FFFF66"/>
              </a:solidFill>
              <a:latin typeface="Times New Roman" pitchFamily="18" charset="0"/>
            </a:endParaRPr>
          </a:p>
          <a:p>
            <a:pPr eaLnBrk="1" hangingPunct="1"/>
            <a:r>
              <a:rPr lang="en-US" b="1" dirty="0">
                <a:solidFill>
                  <a:srgbClr val="FFFF66"/>
                </a:solidFill>
                <a:latin typeface="Times New Roman" pitchFamily="18" charset="0"/>
              </a:rPr>
              <a:t>Simulation available through Gizmos from Explore Learning.</a:t>
            </a:r>
          </a:p>
        </p:txBody>
      </p:sp>
      <p:sp>
        <p:nvSpPr>
          <p:cNvPr id="2051" name="WordArt 4"/>
          <p:cNvSpPr>
            <a:spLocks noChangeArrowheads="1" noChangeShapeType="1" noTextEdit="1"/>
          </p:cNvSpPr>
          <p:nvPr/>
        </p:nvSpPr>
        <p:spPr bwMode="auto">
          <a:xfrm>
            <a:off x="1447800" y="173286"/>
            <a:ext cx="6172200" cy="2362200"/>
          </a:xfrm>
          <a:prstGeom prst="rect">
            <a:avLst/>
          </a:prstGeom>
        </p:spPr>
        <p:txBody>
          <a:bodyPr wrap="none" fromWordArt="1">
            <a:prstTxWarp prst="textPlain">
              <a:avLst>
                <a:gd name="adj" fmla="val 50000"/>
              </a:avLst>
            </a:prstTxWarp>
          </a:bodyPr>
          <a:lstStyle/>
          <a:p>
            <a:pPr algn="ctr"/>
            <a:r>
              <a:rPr lang="en-US" sz="3600" kern="10" dirty="0">
                <a:ln w="28575">
                  <a:solidFill>
                    <a:srgbClr val="000000"/>
                  </a:solidFill>
                  <a:round/>
                  <a:headEnd/>
                  <a:tailEnd/>
                </a:ln>
                <a:solidFill>
                  <a:srgbClr val="FFFF00"/>
                </a:solidFill>
                <a:latin typeface="Cooper Black"/>
              </a:rPr>
              <a:t>Ecology</a:t>
            </a:r>
          </a:p>
        </p:txBody>
      </p:sp>
      <p:sp>
        <p:nvSpPr>
          <p:cNvPr id="2053" name="WordArt 5"/>
          <p:cNvSpPr>
            <a:spLocks noChangeArrowheads="1" noChangeShapeType="1" noTextEdit="1"/>
          </p:cNvSpPr>
          <p:nvPr/>
        </p:nvSpPr>
        <p:spPr bwMode="auto">
          <a:xfrm>
            <a:off x="1388598" y="2133297"/>
            <a:ext cx="6366803" cy="1951892"/>
          </a:xfrm>
          <a:prstGeom prst="rect">
            <a:avLst/>
          </a:prstGeom>
        </p:spPr>
        <p:txBody>
          <a:bodyPr wrap="none" fromWordArt="1">
            <a:prstTxWarp prst="textPlain">
              <a:avLst>
                <a:gd name="adj" fmla="val 50000"/>
              </a:avLst>
            </a:prstTxWarp>
          </a:bodyPr>
          <a:lstStyle/>
          <a:p>
            <a:pPr algn="ctr"/>
            <a:r>
              <a:rPr lang="en-US" sz="3600" kern="10" dirty="0">
                <a:ln w="28575">
                  <a:solidFill>
                    <a:srgbClr val="000000"/>
                  </a:solidFill>
                  <a:round/>
                  <a:headEnd/>
                  <a:tailEnd/>
                </a:ln>
                <a:solidFill>
                  <a:srgbClr val="FFFF00"/>
                </a:solidFill>
                <a:latin typeface="Cooper Black"/>
              </a:rPr>
              <a:t>Basics</a:t>
            </a:r>
          </a:p>
        </p:txBody>
      </p:sp>
      <p:sp>
        <p:nvSpPr>
          <p:cNvPr id="2" name="TextBox 1">
            <a:extLst>
              <a:ext uri="{FF2B5EF4-FFF2-40B4-BE49-F238E27FC236}">
                <a16:creationId xmlns:a16="http://schemas.microsoft.com/office/drawing/2014/main" id="{22272A79-3B71-4700-BCF0-6D804FDB5E4C}"/>
              </a:ext>
            </a:extLst>
          </p:cNvPr>
          <p:cNvSpPr txBox="1"/>
          <p:nvPr/>
        </p:nvSpPr>
        <p:spPr>
          <a:xfrm>
            <a:off x="-3581400" y="3109243"/>
            <a:ext cx="3429000" cy="3416320"/>
          </a:xfrm>
          <a:prstGeom prst="rect">
            <a:avLst/>
          </a:prstGeom>
          <a:noFill/>
        </p:spPr>
        <p:txBody>
          <a:bodyPr wrap="square" rtlCol="0">
            <a:spAutoFit/>
          </a:bodyPr>
          <a:lstStyle/>
          <a:p>
            <a:r>
              <a:rPr lang="en-US" dirty="0"/>
              <a:t>Teacher Note:  You will need to have access to this activity on the Explore Learning website.  Once you have an account and have added classes &amp; students, you will need to update the following slides to reflect the information they will need to log in.</a:t>
            </a:r>
          </a:p>
          <a:p>
            <a:endParaRPr lang="en-US" dirty="0"/>
          </a:p>
          <a:p>
            <a:r>
              <a:rPr lang="en-US" dirty="0"/>
              <a:t>If you do not have access, delete the slides in this presentation and on the digital notebook version.</a:t>
            </a:r>
          </a:p>
        </p:txBody>
      </p:sp>
      <p:sp>
        <p:nvSpPr>
          <p:cNvPr id="3" name="TextBox 2">
            <a:extLst>
              <a:ext uri="{FF2B5EF4-FFF2-40B4-BE49-F238E27FC236}">
                <a16:creationId xmlns:a16="http://schemas.microsoft.com/office/drawing/2014/main" id="{47CFBE52-8313-2637-F48C-5B6DEB97C2F1}"/>
              </a:ext>
            </a:extLst>
          </p:cNvPr>
          <p:cNvSpPr txBox="1"/>
          <p:nvPr/>
        </p:nvSpPr>
        <p:spPr>
          <a:xfrm>
            <a:off x="571499" y="6263953"/>
            <a:ext cx="8001000" cy="523220"/>
          </a:xfrm>
          <a:prstGeom prst="rect">
            <a:avLst/>
          </a:prstGeom>
          <a:noFill/>
        </p:spPr>
        <p:txBody>
          <a:bodyPr wrap="square" rtlCol="0">
            <a:spAutoFit/>
          </a:bodyPr>
          <a:lstStyle/>
          <a:p>
            <a:pPr algn="ctr"/>
            <a:r>
              <a:rPr lang="en-US" sz="2800" b="1" dirty="0">
                <a:highlight>
                  <a:srgbClr val="FFFF00"/>
                </a:highlight>
              </a:rPr>
              <a:t>Introduction (Left side)</a:t>
            </a:r>
          </a:p>
        </p:txBody>
      </p:sp>
    </p:spTree>
    <p:extLst>
      <p:ext uri="{BB962C8B-B14F-4D97-AF65-F5344CB8AC3E}">
        <p14:creationId xmlns:p14="http://schemas.microsoft.com/office/powerpoint/2010/main" val="2214684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905B2D-5354-4BF4-ABAD-5AE6AC38931C}"/>
              </a:ext>
            </a:extLst>
          </p:cNvPr>
          <p:cNvSpPr txBox="1"/>
          <p:nvPr/>
        </p:nvSpPr>
        <p:spPr>
          <a:xfrm>
            <a:off x="1219200" y="5181600"/>
            <a:ext cx="6964892" cy="830997"/>
          </a:xfrm>
          <a:prstGeom prst="rect">
            <a:avLst/>
          </a:prstGeom>
          <a:solidFill>
            <a:srgbClr val="FFFF00"/>
          </a:solidFill>
        </p:spPr>
        <p:txBody>
          <a:bodyPr wrap="square" rtlCol="0">
            <a:spAutoFit/>
          </a:bodyPr>
          <a:lstStyle/>
          <a:p>
            <a:pPr algn="ctr"/>
            <a:r>
              <a:rPr lang="en-US" sz="2400" b="1" dirty="0">
                <a:latin typeface="Arial Black" panose="020B0A04020102020204" pitchFamily="34" charset="0"/>
                <a:cs typeface="Times New Roman" pitchFamily="18" charset="0"/>
              </a:rPr>
              <a:t>Lesson 4 Case Study – Pond Ecosystem</a:t>
            </a:r>
          </a:p>
          <a:p>
            <a:pPr algn="ctr"/>
            <a:r>
              <a:rPr lang="en-US" sz="2400" b="1" dirty="0">
                <a:latin typeface="Arial Black" panose="020B0A04020102020204" pitchFamily="34" charset="0"/>
                <a:cs typeface="Times New Roman" pitchFamily="18" charset="0"/>
                <a:hlinkClick r:id="rId2" action="ppaction://hlinksldjump"/>
              </a:rPr>
              <a:t>Part A</a:t>
            </a:r>
            <a:r>
              <a:rPr lang="en-US" sz="2400" b="1" dirty="0">
                <a:latin typeface="Arial Black" panose="020B0A04020102020204" pitchFamily="34" charset="0"/>
                <a:cs typeface="Times New Roman" pitchFamily="18" charset="0"/>
              </a:rPr>
              <a:t>     </a:t>
            </a:r>
            <a:r>
              <a:rPr lang="en-US" sz="2400" b="1" dirty="0">
                <a:latin typeface="Arial Black" panose="020B0A04020102020204" pitchFamily="34" charset="0"/>
                <a:cs typeface="Times New Roman" pitchFamily="18" charset="0"/>
                <a:hlinkClick r:id="rId3" action="ppaction://hlinksldjump"/>
              </a:rPr>
              <a:t>Part B</a:t>
            </a:r>
            <a:r>
              <a:rPr lang="en-US" sz="2400" b="1" dirty="0">
                <a:latin typeface="Arial Black" panose="020B0A04020102020204" pitchFamily="34" charset="0"/>
                <a:cs typeface="Times New Roman" pitchFamily="18" charset="0"/>
              </a:rPr>
              <a:t>    </a:t>
            </a:r>
            <a:r>
              <a:rPr lang="en-US" sz="2400" b="1" dirty="0">
                <a:latin typeface="Arial Black" panose="020B0A04020102020204" pitchFamily="34" charset="0"/>
                <a:cs typeface="Times New Roman" pitchFamily="18" charset="0"/>
                <a:hlinkClick r:id="" action="ppaction://noaction"/>
              </a:rPr>
              <a:t>Ecosystem Builder   </a:t>
            </a:r>
            <a:endParaRPr lang="en-US" sz="2400" b="1" dirty="0">
              <a:latin typeface="Arial Black" panose="020B0A04020102020204" pitchFamily="34" charset="0"/>
              <a:cs typeface="Times New Roman" pitchFamily="18" charset="0"/>
            </a:endParaRPr>
          </a:p>
        </p:txBody>
      </p:sp>
      <p:pic>
        <p:nvPicPr>
          <p:cNvPr id="4" name="Picture 3">
            <a:extLst>
              <a:ext uri="{FF2B5EF4-FFF2-40B4-BE49-F238E27FC236}">
                <a16:creationId xmlns:a16="http://schemas.microsoft.com/office/drawing/2014/main" id="{5D2E7F35-9355-4455-BFC1-25E8370A76E6}"/>
              </a:ext>
            </a:extLst>
          </p:cNvPr>
          <p:cNvPicPr>
            <a:picLocks noChangeAspect="1"/>
          </p:cNvPicPr>
          <p:nvPr/>
        </p:nvPicPr>
        <p:blipFill>
          <a:blip r:embed="rId4"/>
          <a:stretch>
            <a:fillRect/>
          </a:stretch>
        </p:blipFill>
        <p:spPr>
          <a:xfrm>
            <a:off x="1068198" y="533400"/>
            <a:ext cx="7115894" cy="4648200"/>
          </a:xfrm>
          <a:prstGeom prst="rect">
            <a:avLst/>
          </a:prstGeom>
        </p:spPr>
      </p:pic>
      <p:pic>
        <p:nvPicPr>
          <p:cNvPr id="6" name="Picture 5" descr="A picture containing text, clipart&#10;&#10;Description automatically generated">
            <a:hlinkClick r:id="rId5"/>
            <a:extLst>
              <a:ext uri="{FF2B5EF4-FFF2-40B4-BE49-F238E27FC236}">
                <a16:creationId xmlns:a16="http://schemas.microsoft.com/office/drawing/2014/main" id="{0B27C3E6-C396-49F6-BB07-5F1C4DE3FD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327074"/>
            <a:ext cx="2253803" cy="2667000"/>
          </a:xfrm>
          <a:prstGeom prst="rect">
            <a:avLst/>
          </a:prstGeom>
        </p:spPr>
      </p:pic>
    </p:spTree>
    <p:extLst>
      <p:ext uri="{BB962C8B-B14F-4D97-AF65-F5344CB8AC3E}">
        <p14:creationId xmlns:p14="http://schemas.microsoft.com/office/powerpoint/2010/main" val="2165236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3588CC-6A25-43FE-8E56-FBF64FE0E6FF}"/>
              </a:ext>
            </a:extLst>
          </p:cNvPr>
          <p:cNvSpPr/>
          <p:nvPr/>
        </p:nvSpPr>
        <p:spPr>
          <a:xfrm>
            <a:off x="40025" y="0"/>
            <a:ext cx="5756427" cy="584775"/>
          </a:xfrm>
          <a:prstGeom prst="rect">
            <a:avLst/>
          </a:prstGeom>
          <a:solidFill>
            <a:srgbClr val="00B050"/>
          </a:solidFill>
        </p:spPr>
        <p:txBody>
          <a:bodyPr wrap="square">
            <a:spAutoFit/>
          </a:bodyPr>
          <a:lstStyle/>
          <a:p>
            <a:r>
              <a:rPr lang="en-US" sz="3200" b="1" i="1" dirty="0">
                <a:solidFill>
                  <a:srgbClr val="FFFF00"/>
                </a:solidFill>
                <a:latin typeface="Times New Roman" pitchFamily="18" charset="0"/>
              </a:rPr>
              <a:t>Case Study – Pond Ecosystem</a:t>
            </a:r>
          </a:p>
        </p:txBody>
      </p:sp>
      <p:sp>
        <p:nvSpPr>
          <p:cNvPr id="8" name="Text Box 4"/>
          <p:cNvSpPr txBox="1">
            <a:spLocks noChangeArrowheads="1"/>
          </p:cNvSpPr>
          <p:nvPr/>
        </p:nvSpPr>
        <p:spPr bwMode="auto">
          <a:xfrm>
            <a:off x="178808" y="550879"/>
            <a:ext cx="8888381" cy="523220"/>
          </a:xfrm>
          <a:prstGeom prst="rect">
            <a:avLst/>
          </a:prstGeom>
          <a:noFill/>
          <a:ln w="9525">
            <a:noFill/>
            <a:miter lim="800000"/>
            <a:headEnd/>
            <a:tailEnd/>
          </a:ln>
        </p:spPr>
        <p:txBody>
          <a:bodyPr wrap="square">
            <a:spAutoFit/>
          </a:bodyPr>
          <a:lstStyle/>
          <a:p>
            <a:pPr algn="just"/>
            <a:r>
              <a:rPr lang="en-US" sz="2800" b="1" dirty="0">
                <a:latin typeface="Times New Roman" pitchFamily="18" charset="0"/>
                <a:sym typeface="Wingdings" panose="05000000000000000000" pitchFamily="2" charset="2"/>
              </a:rPr>
              <a:t>Follow these directions to login.</a:t>
            </a:r>
            <a:endParaRPr lang="en-US" sz="2800" dirty="0">
              <a:latin typeface="Times New Roman" pitchFamily="18" charset="0"/>
            </a:endParaRPr>
          </a:p>
        </p:txBody>
      </p:sp>
      <p:grpSp>
        <p:nvGrpSpPr>
          <p:cNvPr id="36" name="Group 35">
            <a:extLst>
              <a:ext uri="{FF2B5EF4-FFF2-40B4-BE49-F238E27FC236}">
                <a16:creationId xmlns:a16="http://schemas.microsoft.com/office/drawing/2014/main" id="{E1765276-18EC-4E8F-38AE-F17DE414472D}"/>
              </a:ext>
            </a:extLst>
          </p:cNvPr>
          <p:cNvGrpSpPr/>
          <p:nvPr/>
        </p:nvGrpSpPr>
        <p:grpSpPr>
          <a:xfrm>
            <a:off x="2267163" y="3470681"/>
            <a:ext cx="1645922" cy="1904240"/>
            <a:chOff x="3474324" y="3927327"/>
            <a:chExt cx="1645922" cy="1904240"/>
          </a:xfrm>
        </p:grpSpPr>
        <p:pic>
          <p:nvPicPr>
            <p:cNvPr id="39" name="Picture 38">
              <a:extLst>
                <a:ext uri="{FF2B5EF4-FFF2-40B4-BE49-F238E27FC236}">
                  <a16:creationId xmlns:a16="http://schemas.microsoft.com/office/drawing/2014/main" id="{AD607097-B6E0-57C8-0BC3-705826E20B1C}"/>
                </a:ext>
              </a:extLst>
            </p:cNvPr>
            <p:cNvPicPr>
              <a:picLocks noChangeAspect="1"/>
            </p:cNvPicPr>
            <p:nvPr/>
          </p:nvPicPr>
          <p:blipFill rotWithShape="1">
            <a:blip r:embed="rId2"/>
            <a:srcRect l="50000" b="42332"/>
            <a:stretch/>
          </p:blipFill>
          <p:spPr>
            <a:xfrm>
              <a:off x="3715776" y="4803233"/>
              <a:ext cx="1183672" cy="1028334"/>
            </a:xfrm>
            <a:prstGeom prst="rect">
              <a:avLst/>
            </a:prstGeom>
          </p:spPr>
        </p:pic>
        <p:grpSp>
          <p:nvGrpSpPr>
            <p:cNvPr id="24" name="Group 23">
              <a:extLst>
                <a:ext uri="{FF2B5EF4-FFF2-40B4-BE49-F238E27FC236}">
                  <a16:creationId xmlns:a16="http://schemas.microsoft.com/office/drawing/2014/main" id="{92FA9DCD-ECBA-46C8-A4C3-86CB6CE2E3EF}"/>
                </a:ext>
              </a:extLst>
            </p:cNvPr>
            <p:cNvGrpSpPr/>
            <p:nvPr/>
          </p:nvGrpSpPr>
          <p:grpSpPr>
            <a:xfrm>
              <a:off x="3474324" y="3927327"/>
              <a:ext cx="1645922" cy="1567152"/>
              <a:chOff x="4382919" y="3965418"/>
              <a:chExt cx="1645922" cy="1567152"/>
            </a:xfrm>
          </p:grpSpPr>
          <p:sp>
            <p:nvSpPr>
              <p:cNvPr id="22" name="TextBox 21">
                <a:extLst>
                  <a:ext uri="{FF2B5EF4-FFF2-40B4-BE49-F238E27FC236}">
                    <a16:creationId xmlns:a16="http://schemas.microsoft.com/office/drawing/2014/main" id="{B16FD303-6312-455D-B921-05164D70A0B4}"/>
                  </a:ext>
                </a:extLst>
              </p:cNvPr>
              <p:cNvSpPr txBox="1"/>
              <p:nvPr/>
            </p:nvSpPr>
            <p:spPr>
              <a:xfrm>
                <a:off x="4410691" y="3965418"/>
                <a:ext cx="1618150" cy="707886"/>
              </a:xfrm>
              <a:prstGeom prst="rect">
                <a:avLst/>
              </a:prstGeom>
              <a:solidFill>
                <a:srgbClr val="FFFF00"/>
              </a:solidFill>
            </p:spPr>
            <p:txBody>
              <a:bodyPr wrap="square">
                <a:spAutoFit/>
              </a:bodyPr>
              <a:lstStyle/>
              <a:p>
                <a:pPr algn="ctr"/>
                <a:r>
                  <a:rPr lang="en-US" sz="2000" b="1" dirty="0">
                    <a:latin typeface="Times New Roman" pitchFamily="18" charset="0"/>
                  </a:rPr>
                  <a:t>Click your name</a:t>
                </a:r>
              </a:p>
            </p:txBody>
          </p:sp>
          <p:sp>
            <p:nvSpPr>
              <p:cNvPr id="14" name="Arrow: Right 13">
                <a:extLst>
                  <a:ext uri="{FF2B5EF4-FFF2-40B4-BE49-F238E27FC236}">
                    <a16:creationId xmlns:a16="http://schemas.microsoft.com/office/drawing/2014/main" id="{2A7221BD-9764-418B-B623-CD493D376E08}"/>
                  </a:ext>
                </a:extLst>
              </p:cNvPr>
              <p:cNvSpPr/>
              <p:nvPr/>
            </p:nvSpPr>
            <p:spPr>
              <a:xfrm>
                <a:off x="4382919" y="5041378"/>
                <a:ext cx="526571" cy="491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7A881E41-6B20-93B4-5538-C036DFD2CB78}"/>
              </a:ext>
            </a:extLst>
          </p:cNvPr>
          <p:cNvGrpSpPr/>
          <p:nvPr/>
        </p:nvGrpSpPr>
        <p:grpSpPr>
          <a:xfrm>
            <a:off x="100724" y="3428999"/>
            <a:ext cx="1885092" cy="3297639"/>
            <a:chOff x="261089" y="3819423"/>
            <a:chExt cx="1885092" cy="3297639"/>
          </a:xfrm>
        </p:grpSpPr>
        <p:pic>
          <p:nvPicPr>
            <p:cNvPr id="7" name="Picture 6">
              <a:extLst>
                <a:ext uri="{FF2B5EF4-FFF2-40B4-BE49-F238E27FC236}">
                  <a16:creationId xmlns:a16="http://schemas.microsoft.com/office/drawing/2014/main" id="{354FC70E-72FE-3FCE-1459-366DBB756885}"/>
                </a:ext>
              </a:extLst>
            </p:cNvPr>
            <p:cNvPicPr>
              <a:picLocks noChangeAspect="1"/>
            </p:cNvPicPr>
            <p:nvPr/>
          </p:nvPicPr>
          <p:blipFill>
            <a:blip r:embed="rId3"/>
            <a:stretch>
              <a:fillRect/>
            </a:stretch>
          </p:blipFill>
          <p:spPr>
            <a:xfrm>
              <a:off x="590416" y="4205891"/>
              <a:ext cx="1455586" cy="2911171"/>
            </a:xfrm>
            <a:prstGeom prst="rect">
              <a:avLst/>
            </a:prstGeom>
          </p:spPr>
        </p:pic>
        <p:grpSp>
          <p:nvGrpSpPr>
            <p:cNvPr id="19" name="Group 18">
              <a:extLst>
                <a:ext uri="{FF2B5EF4-FFF2-40B4-BE49-F238E27FC236}">
                  <a16:creationId xmlns:a16="http://schemas.microsoft.com/office/drawing/2014/main" id="{C4C73FEC-541D-4FC3-B477-0DE6729A735B}"/>
                </a:ext>
              </a:extLst>
            </p:cNvPr>
            <p:cNvGrpSpPr/>
            <p:nvPr/>
          </p:nvGrpSpPr>
          <p:grpSpPr>
            <a:xfrm>
              <a:off x="261089" y="3819423"/>
              <a:ext cx="1885092" cy="1148273"/>
              <a:chOff x="425231" y="4061408"/>
              <a:chExt cx="2710335" cy="1393398"/>
            </a:xfrm>
          </p:grpSpPr>
          <p:sp>
            <p:nvSpPr>
              <p:cNvPr id="12" name="Arrow: Right 11">
                <a:extLst>
                  <a:ext uri="{FF2B5EF4-FFF2-40B4-BE49-F238E27FC236}">
                    <a16:creationId xmlns:a16="http://schemas.microsoft.com/office/drawing/2014/main" id="{26237AA0-9772-4E3F-95A7-EFFF1E9D48CE}"/>
                  </a:ext>
                </a:extLst>
              </p:cNvPr>
              <p:cNvSpPr/>
              <p:nvPr/>
            </p:nvSpPr>
            <p:spPr>
              <a:xfrm>
                <a:off x="425231" y="4963613"/>
                <a:ext cx="599842" cy="491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E597C28-A6AD-48D2-9CE1-84666B37A66D}"/>
                  </a:ext>
                </a:extLst>
              </p:cNvPr>
              <p:cNvSpPr txBox="1"/>
              <p:nvPr/>
            </p:nvSpPr>
            <p:spPr>
              <a:xfrm>
                <a:off x="868577" y="4061408"/>
                <a:ext cx="2266989" cy="859000"/>
              </a:xfrm>
              <a:prstGeom prst="rect">
                <a:avLst/>
              </a:prstGeom>
              <a:solidFill>
                <a:srgbClr val="FFFF00"/>
              </a:solidFill>
            </p:spPr>
            <p:txBody>
              <a:bodyPr wrap="square">
                <a:spAutoFit/>
              </a:bodyPr>
              <a:lstStyle/>
              <a:p>
                <a:pPr algn="ctr"/>
                <a:r>
                  <a:rPr lang="en-US" sz="2000" b="1" dirty="0">
                    <a:latin typeface="Times New Roman" pitchFamily="18" charset="0"/>
                  </a:rPr>
                  <a:t>Click your class period</a:t>
                </a:r>
                <a:endParaRPr lang="en-US" sz="2000" dirty="0"/>
              </a:p>
            </p:txBody>
          </p:sp>
        </p:grpSp>
      </p:grpSp>
      <p:sp>
        <p:nvSpPr>
          <p:cNvPr id="34" name="TextBox 33">
            <a:extLst>
              <a:ext uri="{FF2B5EF4-FFF2-40B4-BE49-F238E27FC236}">
                <a16:creationId xmlns:a16="http://schemas.microsoft.com/office/drawing/2014/main" id="{BD451008-6E10-4EBD-8E22-C06C9EDDF14F}"/>
              </a:ext>
            </a:extLst>
          </p:cNvPr>
          <p:cNvSpPr txBox="1"/>
          <p:nvPr/>
        </p:nvSpPr>
        <p:spPr>
          <a:xfrm>
            <a:off x="9584718" y="950989"/>
            <a:ext cx="6774414" cy="1938992"/>
          </a:xfrm>
          <a:prstGeom prst="rect">
            <a:avLst/>
          </a:prstGeom>
          <a:solidFill>
            <a:srgbClr val="FFFF00"/>
          </a:solidFill>
        </p:spPr>
        <p:txBody>
          <a:bodyPr wrap="square" rtlCol="0">
            <a:spAutoFit/>
          </a:bodyPr>
          <a:lstStyle/>
          <a:p>
            <a:r>
              <a:rPr lang="en-US" sz="2400" dirty="0"/>
              <a:t>Teacher Note:  You will need to have access to this activity on the Explore Learning website.  Once you have an account and have added classes &amp; students, you will need to update the following slides to reflect the information they will need to log in.</a:t>
            </a:r>
          </a:p>
        </p:txBody>
      </p:sp>
      <p:grpSp>
        <p:nvGrpSpPr>
          <p:cNvPr id="28" name="Group 27">
            <a:extLst>
              <a:ext uri="{FF2B5EF4-FFF2-40B4-BE49-F238E27FC236}">
                <a16:creationId xmlns:a16="http://schemas.microsoft.com/office/drawing/2014/main" id="{ECCCE277-B2C4-C58F-67D6-F2496E8DAA40}"/>
              </a:ext>
            </a:extLst>
          </p:cNvPr>
          <p:cNvGrpSpPr/>
          <p:nvPr/>
        </p:nvGrpSpPr>
        <p:grpSpPr>
          <a:xfrm>
            <a:off x="193764" y="1119009"/>
            <a:ext cx="4173936" cy="1938992"/>
            <a:chOff x="193764" y="1119009"/>
            <a:chExt cx="4173936" cy="1938992"/>
          </a:xfrm>
        </p:grpSpPr>
        <p:grpSp>
          <p:nvGrpSpPr>
            <p:cNvPr id="33" name="Group 32">
              <a:extLst>
                <a:ext uri="{FF2B5EF4-FFF2-40B4-BE49-F238E27FC236}">
                  <a16:creationId xmlns:a16="http://schemas.microsoft.com/office/drawing/2014/main" id="{54A1E03C-9A87-4D3F-8098-CA5B99616442}"/>
                </a:ext>
              </a:extLst>
            </p:cNvPr>
            <p:cNvGrpSpPr/>
            <p:nvPr/>
          </p:nvGrpSpPr>
          <p:grpSpPr>
            <a:xfrm>
              <a:off x="193764" y="1119009"/>
              <a:ext cx="4173936" cy="1938992"/>
              <a:chOff x="-1848835" y="2105134"/>
              <a:chExt cx="5422374" cy="2386215"/>
            </a:xfrm>
          </p:grpSpPr>
          <p:grpSp>
            <p:nvGrpSpPr>
              <p:cNvPr id="10" name="Group 9">
                <a:extLst>
                  <a:ext uri="{FF2B5EF4-FFF2-40B4-BE49-F238E27FC236}">
                    <a16:creationId xmlns:a16="http://schemas.microsoft.com/office/drawing/2014/main" id="{99DE7A15-5B14-4D3B-BB5A-61DBFA3C0EE1}"/>
                  </a:ext>
                </a:extLst>
              </p:cNvPr>
              <p:cNvGrpSpPr/>
              <p:nvPr/>
            </p:nvGrpSpPr>
            <p:grpSpPr>
              <a:xfrm>
                <a:off x="136332" y="2105134"/>
                <a:ext cx="3437207" cy="2386215"/>
                <a:chOff x="136332" y="2105134"/>
                <a:chExt cx="3437207" cy="2386215"/>
              </a:xfrm>
            </p:grpSpPr>
            <p:pic>
              <p:nvPicPr>
                <p:cNvPr id="3" name="Picture 2">
                  <a:extLst>
                    <a:ext uri="{FF2B5EF4-FFF2-40B4-BE49-F238E27FC236}">
                      <a16:creationId xmlns:a16="http://schemas.microsoft.com/office/drawing/2014/main" id="{71E365C4-55A0-4A07-A364-119485A0E662}"/>
                    </a:ext>
                  </a:extLst>
                </p:cNvPr>
                <p:cNvPicPr>
                  <a:picLocks noChangeAspect="1"/>
                </p:cNvPicPr>
                <p:nvPr/>
              </p:nvPicPr>
              <p:blipFill>
                <a:blip r:embed="rId4"/>
                <a:stretch>
                  <a:fillRect/>
                </a:stretch>
              </p:blipFill>
              <p:spPr>
                <a:xfrm>
                  <a:off x="136332" y="2105134"/>
                  <a:ext cx="3437207" cy="2386215"/>
                </a:xfrm>
                <a:prstGeom prst="rect">
                  <a:avLst/>
                </a:prstGeom>
              </p:spPr>
            </p:pic>
            <p:sp>
              <p:nvSpPr>
                <p:cNvPr id="13" name="Rectangle 12">
                  <a:extLst>
                    <a:ext uri="{FF2B5EF4-FFF2-40B4-BE49-F238E27FC236}">
                      <a16:creationId xmlns:a16="http://schemas.microsoft.com/office/drawing/2014/main" id="{F9F7EC33-5C9B-4BCF-B8F7-38786884AEC7}"/>
                    </a:ext>
                  </a:extLst>
                </p:cNvPr>
                <p:cNvSpPr/>
                <p:nvPr/>
              </p:nvSpPr>
              <p:spPr>
                <a:xfrm>
                  <a:off x="755822" y="4000155"/>
                  <a:ext cx="658991" cy="161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7BAD582C-C617-4325-BC99-AF7B78EBBCD2}"/>
                  </a:ext>
                </a:extLst>
              </p:cNvPr>
              <p:cNvSpPr txBox="1"/>
              <p:nvPr/>
            </p:nvSpPr>
            <p:spPr>
              <a:xfrm>
                <a:off x="-1848835" y="3547172"/>
                <a:ext cx="1890957" cy="871158"/>
              </a:xfrm>
              <a:prstGeom prst="rect">
                <a:avLst/>
              </a:prstGeom>
              <a:solidFill>
                <a:srgbClr val="FFFF00"/>
              </a:solidFill>
            </p:spPr>
            <p:txBody>
              <a:bodyPr wrap="square">
                <a:spAutoFit/>
              </a:bodyPr>
              <a:lstStyle/>
              <a:p>
                <a:pPr algn="ctr"/>
                <a:r>
                  <a:rPr lang="en-US" sz="2000" b="1" dirty="0">
                    <a:latin typeface="Times New Roman" pitchFamily="18" charset="0"/>
                  </a:rPr>
                  <a:t>Use this  username</a:t>
                </a:r>
                <a:endParaRPr lang="en-US" sz="2000" dirty="0"/>
              </a:p>
            </p:txBody>
          </p:sp>
          <p:sp>
            <p:nvSpPr>
              <p:cNvPr id="16" name="Arrow: Right 15">
                <a:extLst>
                  <a:ext uri="{FF2B5EF4-FFF2-40B4-BE49-F238E27FC236}">
                    <a16:creationId xmlns:a16="http://schemas.microsoft.com/office/drawing/2014/main" id="{A0BCF097-F884-4FCF-8DA0-6134473EBF53}"/>
                  </a:ext>
                </a:extLst>
              </p:cNvPr>
              <p:cNvSpPr/>
              <p:nvPr/>
            </p:nvSpPr>
            <p:spPr>
              <a:xfrm>
                <a:off x="57160" y="3862595"/>
                <a:ext cx="491194" cy="491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A2057301-8BB3-AA4F-D535-2ADFB48F2A6E}"/>
                </a:ext>
              </a:extLst>
            </p:cNvPr>
            <p:cNvSpPr txBox="1"/>
            <p:nvPr/>
          </p:nvSpPr>
          <p:spPr>
            <a:xfrm>
              <a:off x="1978083" y="2515823"/>
              <a:ext cx="1830729" cy="461665"/>
            </a:xfrm>
            <a:prstGeom prst="rect">
              <a:avLst/>
            </a:prstGeom>
            <a:noFill/>
          </p:spPr>
          <p:txBody>
            <a:bodyPr wrap="square">
              <a:spAutoFit/>
            </a:bodyPr>
            <a:lstStyle/>
            <a:p>
              <a:r>
                <a:rPr lang="en-US" sz="2400" b="1" dirty="0">
                  <a:highlight>
                    <a:srgbClr val="FFFF00"/>
                  </a:highlight>
                  <a:latin typeface="Times New Roman" pitchFamily="18" charset="0"/>
                </a:rPr>
                <a:t>ttomm2023</a:t>
              </a:r>
              <a:endParaRPr lang="en-US" sz="2400" dirty="0">
                <a:highlight>
                  <a:srgbClr val="FFFF00"/>
                </a:highlight>
              </a:endParaRPr>
            </a:p>
          </p:txBody>
        </p:sp>
      </p:grpSp>
      <p:grpSp>
        <p:nvGrpSpPr>
          <p:cNvPr id="38" name="Group 37">
            <a:extLst>
              <a:ext uri="{FF2B5EF4-FFF2-40B4-BE49-F238E27FC236}">
                <a16:creationId xmlns:a16="http://schemas.microsoft.com/office/drawing/2014/main" id="{93AD9C6E-3C8D-BB69-D591-9F724BCE2AA2}"/>
              </a:ext>
            </a:extLst>
          </p:cNvPr>
          <p:cNvGrpSpPr/>
          <p:nvPr/>
        </p:nvGrpSpPr>
        <p:grpSpPr>
          <a:xfrm>
            <a:off x="4205201" y="3490714"/>
            <a:ext cx="1805705" cy="1780338"/>
            <a:chOff x="6878028" y="4281270"/>
            <a:chExt cx="1805705" cy="1780338"/>
          </a:xfrm>
        </p:grpSpPr>
        <p:pic>
          <p:nvPicPr>
            <p:cNvPr id="40" name="Picture 39">
              <a:extLst>
                <a:ext uri="{FF2B5EF4-FFF2-40B4-BE49-F238E27FC236}">
                  <a16:creationId xmlns:a16="http://schemas.microsoft.com/office/drawing/2014/main" id="{C32EBFE4-02AD-BC12-29FD-261928557292}"/>
                </a:ext>
              </a:extLst>
            </p:cNvPr>
            <p:cNvPicPr>
              <a:picLocks noChangeAspect="1"/>
            </p:cNvPicPr>
            <p:nvPr/>
          </p:nvPicPr>
          <p:blipFill>
            <a:blip r:embed="rId2"/>
            <a:stretch>
              <a:fillRect/>
            </a:stretch>
          </p:blipFill>
          <p:spPr>
            <a:xfrm>
              <a:off x="6926357" y="4655531"/>
              <a:ext cx="1757376" cy="1323738"/>
            </a:xfrm>
            <a:prstGeom prst="rect">
              <a:avLst/>
            </a:prstGeom>
          </p:spPr>
        </p:pic>
        <p:grpSp>
          <p:nvGrpSpPr>
            <p:cNvPr id="31" name="Group 30">
              <a:extLst>
                <a:ext uri="{FF2B5EF4-FFF2-40B4-BE49-F238E27FC236}">
                  <a16:creationId xmlns:a16="http://schemas.microsoft.com/office/drawing/2014/main" id="{F6D39F64-4D9F-4B67-9D94-4AFA64AB2E22}"/>
                </a:ext>
              </a:extLst>
            </p:cNvPr>
            <p:cNvGrpSpPr/>
            <p:nvPr/>
          </p:nvGrpSpPr>
          <p:grpSpPr>
            <a:xfrm>
              <a:off x="6878028" y="4281270"/>
              <a:ext cx="1199172" cy="1025380"/>
              <a:chOff x="6729005" y="8475202"/>
              <a:chExt cx="1199172" cy="1025380"/>
            </a:xfrm>
          </p:grpSpPr>
          <p:sp>
            <p:nvSpPr>
              <p:cNvPr id="30" name="TextBox 29">
                <a:extLst>
                  <a:ext uri="{FF2B5EF4-FFF2-40B4-BE49-F238E27FC236}">
                    <a16:creationId xmlns:a16="http://schemas.microsoft.com/office/drawing/2014/main" id="{0B150A90-143A-46B6-B6A0-83553CDFCE1E}"/>
                  </a:ext>
                </a:extLst>
              </p:cNvPr>
              <p:cNvSpPr txBox="1"/>
              <p:nvPr/>
            </p:nvSpPr>
            <p:spPr>
              <a:xfrm>
                <a:off x="6729005" y="8475202"/>
                <a:ext cx="1199172" cy="400110"/>
              </a:xfrm>
              <a:prstGeom prst="rect">
                <a:avLst/>
              </a:prstGeom>
              <a:solidFill>
                <a:srgbClr val="FFFF00"/>
              </a:solidFill>
            </p:spPr>
            <p:txBody>
              <a:bodyPr wrap="square">
                <a:spAutoFit/>
              </a:bodyPr>
              <a:lstStyle/>
              <a:p>
                <a:pPr algn="ctr"/>
                <a:r>
                  <a:rPr lang="en-US" sz="2000" b="1" dirty="0">
                    <a:latin typeface="Times New Roman" pitchFamily="18" charset="0"/>
                  </a:rPr>
                  <a:t> 126S# </a:t>
                </a:r>
                <a:endParaRPr lang="en-US" sz="2000" dirty="0"/>
              </a:p>
            </p:txBody>
          </p:sp>
          <p:sp>
            <p:nvSpPr>
              <p:cNvPr id="26" name="Arrow: Right 25">
                <a:extLst>
                  <a:ext uri="{FF2B5EF4-FFF2-40B4-BE49-F238E27FC236}">
                    <a16:creationId xmlns:a16="http://schemas.microsoft.com/office/drawing/2014/main" id="{C10F8162-C201-425B-982C-9036924B7581}"/>
                  </a:ext>
                </a:extLst>
              </p:cNvPr>
              <p:cNvSpPr/>
              <p:nvPr/>
            </p:nvSpPr>
            <p:spPr>
              <a:xfrm rot="5400000">
                <a:off x="7049193" y="8936321"/>
                <a:ext cx="637331" cy="491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8FC405FB-5DA6-40FF-C329-51786C8B9D8C}"/>
                </a:ext>
              </a:extLst>
            </p:cNvPr>
            <p:cNvSpPr txBox="1"/>
            <p:nvPr/>
          </p:nvSpPr>
          <p:spPr>
            <a:xfrm>
              <a:off x="7134801" y="5661498"/>
              <a:ext cx="1340487" cy="400110"/>
            </a:xfrm>
            <a:prstGeom prst="rect">
              <a:avLst/>
            </a:prstGeom>
            <a:noFill/>
          </p:spPr>
          <p:txBody>
            <a:bodyPr wrap="square">
              <a:spAutoFit/>
            </a:bodyPr>
            <a:lstStyle/>
            <a:p>
              <a:r>
                <a:rPr lang="en-US" sz="2000" b="1" dirty="0">
                  <a:highlight>
                    <a:srgbClr val="FFFF00"/>
                  </a:highlight>
                  <a:latin typeface="Times New Roman" pitchFamily="18" charset="0"/>
                </a:rPr>
                <a:t>126S12345</a:t>
              </a:r>
              <a:endParaRPr lang="en-US" sz="2000" dirty="0">
                <a:highlight>
                  <a:srgbClr val="FFFF00"/>
                </a:highlight>
              </a:endParaRPr>
            </a:p>
          </p:txBody>
        </p:sp>
      </p:grpSp>
      <p:grpSp>
        <p:nvGrpSpPr>
          <p:cNvPr id="9" name="Group 8">
            <a:extLst>
              <a:ext uri="{FF2B5EF4-FFF2-40B4-BE49-F238E27FC236}">
                <a16:creationId xmlns:a16="http://schemas.microsoft.com/office/drawing/2014/main" id="{AF53F389-47C4-B170-81B1-029A558C429C}"/>
              </a:ext>
            </a:extLst>
          </p:cNvPr>
          <p:cNvGrpSpPr/>
          <p:nvPr/>
        </p:nvGrpSpPr>
        <p:grpSpPr>
          <a:xfrm>
            <a:off x="6219350" y="3478626"/>
            <a:ext cx="2683502" cy="1815882"/>
            <a:chOff x="4371828" y="6463874"/>
            <a:chExt cx="2683502" cy="1815882"/>
          </a:xfrm>
        </p:grpSpPr>
        <p:sp>
          <p:nvSpPr>
            <p:cNvPr id="18" name="TextBox 17">
              <a:extLst>
                <a:ext uri="{FF2B5EF4-FFF2-40B4-BE49-F238E27FC236}">
                  <a16:creationId xmlns:a16="http://schemas.microsoft.com/office/drawing/2014/main" id="{97D3DBA5-ABA4-C5F9-AE82-9C4D461081DD}"/>
                </a:ext>
              </a:extLst>
            </p:cNvPr>
            <p:cNvSpPr txBox="1"/>
            <p:nvPr/>
          </p:nvSpPr>
          <p:spPr>
            <a:xfrm>
              <a:off x="4977287" y="6463874"/>
              <a:ext cx="2078043" cy="1815882"/>
            </a:xfrm>
            <a:prstGeom prst="rect">
              <a:avLst/>
            </a:prstGeom>
            <a:solidFill>
              <a:schemeClr val="accent2"/>
            </a:solidFill>
          </p:spPr>
          <p:txBody>
            <a:bodyPr wrap="square">
              <a:spAutoFit/>
            </a:bodyPr>
            <a:lstStyle/>
            <a:p>
              <a:pPr algn="ctr"/>
              <a:r>
                <a:rPr lang="en-US" sz="2800" b="1" dirty="0">
                  <a:solidFill>
                    <a:schemeClr val="bg1"/>
                  </a:solidFill>
                  <a:latin typeface="Times New Roman" pitchFamily="18" charset="0"/>
                </a:rPr>
                <a:t>WAIT for everyone to get logged in!</a:t>
              </a:r>
              <a:endParaRPr lang="en-US" sz="2800" dirty="0">
                <a:solidFill>
                  <a:schemeClr val="bg1"/>
                </a:solidFill>
              </a:endParaRPr>
            </a:p>
          </p:txBody>
        </p:sp>
        <p:sp>
          <p:nvSpPr>
            <p:cNvPr id="27" name="Arrow: Right 26">
              <a:extLst>
                <a:ext uri="{FF2B5EF4-FFF2-40B4-BE49-F238E27FC236}">
                  <a16:creationId xmlns:a16="http://schemas.microsoft.com/office/drawing/2014/main" id="{38B812C5-3C32-787D-E53B-C77858DFDCDE}"/>
                </a:ext>
              </a:extLst>
            </p:cNvPr>
            <p:cNvSpPr/>
            <p:nvPr/>
          </p:nvSpPr>
          <p:spPr>
            <a:xfrm rot="10800000" flipH="1" flipV="1">
              <a:off x="4371828" y="6843375"/>
              <a:ext cx="557131" cy="108789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pic>
        <p:nvPicPr>
          <p:cNvPr id="42" name="Picture 41">
            <a:extLst>
              <a:ext uri="{FF2B5EF4-FFF2-40B4-BE49-F238E27FC236}">
                <a16:creationId xmlns:a16="http://schemas.microsoft.com/office/drawing/2014/main" id="{19A9BA07-F5AB-EAFE-D831-A1268F7662DC}"/>
              </a:ext>
            </a:extLst>
          </p:cNvPr>
          <p:cNvPicPr>
            <a:picLocks noChangeAspect="1"/>
          </p:cNvPicPr>
          <p:nvPr/>
        </p:nvPicPr>
        <p:blipFill>
          <a:blip r:embed="rId5"/>
          <a:stretch>
            <a:fillRect/>
          </a:stretch>
        </p:blipFill>
        <p:spPr>
          <a:xfrm>
            <a:off x="4461974" y="1230633"/>
            <a:ext cx="4476512" cy="8773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464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52400" y="5029200"/>
            <a:ext cx="8839200" cy="685800"/>
          </a:xfrm>
        </p:spPr>
        <p:txBody>
          <a:bodyPr>
            <a:normAutofit/>
          </a:bodyPr>
          <a:lstStyle/>
          <a:p>
            <a:pPr eaLnBrk="1" hangingPunct="1"/>
            <a:r>
              <a:rPr lang="en-US" b="1" dirty="0">
                <a:solidFill>
                  <a:schemeClr val="tx1"/>
                </a:solidFill>
                <a:latin typeface="Times New Roman" pitchFamily="18" charset="0"/>
              </a:rPr>
              <a:t>Lesson 1 – Levels of Organization</a:t>
            </a:r>
          </a:p>
        </p:txBody>
      </p:sp>
      <p:sp>
        <p:nvSpPr>
          <p:cNvPr id="7" name="Rectangle 6">
            <a:extLst>
              <a:ext uri="{FF2B5EF4-FFF2-40B4-BE49-F238E27FC236}">
                <a16:creationId xmlns:a16="http://schemas.microsoft.com/office/drawing/2014/main" id="{4A5CEA5F-65B1-4B32-BBD6-6E0C8178BE12}"/>
              </a:ext>
            </a:extLst>
          </p:cNvPr>
          <p:cNvSpPr/>
          <p:nvPr/>
        </p:nvSpPr>
        <p:spPr>
          <a:xfrm>
            <a:off x="838200" y="468749"/>
            <a:ext cx="7862663" cy="3631763"/>
          </a:xfrm>
          <a:prstGeom prst="rect">
            <a:avLst/>
          </a:prstGeom>
          <a:noFill/>
        </p:spPr>
        <p:txBody>
          <a:bodyPr wrap="square" lIns="91440" tIns="45720" rIns="91440" bIns="45720">
            <a:spAutoFit/>
          </a:bodyPr>
          <a:lstStyle/>
          <a:p>
            <a:pPr algn="ctr"/>
            <a:r>
              <a:rPr lang="en-US" sz="11500" b="1" cap="none" spc="0" dirty="0">
                <a:ln w="0"/>
                <a:solidFill>
                  <a:schemeClr val="tx1"/>
                </a:solidFill>
                <a:effectLst>
                  <a:innerShdw blurRad="63500" dist="50800" dir="13500000">
                    <a:prstClr val="black">
                      <a:alpha val="50000"/>
                    </a:prstClr>
                  </a:innerShdw>
                </a:effectLst>
                <a:latin typeface="Cooper Black" panose="0208090404030B020404" pitchFamily="18" charset="0"/>
              </a:rPr>
              <a:t>ECOLOGY BASICS</a:t>
            </a:r>
          </a:p>
        </p:txBody>
      </p:sp>
      <p:sp>
        <p:nvSpPr>
          <p:cNvPr id="4" name="TextBox 3">
            <a:extLst>
              <a:ext uri="{FF2B5EF4-FFF2-40B4-BE49-F238E27FC236}">
                <a16:creationId xmlns:a16="http://schemas.microsoft.com/office/drawing/2014/main" id="{3AAF688E-8436-41DC-915C-C574E56C99B6}"/>
              </a:ext>
            </a:extLst>
          </p:cNvPr>
          <p:cNvSpPr txBox="1"/>
          <p:nvPr/>
        </p:nvSpPr>
        <p:spPr>
          <a:xfrm>
            <a:off x="152400" y="6477000"/>
            <a:ext cx="8991600" cy="338554"/>
          </a:xfrm>
          <a:prstGeom prst="rect">
            <a:avLst/>
          </a:prstGeom>
          <a:noFill/>
        </p:spPr>
        <p:txBody>
          <a:bodyPr wrap="square" rtlCol="0">
            <a:spAutoFit/>
          </a:bodyPr>
          <a:lstStyle/>
          <a:p>
            <a:pPr algn="ctr"/>
            <a:r>
              <a:rPr lang="en-US" sz="1600" b="1" i="1" dirty="0"/>
              <a:t>T. Tomm Updated 2023   </a:t>
            </a:r>
            <a:r>
              <a:rPr lang="en-US" sz="1600" b="1" i="1" dirty="0">
                <a:hlinkClick r:id="rId2"/>
              </a:rPr>
              <a:t>https://sciencespot.net/</a:t>
            </a:r>
            <a:r>
              <a:rPr lang="en-US" sz="1600" b="1" i="1" dirty="0"/>
              <a:t> </a:t>
            </a:r>
          </a:p>
        </p:txBody>
      </p:sp>
    </p:spTree>
    <p:extLst>
      <p:ext uri="{BB962C8B-B14F-4D97-AF65-F5344CB8AC3E}">
        <p14:creationId xmlns:p14="http://schemas.microsoft.com/office/powerpoint/2010/main" val="2716222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8BC2C3-8CDD-A5DC-A83F-2B21FA45A14B}"/>
              </a:ext>
            </a:extLst>
          </p:cNvPr>
          <p:cNvPicPr>
            <a:picLocks noChangeAspect="1"/>
          </p:cNvPicPr>
          <p:nvPr/>
        </p:nvPicPr>
        <p:blipFill>
          <a:blip r:embed="rId2"/>
          <a:stretch>
            <a:fillRect/>
          </a:stretch>
        </p:blipFill>
        <p:spPr>
          <a:xfrm>
            <a:off x="457200" y="1981200"/>
            <a:ext cx="8071825" cy="4711028"/>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373588CC-6A25-43FE-8E56-FBF64FE0E6FF}"/>
              </a:ext>
            </a:extLst>
          </p:cNvPr>
          <p:cNvSpPr/>
          <p:nvPr/>
        </p:nvSpPr>
        <p:spPr>
          <a:xfrm>
            <a:off x="-1172" y="9781"/>
            <a:ext cx="5756427" cy="584775"/>
          </a:xfrm>
          <a:prstGeom prst="rect">
            <a:avLst/>
          </a:prstGeom>
          <a:solidFill>
            <a:srgbClr val="00B050"/>
          </a:solidFill>
        </p:spPr>
        <p:txBody>
          <a:bodyPr wrap="square">
            <a:spAutoFit/>
          </a:bodyPr>
          <a:lstStyle/>
          <a:p>
            <a:r>
              <a:rPr lang="en-US" sz="3200" b="1" i="1" dirty="0">
                <a:solidFill>
                  <a:srgbClr val="FFFF00"/>
                </a:solidFill>
                <a:latin typeface="Times New Roman" pitchFamily="18" charset="0"/>
              </a:rPr>
              <a:t>Slide 4 – Left Side</a:t>
            </a:r>
          </a:p>
        </p:txBody>
      </p:sp>
      <p:sp>
        <p:nvSpPr>
          <p:cNvPr id="8" name="Text Box 4"/>
          <p:cNvSpPr txBox="1">
            <a:spLocks noChangeArrowheads="1"/>
          </p:cNvSpPr>
          <p:nvPr/>
        </p:nvSpPr>
        <p:spPr bwMode="auto">
          <a:xfrm>
            <a:off x="127808" y="625953"/>
            <a:ext cx="8888381" cy="1200329"/>
          </a:xfrm>
          <a:prstGeom prst="rect">
            <a:avLst/>
          </a:prstGeom>
          <a:noFill/>
          <a:ln w="9525">
            <a:noFill/>
            <a:miter lim="800000"/>
            <a:headEnd/>
            <a:tailEnd/>
          </a:ln>
        </p:spPr>
        <p:txBody>
          <a:bodyPr wrap="square">
            <a:spAutoFit/>
          </a:bodyPr>
          <a:lstStyle/>
          <a:p>
            <a:pPr algn="just"/>
            <a:r>
              <a:rPr lang="en-US" sz="2400" b="1" dirty="0">
                <a:latin typeface="Times New Roman" pitchFamily="18" charset="0"/>
              </a:rPr>
              <a:t>Collecting Data – Follow the direction to the left of the slide to record water temperature and oxygen concentration.  You will also need to keep track of the # of fish you catch for each pond.</a:t>
            </a:r>
            <a:endParaRPr lang="en-US" sz="2400" dirty="0">
              <a:latin typeface="Times New Roman" pitchFamily="18" charset="0"/>
            </a:endParaRPr>
          </a:p>
        </p:txBody>
      </p:sp>
      <p:grpSp>
        <p:nvGrpSpPr>
          <p:cNvPr id="7" name="Group 6">
            <a:extLst>
              <a:ext uri="{FF2B5EF4-FFF2-40B4-BE49-F238E27FC236}">
                <a16:creationId xmlns:a16="http://schemas.microsoft.com/office/drawing/2014/main" id="{5A0B194A-0307-4EF0-A332-923570E7315C}"/>
              </a:ext>
            </a:extLst>
          </p:cNvPr>
          <p:cNvGrpSpPr/>
          <p:nvPr/>
        </p:nvGrpSpPr>
        <p:grpSpPr>
          <a:xfrm>
            <a:off x="2052999" y="4526029"/>
            <a:ext cx="2767791" cy="646331"/>
            <a:chOff x="6548800" y="4047397"/>
            <a:chExt cx="2767791" cy="646331"/>
          </a:xfrm>
        </p:grpSpPr>
        <p:sp>
          <p:nvSpPr>
            <p:cNvPr id="2" name="TextBox 1">
              <a:extLst>
                <a:ext uri="{FF2B5EF4-FFF2-40B4-BE49-F238E27FC236}">
                  <a16:creationId xmlns:a16="http://schemas.microsoft.com/office/drawing/2014/main" id="{46799D9E-71D1-4CB5-BF7B-7F43FEE648A5}"/>
                </a:ext>
              </a:extLst>
            </p:cNvPr>
            <p:cNvSpPr txBox="1"/>
            <p:nvPr/>
          </p:nvSpPr>
          <p:spPr>
            <a:xfrm>
              <a:off x="6548800" y="4047397"/>
              <a:ext cx="2438400" cy="646331"/>
            </a:xfrm>
            <a:prstGeom prst="rect">
              <a:avLst/>
            </a:prstGeom>
            <a:solidFill>
              <a:srgbClr val="FFFF00"/>
            </a:solidFill>
            <a:ln>
              <a:solidFill>
                <a:schemeClr val="tx1"/>
              </a:solidFill>
            </a:ln>
          </p:spPr>
          <p:txBody>
            <a:bodyPr wrap="square" rtlCol="0">
              <a:spAutoFit/>
            </a:bodyPr>
            <a:lstStyle/>
            <a:p>
              <a:r>
                <a:rPr lang="en-US" b="1" dirty="0"/>
                <a:t>Click NEW POND and choose one with farms.</a:t>
              </a:r>
            </a:p>
          </p:txBody>
        </p:sp>
        <p:sp>
          <p:nvSpPr>
            <p:cNvPr id="6" name="Arrow: Right 5">
              <a:extLst>
                <a:ext uri="{FF2B5EF4-FFF2-40B4-BE49-F238E27FC236}">
                  <a16:creationId xmlns:a16="http://schemas.microsoft.com/office/drawing/2014/main" id="{328E41F3-2120-4ECD-85BD-E69631A56465}"/>
                </a:ext>
              </a:extLst>
            </p:cNvPr>
            <p:cNvSpPr/>
            <p:nvPr/>
          </p:nvSpPr>
          <p:spPr>
            <a:xfrm rot="10800000" flipH="1">
              <a:off x="8987201" y="4126677"/>
              <a:ext cx="329390" cy="39629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Arrow: Right 10">
            <a:extLst>
              <a:ext uri="{FF2B5EF4-FFF2-40B4-BE49-F238E27FC236}">
                <a16:creationId xmlns:a16="http://schemas.microsoft.com/office/drawing/2014/main" id="{9E08233C-9AE2-4A69-AFBF-D7A63765A98A}"/>
              </a:ext>
            </a:extLst>
          </p:cNvPr>
          <p:cNvSpPr/>
          <p:nvPr/>
        </p:nvSpPr>
        <p:spPr>
          <a:xfrm rot="11321483" flipH="1" flipV="1">
            <a:off x="4346375" y="2546235"/>
            <a:ext cx="451248" cy="42829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00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638E6-E8E7-179F-7BC4-95B058BF4A39}"/>
              </a:ext>
            </a:extLst>
          </p:cNvPr>
          <p:cNvPicPr>
            <a:picLocks noChangeAspect="1"/>
          </p:cNvPicPr>
          <p:nvPr/>
        </p:nvPicPr>
        <p:blipFill>
          <a:blip r:embed="rId2"/>
          <a:stretch>
            <a:fillRect/>
          </a:stretch>
        </p:blipFill>
        <p:spPr>
          <a:xfrm>
            <a:off x="1752600" y="1746897"/>
            <a:ext cx="5857918" cy="4514883"/>
          </a:xfrm>
          <a:prstGeom prst="rect">
            <a:avLst/>
          </a:prstGeom>
        </p:spPr>
      </p:pic>
      <p:sp>
        <p:nvSpPr>
          <p:cNvPr id="5" name="Rectangle 4">
            <a:extLst>
              <a:ext uri="{FF2B5EF4-FFF2-40B4-BE49-F238E27FC236}">
                <a16:creationId xmlns:a16="http://schemas.microsoft.com/office/drawing/2014/main" id="{373588CC-6A25-43FE-8E56-FBF64FE0E6FF}"/>
              </a:ext>
            </a:extLst>
          </p:cNvPr>
          <p:cNvSpPr/>
          <p:nvPr/>
        </p:nvSpPr>
        <p:spPr>
          <a:xfrm>
            <a:off x="-1172" y="9781"/>
            <a:ext cx="5756427" cy="584775"/>
          </a:xfrm>
          <a:prstGeom prst="rect">
            <a:avLst/>
          </a:prstGeom>
          <a:solidFill>
            <a:srgbClr val="00B050"/>
          </a:solidFill>
        </p:spPr>
        <p:txBody>
          <a:bodyPr wrap="square">
            <a:spAutoFit/>
          </a:bodyPr>
          <a:lstStyle/>
          <a:p>
            <a:r>
              <a:rPr lang="en-US" sz="3200" b="1" i="1" dirty="0">
                <a:solidFill>
                  <a:srgbClr val="FFFF00"/>
                </a:solidFill>
                <a:latin typeface="Times New Roman" pitchFamily="18" charset="0"/>
              </a:rPr>
              <a:t>Slide 4 – Right Side</a:t>
            </a:r>
          </a:p>
        </p:txBody>
      </p:sp>
      <p:sp>
        <p:nvSpPr>
          <p:cNvPr id="8" name="Text Box 4"/>
          <p:cNvSpPr txBox="1">
            <a:spLocks noChangeArrowheads="1"/>
          </p:cNvSpPr>
          <p:nvPr/>
        </p:nvSpPr>
        <p:spPr bwMode="auto">
          <a:xfrm>
            <a:off x="127809" y="707530"/>
            <a:ext cx="8888381" cy="830997"/>
          </a:xfrm>
          <a:prstGeom prst="rect">
            <a:avLst/>
          </a:prstGeom>
          <a:noFill/>
          <a:ln w="9525">
            <a:noFill/>
            <a:miter lim="800000"/>
            <a:headEnd/>
            <a:tailEnd/>
          </a:ln>
        </p:spPr>
        <p:txBody>
          <a:bodyPr wrap="square">
            <a:spAutoFit/>
          </a:bodyPr>
          <a:lstStyle/>
          <a:p>
            <a:pPr algn="just"/>
            <a:r>
              <a:rPr lang="en-US" sz="2400" b="1" dirty="0">
                <a:latin typeface="Times New Roman" pitchFamily="18" charset="0"/>
              </a:rPr>
              <a:t>Discussion Questions – Use your observations and data to answer the questions.  Be prepared to discuss your answers in class.</a:t>
            </a:r>
            <a:endParaRPr lang="en-US" sz="2400" dirty="0">
              <a:latin typeface="Times New Roman" pitchFamily="18" charset="0"/>
            </a:endParaRPr>
          </a:p>
        </p:txBody>
      </p:sp>
      <p:grpSp>
        <p:nvGrpSpPr>
          <p:cNvPr id="28" name="Group 27">
            <a:extLst>
              <a:ext uri="{FF2B5EF4-FFF2-40B4-BE49-F238E27FC236}">
                <a16:creationId xmlns:a16="http://schemas.microsoft.com/office/drawing/2014/main" id="{7E59F2DE-0408-4F4D-90F1-BED5D77375F7}"/>
              </a:ext>
            </a:extLst>
          </p:cNvPr>
          <p:cNvGrpSpPr/>
          <p:nvPr/>
        </p:nvGrpSpPr>
        <p:grpSpPr>
          <a:xfrm>
            <a:off x="3926455" y="5715000"/>
            <a:ext cx="3657600" cy="983736"/>
            <a:chOff x="5726355" y="3863964"/>
            <a:chExt cx="3657600" cy="983736"/>
          </a:xfrm>
        </p:grpSpPr>
        <p:sp>
          <p:nvSpPr>
            <p:cNvPr id="30" name="Arrow: Right 29">
              <a:extLst>
                <a:ext uri="{FF2B5EF4-FFF2-40B4-BE49-F238E27FC236}">
                  <a16:creationId xmlns:a16="http://schemas.microsoft.com/office/drawing/2014/main" id="{C00D5524-90F6-44EA-A98F-66BFDABBD931}"/>
                </a:ext>
              </a:extLst>
            </p:cNvPr>
            <p:cNvSpPr/>
            <p:nvPr/>
          </p:nvSpPr>
          <p:spPr>
            <a:xfrm rot="5400000" flipH="1">
              <a:off x="8271374" y="3909745"/>
              <a:ext cx="487861" cy="39629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3F14911-433D-4588-81E3-F4D18E67D745}"/>
                </a:ext>
              </a:extLst>
            </p:cNvPr>
            <p:cNvSpPr txBox="1"/>
            <p:nvPr/>
          </p:nvSpPr>
          <p:spPr>
            <a:xfrm>
              <a:off x="5726355" y="4201369"/>
              <a:ext cx="3657600" cy="646331"/>
            </a:xfrm>
            <a:prstGeom prst="rect">
              <a:avLst/>
            </a:prstGeom>
            <a:solidFill>
              <a:srgbClr val="FFFF00"/>
            </a:solidFill>
            <a:ln>
              <a:solidFill>
                <a:schemeClr val="tx1"/>
              </a:solidFill>
            </a:ln>
          </p:spPr>
          <p:txBody>
            <a:bodyPr wrap="square" rtlCol="0">
              <a:spAutoFit/>
            </a:bodyPr>
            <a:lstStyle/>
            <a:p>
              <a:r>
                <a:rPr lang="en-US" b="1" dirty="0"/>
                <a:t>Try for a record!  Describe the pond that was the best fishing spot!</a:t>
              </a:r>
            </a:p>
          </p:txBody>
        </p:sp>
      </p:grpSp>
      <p:sp>
        <p:nvSpPr>
          <p:cNvPr id="31" name="Arrow: Right 30">
            <a:extLst>
              <a:ext uri="{FF2B5EF4-FFF2-40B4-BE49-F238E27FC236}">
                <a16:creationId xmlns:a16="http://schemas.microsoft.com/office/drawing/2014/main" id="{145C7ECE-E09F-47F1-9984-AD27C7C45ECD}"/>
              </a:ext>
            </a:extLst>
          </p:cNvPr>
          <p:cNvSpPr/>
          <p:nvPr/>
        </p:nvSpPr>
        <p:spPr>
          <a:xfrm rot="14082331" flipH="1">
            <a:off x="928660" y="1720312"/>
            <a:ext cx="1059488" cy="39629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34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381000" y="4986457"/>
            <a:ext cx="8382000" cy="1396264"/>
          </a:xfrm>
        </p:spPr>
        <p:txBody>
          <a:bodyPr>
            <a:normAutofit fontScale="70000" lnSpcReduction="20000"/>
          </a:bodyPr>
          <a:lstStyle/>
          <a:p>
            <a:pPr eaLnBrk="1" hangingPunct="1"/>
            <a:r>
              <a:rPr lang="en-US" sz="5700" b="1" dirty="0">
                <a:solidFill>
                  <a:srgbClr val="FFFF66"/>
                </a:solidFill>
                <a:latin typeface="Times New Roman" pitchFamily="18" charset="0"/>
              </a:rPr>
              <a:t>Lesson 3:  Pond Case Study</a:t>
            </a:r>
          </a:p>
          <a:p>
            <a:pPr eaLnBrk="1" hangingPunct="1"/>
            <a:endParaRPr lang="en-US" b="1" dirty="0">
              <a:solidFill>
                <a:srgbClr val="FFFF66"/>
              </a:solidFill>
              <a:latin typeface="Times New Roman" pitchFamily="18" charset="0"/>
            </a:endParaRPr>
          </a:p>
          <a:p>
            <a:pPr eaLnBrk="1" hangingPunct="1"/>
            <a:r>
              <a:rPr lang="en-US" b="1" dirty="0">
                <a:solidFill>
                  <a:srgbClr val="FFFF66"/>
                </a:solidFill>
                <a:latin typeface="Times New Roman" pitchFamily="18" charset="0"/>
              </a:rPr>
              <a:t>Simulation available through Gizmos from Explore Learning.</a:t>
            </a:r>
          </a:p>
        </p:txBody>
      </p:sp>
      <p:sp>
        <p:nvSpPr>
          <p:cNvPr id="2051" name="WordArt 4"/>
          <p:cNvSpPr>
            <a:spLocks noChangeArrowheads="1" noChangeShapeType="1" noTextEdit="1"/>
          </p:cNvSpPr>
          <p:nvPr/>
        </p:nvSpPr>
        <p:spPr bwMode="auto">
          <a:xfrm>
            <a:off x="1447800" y="173286"/>
            <a:ext cx="6172200" cy="2362200"/>
          </a:xfrm>
          <a:prstGeom prst="rect">
            <a:avLst/>
          </a:prstGeom>
        </p:spPr>
        <p:txBody>
          <a:bodyPr wrap="none" fromWordArt="1">
            <a:prstTxWarp prst="textPlain">
              <a:avLst>
                <a:gd name="adj" fmla="val 50000"/>
              </a:avLst>
            </a:prstTxWarp>
          </a:bodyPr>
          <a:lstStyle/>
          <a:p>
            <a:pPr algn="ctr"/>
            <a:r>
              <a:rPr lang="en-US" sz="3600" kern="10" dirty="0">
                <a:ln w="28575">
                  <a:solidFill>
                    <a:srgbClr val="000000"/>
                  </a:solidFill>
                  <a:round/>
                  <a:headEnd/>
                  <a:tailEnd/>
                </a:ln>
                <a:solidFill>
                  <a:srgbClr val="FFFF00"/>
                </a:solidFill>
                <a:latin typeface="Cooper Black"/>
              </a:rPr>
              <a:t>Ecology</a:t>
            </a:r>
          </a:p>
        </p:txBody>
      </p:sp>
      <p:sp>
        <p:nvSpPr>
          <p:cNvPr id="2053" name="WordArt 5"/>
          <p:cNvSpPr>
            <a:spLocks noChangeArrowheads="1" noChangeShapeType="1" noTextEdit="1"/>
          </p:cNvSpPr>
          <p:nvPr/>
        </p:nvSpPr>
        <p:spPr bwMode="auto">
          <a:xfrm>
            <a:off x="1388598" y="2133297"/>
            <a:ext cx="6366803" cy="1951892"/>
          </a:xfrm>
          <a:prstGeom prst="rect">
            <a:avLst/>
          </a:prstGeom>
        </p:spPr>
        <p:txBody>
          <a:bodyPr wrap="none" fromWordArt="1">
            <a:prstTxWarp prst="textPlain">
              <a:avLst>
                <a:gd name="adj" fmla="val 50000"/>
              </a:avLst>
            </a:prstTxWarp>
          </a:bodyPr>
          <a:lstStyle/>
          <a:p>
            <a:pPr algn="ctr"/>
            <a:r>
              <a:rPr lang="en-US" sz="3600" kern="10" dirty="0">
                <a:ln w="28575">
                  <a:solidFill>
                    <a:srgbClr val="000000"/>
                  </a:solidFill>
                  <a:round/>
                  <a:headEnd/>
                  <a:tailEnd/>
                </a:ln>
                <a:solidFill>
                  <a:srgbClr val="FFFF00"/>
                </a:solidFill>
                <a:latin typeface="Cooper Black"/>
              </a:rPr>
              <a:t>Basics</a:t>
            </a:r>
          </a:p>
        </p:txBody>
      </p:sp>
      <p:sp>
        <p:nvSpPr>
          <p:cNvPr id="2" name="TextBox 1">
            <a:extLst>
              <a:ext uri="{FF2B5EF4-FFF2-40B4-BE49-F238E27FC236}">
                <a16:creationId xmlns:a16="http://schemas.microsoft.com/office/drawing/2014/main" id="{22272A79-3B71-4700-BCF0-6D804FDB5E4C}"/>
              </a:ext>
            </a:extLst>
          </p:cNvPr>
          <p:cNvSpPr txBox="1"/>
          <p:nvPr/>
        </p:nvSpPr>
        <p:spPr>
          <a:xfrm>
            <a:off x="-3581400" y="3109243"/>
            <a:ext cx="3429000" cy="3416320"/>
          </a:xfrm>
          <a:prstGeom prst="rect">
            <a:avLst/>
          </a:prstGeom>
          <a:noFill/>
        </p:spPr>
        <p:txBody>
          <a:bodyPr wrap="square" rtlCol="0">
            <a:spAutoFit/>
          </a:bodyPr>
          <a:lstStyle/>
          <a:p>
            <a:r>
              <a:rPr lang="en-US" dirty="0"/>
              <a:t>Teacher Note:  You will need to have access to this activity on the Explore Learning website.  Once you have an account and have added classes &amp; students, you will need to update the following slides to reflect the information they will need to log in.</a:t>
            </a:r>
          </a:p>
          <a:p>
            <a:endParaRPr lang="en-US" dirty="0"/>
          </a:p>
          <a:p>
            <a:r>
              <a:rPr lang="en-US" dirty="0"/>
              <a:t>If you do not have access, delete the slides in this presentation and on the digital notebook version.</a:t>
            </a:r>
          </a:p>
        </p:txBody>
      </p:sp>
      <p:sp>
        <p:nvSpPr>
          <p:cNvPr id="3" name="TextBox 2">
            <a:extLst>
              <a:ext uri="{FF2B5EF4-FFF2-40B4-BE49-F238E27FC236}">
                <a16:creationId xmlns:a16="http://schemas.microsoft.com/office/drawing/2014/main" id="{AC449A60-19F0-FED9-267C-AA1083488CDC}"/>
              </a:ext>
            </a:extLst>
          </p:cNvPr>
          <p:cNvSpPr txBox="1"/>
          <p:nvPr/>
        </p:nvSpPr>
        <p:spPr>
          <a:xfrm>
            <a:off x="571499" y="6263953"/>
            <a:ext cx="8001000" cy="523220"/>
          </a:xfrm>
          <a:prstGeom prst="rect">
            <a:avLst/>
          </a:prstGeom>
          <a:noFill/>
        </p:spPr>
        <p:txBody>
          <a:bodyPr wrap="square" rtlCol="0">
            <a:spAutoFit/>
          </a:bodyPr>
          <a:lstStyle/>
          <a:p>
            <a:pPr algn="ctr"/>
            <a:r>
              <a:rPr lang="en-US" sz="2800" b="1" dirty="0">
                <a:highlight>
                  <a:srgbClr val="FFFF00"/>
                </a:highlight>
              </a:rPr>
              <a:t>Discussion Questions (Right side)</a:t>
            </a:r>
          </a:p>
        </p:txBody>
      </p:sp>
    </p:spTree>
    <p:extLst>
      <p:ext uri="{BB962C8B-B14F-4D97-AF65-F5344CB8AC3E}">
        <p14:creationId xmlns:p14="http://schemas.microsoft.com/office/powerpoint/2010/main" val="3613725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58522" y="210350"/>
            <a:ext cx="8626958" cy="472565"/>
          </a:xfrm>
          <a:prstGeom prst="rect">
            <a:avLst/>
          </a:prstGeom>
          <a:solidFill>
            <a:srgbClr val="FFFF00"/>
          </a:solidFill>
          <a:ln w="9525">
            <a:noFill/>
            <a:miter lim="800000"/>
            <a:headEnd/>
            <a:tailEnd/>
          </a:ln>
        </p:spPr>
        <p:txBody>
          <a:bodyPr wrap="square">
            <a:spAutoFit/>
          </a:bodyPr>
          <a:lstStyle/>
          <a:p>
            <a:pPr algn="just"/>
            <a:r>
              <a:rPr lang="en-US" sz="2471"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Think About It</a:t>
            </a:r>
            <a:endParaRPr lang="en-US" sz="2471" b="1" dirty="0">
              <a:solidFill>
                <a:srgbClr val="000000"/>
              </a:solidFill>
              <a:highlight>
                <a:srgbClr val="FF00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 Box 4">
            <a:extLst>
              <a:ext uri="{FF2B5EF4-FFF2-40B4-BE49-F238E27FC236}">
                <a16:creationId xmlns:a16="http://schemas.microsoft.com/office/drawing/2014/main" id="{1C59CE83-6012-42C3-87A6-352902807E2D}"/>
              </a:ext>
            </a:extLst>
          </p:cNvPr>
          <p:cNvSpPr txBox="1">
            <a:spLocks noChangeArrowheads="1"/>
          </p:cNvSpPr>
          <p:nvPr/>
        </p:nvSpPr>
        <p:spPr bwMode="auto">
          <a:xfrm>
            <a:off x="258521" y="2630825"/>
            <a:ext cx="8476737" cy="472565"/>
          </a:xfrm>
          <a:prstGeom prst="rect">
            <a:avLst/>
          </a:prstGeom>
          <a:noFill/>
          <a:ln w="9525">
            <a:noFill/>
            <a:miter lim="800000"/>
            <a:headEnd/>
            <a:tailEnd/>
          </a:ln>
        </p:spPr>
        <p:txBody>
          <a:bodyPr wrap="square">
            <a:spAutoFit/>
          </a:bodyPr>
          <a:lstStyle/>
          <a:p>
            <a:r>
              <a:rPr lang="en-US" sz="2471" b="1" kern="100" dirty="0">
                <a:latin typeface="Times New Roman" panose="02020603050405020304" pitchFamily="18" charset="0"/>
                <a:ea typeface="Lucida Sans Unicode" panose="020B0602030504020204" pitchFamily="34" charset="0"/>
              </a:rPr>
              <a:t>2) What gas is dissolved in soda to make it bubbly? </a:t>
            </a:r>
          </a:p>
        </p:txBody>
      </p:sp>
      <p:sp>
        <p:nvSpPr>
          <p:cNvPr id="9" name="Text Box 4">
            <a:extLst>
              <a:ext uri="{FF2B5EF4-FFF2-40B4-BE49-F238E27FC236}">
                <a16:creationId xmlns:a16="http://schemas.microsoft.com/office/drawing/2014/main" id="{8DCCE052-0ADD-46DF-B944-7D0CE1E011B7}"/>
              </a:ext>
            </a:extLst>
          </p:cNvPr>
          <p:cNvSpPr txBox="1">
            <a:spLocks noChangeArrowheads="1"/>
          </p:cNvSpPr>
          <p:nvPr/>
        </p:nvSpPr>
        <p:spPr bwMode="auto">
          <a:xfrm>
            <a:off x="258521" y="3942379"/>
            <a:ext cx="8476737" cy="852798"/>
          </a:xfrm>
          <a:prstGeom prst="rect">
            <a:avLst/>
          </a:prstGeom>
          <a:noFill/>
          <a:ln w="9525">
            <a:noFill/>
            <a:miter lim="800000"/>
            <a:headEnd/>
            <a:tailEnd/>
          </a:ln>
        </p:spPr>
        <p:txBody>
          <a:bodyPr wrap="square">
            <a:spAutoFit/>
          </a:bodyPr>
          <a:lstStyle/>
          <a:p>
            <a:r>
              <a:rPr lang="en-US" sz="2471" b="1" kern="100" dirty="0">
                <a:latin typeface="Times New Roman" panose="02020603050405020304" pitchFamily="18" charset="0"/>
                <a:ea typeface="Lucida Sans Unicode" panose="020B0602030504020204" pitchFamily="34" charset="0"/>
              </a:rPr>
              <a:t>3) What happens to an open bottle of soda that is allowed to sit for awhile?</a:t>
            </a:r>
          </a:p>
        </p:txBody>
      </p:sp>
      <p:sp>
        <p:nvSpPr>
          <p:cNvPr id="10" name="Text Box 4">
            <a:extLst>
              <a:ext uri="{FF2B5EF4-FFF2-40B4-BE49-F238E27FC236}">
                <a16:creationId xmlns:a16="http://schemas.microsoft.com/office/drawing/2014/main" id="{D9A4C265-3256-4727-B28A-5D6192F2AB52}"/>
              </a:ext>
            </a:extLst>
          </p:cNvPr>
          <p:cNvSpPr txBox="1">
            <a:spLocks noChangeArrowheads="1"/>
          </p:cNvSpPr>
          <p:nvPr/>
        </p:nvSpPr>
        <p:spPr bwMode="auto">
          <a:xfrm>
            <a:off x="333631" y="5551649"/>
            <a:ext cx="8476737" cy="472565"/>
          </a:xfrm>
          <a:prstGeom prst="rect">
            <a:avLst/>
          </a:prstGeom>
          <a:noFill/>
          <a:ln w="9525">
            <a:noFill/>
            <a:miter lim="800000"/>
            <a:headEnd/>
            <a:tailEnd/>
          </a:ln>
        </p:spPr>
        <p:txBody>
          <a:bodyPr wrap="square">
            <a:spAutoFit/>
          </a:bodyPr>
          <a:lstStyle/>
          <a:p>
            <a:r>
              <a:rPr lang="en-US" sz="2471" b="1" kern="100" dirty="0">
                <a:latin typeface="Times New Roman" panose="02020603050405020304" pitchFamily="18" charset="0"/>
                <a:ea typeface="Lucida Sans Unicode" panose="020B0602030504020204" pitchFamily="34" charset="0"/>
              </a:rPr>
              <a:t>4) Does the temperature of the soda affect what happens?</a:t>
            </a:r>
          </a:p>
        </p:txBody>
      </p:sp>
      <p:sp>
        <p:nvSpPr>
          <p:cNvPr id="11" name="Text Box 4">
            <a:extLst>
              <a:ext uri="{FF2B5EF4-FFF2-40B4-BE49-F238E27FC236}">
                <a16:creationId xmlns:a16="http://schemas.microsoft.com/office/drawing/2014/main" id="{94A15872-F628-4602-85A1-41C4FD2B322F}"/>
              </a:ext>
            </a:extLst>
          </p:cNvPr>
          <p:cNvSpPr txBox="1">
            <a:spLocks noChangeArrowheads="1"/>
          </p:cNvSpPr>
          <p:nvPr/>
        </p:nvSpPr>
        <p:spPr bwMode="auto">
          <a:xfrm>
            <a:off x="258522" y="814028"/>
            <a:ext cx="4793731" cy="1993494"/>
          </a:xfrm>
          <a:prstGeom prst="rect">
            <a:avLst/>
          </a:prstGeom>
          <a:noFill/>
          <a:ln w="9525">
            <a:noFill/>
            <a:miter lim="800000"/>
            <a:headEnd/>
            <a:tailEnd/>
          </a:ln>
        </p:spPr>
        <p:txBody>
          <a:bodyPr wrap="square">
            <a:spAutoFit/>
          </a:bodyPr>
          <a:lstStyle/>
          <a:p>
            <a:r>
              <a:rPr lang="en-US" sz="2471" b="1" kern="100" dirty="0">
                <a:latin typeface="Times New Roman" panose="02020603050405020304" pitchFamily="18" charset="0"/>
                <a:ea typeface="Lucida Sans Unicode" panose="020B0602030504020204" pitchFamily="34" charset="0"/>
              </a:rPr>
              <a:t>1) Animals that live on land obtain their oxygen from the air.  How do fish and other animals that live in water get their oxygen?</a:t>
            </a:r>
          </a:p>
        </p:txBody>
      </p:sp>
      <p:pic>
        <p:nvPicPr>
          <p:cNvPr id="14" name="Picture 13">
            <a:hlinkClick r:id="rId2"/>
            <a:extLst>
              <a:ext uri="{FF2B5EF4-FFF2-40B4-BE49-F238E27FC236}">
                <a16:creationId xmlns:a16="http://schemas.microsoft.com/office/drawing/2014/main" id="{6CD39230-B918-46C3-ACD5-91283F5CACBC}"/>
              </a:ext>
            </a:extLst>
          </p:cNvPr>
          <p:cNvPicPr>
            <a:picLocks noChangeAspect="1"/>
          </p:cNvPicPr>
          <p:nvPr/>
        </p:nvPicPr>
        <p:blipFill>
          <a:blip r:embed="rId3"/>
          <a:stretch>
            <a:fillRect/>
          </a:stretch>
        </p:blipFill>
        <p:spPr>
          <a:xfrm>
            <a:off x="6172092" y="862701"/>
            <a:ext cx="2563166" cy="1444496"/>
          </a:xfrm>
          <a:prstGeom prst="rect">
            <a:avLst/>
          </a:prstGeom>
        </p:spPr>
      </p:pic>
      <p:sp>
        <p:nvSpPr>
          <p:cNvPr id="15" name="TextBox 14">
            <a:extLst>
              <a:ext uri="{FF2B5EF4-FFF2-40B4-BE49-F238E27FC236}">
                <a16:creationId xmlns:a16="http://schemas.microsoft.com/office/drawing/2014/main" id="{C3B9D0AA-66B0-4D5B-8809-7622EA2E3D22}"/>
              </a:ext>
            </a:extLst>
          </p:cNvPr>
          <p:cNvSpPr txBox="1"/>
          <p:nvPr/>
        </p:nvSpPr>
        <p:spPr>
          <a:xfrm>
            <a:off x="578225" y="3144203"/>
            <a:ext cx="3569366" cy="472565"/>
          </a:xfrm>
          <a:prstGeom prst="rect">
            <a:avLst/>
          </a:prstGeom>
          <a:noFill/>
        </p:spPr>
        <p:txBody>
          <a:bodyPr wrap="square" rtlCol="0">
            <a:spAutoFit/>
          </a:bodyPr>
          <a:lstStyle/>
          <a:p>
            <a:r>
              <a:rPr lang="en-US" sz="2471" b="1" i="1" dirty="0">
                <a:solidFill>
                  <a:srgbClr val="0070C0"/>
                </a:solidFill>
                <a:latin typeface="Times New Roman" panose="02020603050405020304" pitchFamily="18" charset="0"/>
                <a:cs typeface="Times New Roman" panose="02020603050405020304" pitchFamily="18" charset="0"/>
              </a:rPr>
              <a:t>Carbon Dioxide (CO</a:t>
            </a:r>
            <a:r>
              <a:rPr lang="en-US" sz="2471" b="1" i="1" baseline="-25000" dirty="0">
                <a:solidFill>
                  <a:srgbClr val="0070C0"/>
                </a:solidFill>
                <a:latin typeface="Times New Roman" panose="02020603050405020304" pitchFamily="18" charset="0"/>
                <a:cs typeface="Times New Roman" panose="02020603050405020304" pitchFamily="18" charset="0"/>
              </a:rPr>
              <a:t>2</a:t>
            </a:r>
            <a:r>
              <a:rPr lang="en-US" sz="2471" b="1" i="1" dirty="0">
                <a:solidFill>
                  <a:srgbClr val="0070C0"/>
                </a:solidFill>
                <a:latin typeface="Times New Roman" panose="02020603050405020304" pitchFamily="18" charset="0"/>
                <a:cs typeface="Times New Roman" panose="02020603050405020304" pitchFamily="18" charset="0"/>
              </a:rPr>
              <a:t>)</a:t>
            </a:r>
            <a:endParaRPr lang="en-US" sz="2471" i="1" dirty="0">
              <a:solidFill>
                <a:srgbClr val="0070C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6609360-CA9E-4137-AA0B-FD12F7EE16B6}"/>
              </a:ext>
            </a:extLst>
          </p:cNvPr>
          <p:cNvSpPr txBox="1"/>
          <p:nvPr/>
        </p:nvSpPr>
        <p:spPr>
          <a:xfrm>
            <a:off x="2518192" y="4341857"/>
            <a:ext cx="5546912" cy="852798"/>
          </a:xfrm>
          <a:prstGeom prst="rect">
            <a:avLst/>
          </a:prstGeom>
          <a:noFill/>
        </p:spPr>
        <p:txBody>
          <a:bodyPr wrap="square" rtlCol="0">
            <a:spAutoFit/>
          </a:bodyPr>
          <a:lstStyle/>
          <a:p>
            <a:r>
              <a:rPr lang="en-US" sz="2471" b="1" i="1" dirty="0">
                <a:solidFill>
                  <a:srgbClr val="0070C0"/>
                </a:solidFill>
                <a:latin typeface="Times New Roman" panose="02020603050405020304" pitchFamily="18" charset="0"/>
                <a:cs typeface="Times New Roman" panose="02020603050405020304" pitchFamily="18" charset="0"/>
              </a:rPr>
              <a:t>It will go “flat” – all the dissolved CO</a:t>
            </a:r>
            <a:r>
              <a:rPr lang="en-US" sz="2471" b="1" i="1" baseline="-25000" dirty="0">
                <a:solidFill>
                  <a:srgbClr val="0070C0"/>
                </a:solidFill>
                <a:latin typeface="Times New Roman" panose="02020603050405020304" pitchFamily="18" charset="0"/>
                <a:cs typeface="Times New Roman" panose="02020603050405020304" pitchFamily="18" charset="0"/>
              </a:rPr>
              <a:t>2</a:t>
            </a:r>
            <a:r>
              <a:rPr lang="en-US" sz="2471" b="1" i="1" dirty="0">
                <a:solidFill>
                  <a:srgbClr val="0070C0"/>
                </a:solidFill>
                <a:latin typeface="Times New Roman" panose="02020603050405020304" pitchFamily="18" charset="0"/>
                <a:cs typeface="Times New Roman" panose="02020603050405020304" pitchFamily="18" charset="0"/>
              </a:rPr>
              <a:t> will separate out of the solution.</a:t>
            </a:r>
            <a:endParaRPr lang="en-US" sz="2471" i="1" dirty="0">
              <a:solidFill>
                <a:srgbClr val="0070C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49E87A2-43D9-456D-9728-DE644D6BD96C}"/>
              </a:ext>
            </a:extLst>
          </p:cNvPr>
          <p:cNvSpPr txBox="1"/>
          <p:nvPr/>
        </p:nvSpPr>
        <p:spPr>
          <a:xfrm>
            <a:off x="926982" y="5950591"/>
            <a:ext cx="7416919" cy="472565"/>
          </a:xfrm>
          <a:prstGeom prst="rect">
            <a:avLst/>
          </a:prstGeom>
          <a:noFill/>
        </p:spPr>
        <p:txBody>
          <a:bodyPr wrap="square" rtlCol="0">
            <a:spAutoFit/>
          </a:bodyPr>
          <a:lstStyle/>
          <a:p>
            <a:r>
              <a:rPr lang="en-US" sz="2471" b="1" i="1" dirty="0">
                <a:solidFill>
                  <a:srgbClr val="0070C0"/>
                </a:solidFill>
                <a:latin typeface="Times New Roman" panose="02020603050405020304" pitchFamily="18" charset="0"/>
                <a:cs typeface="Times New Roman" panose="02020603050405020304" pitchFamily="18" charset="0"/>
              </a:rPr>
              <a:t>Warm soda will lose CO</a:t>
            </a:r>
            <a:r>
              <a:rPr lang="en-US" sz="2471" b="1" i="1" baseline="-25000" dirty="0">
                <a:solidFill>
                  <a:srgbClr val="0070C0"/>
                </a:solidFill>
                <a:latin typeface="Times New Roman" panose="02020603050405020304" pitchFamily="18" charset="0"/>
                <a:cs typeface="Times New Roman" panose="02020603050405020304" pitchFamily="18" charset="0"/>
              </a:rPr>
              <a:t>2</a:t>
            </a:r>
            <a:r>
              <a:rPr lang="en-US" sz="2471" b="1" i="1" dirty="0">
                <a:solidFill>
                  <a:srgbClr val="0070C0"/>
                </a:solidFill>
                <a:latin typeface="Times New Roman" panose="02020603050405020304" pitchFamily="18" charset="0"/>
                <a:cs typeface="Times New Roman" panose="02020603050405020304" pitchFamily="18" charset="0"/>
              </a:rPr>
              <a:t> faster than a cold soda.</a:t>
            </a:r>
            <a:endParaRPr lang="en-US" sz="2471" i="1" dirty="0">
              <a:solidFill>
                <a:srgbClr val="0070C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5056301-BD76-4751-B723-9EA869E51B50}"/>
              </a:ext>
            </a:extLst>
          </p:cNvPr>
          <p:cNvSpPr txBox="1"/>
          <p:nvPr/>
        </p:nvSpPr>
        <p:spPr>
          <a:xfrm>
            <a:off x="3540647" y="1954613"/>
            <a:ext cx="1031351" cy="472565"/>
          </a:xfrm>
          <a:prstGeom prst="rect">
            <a:avLst/>
          </a:prstGeom>
          <a:noFill/>
        </p:spPr>
        <p:txBody>
          <a:bodyPr wrap="square" rtlCol="0">
            <a:spAutoFit/>
          </a:bodyPr>
          <a:lstStyle/>
          <a:p>
            <a:r>
              <a:rPr lang="en-US" sz="2471" b="1" i="1" dirty="0">
                <a:solidFill>
                  <a:srgbClr val="0070C0"/>
                </a:solidFill>
                <a:latin typeface="Times New Roman" panose="02020603050405020304" pitchFamily="18" charset="0"/>
                <a:cs typeface="Times New Roman" panose="02020603050405020304" pitchFamily="18" charset="0"/>
              </a:rPr>
              <a:t>Gills</a:t>
            </a:r>
            <a:endParaRPr lang="en-US" sz="2471" i="1" dirty="0">
              <a:solidFill>
                <a:srgbClr val="0070C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38905E4-8665-47B3-9450-B3DF4FB16FB4}"/>
              </a:ext>
            </a:extLst>
          </p:cNvPr>
          <p:cNvSpPr txBox="1"/>
          <p:nvPr/>
        </p:nvSpPr>
        <p:spPr>
          <a:xfrm>
            <a:off x="5129093" y="194278"/>
            <a:ext cx="4038758" cy="472565"/>
          </a:xfrm>
          <a:prstGeom prst="rect">
            <a:avLst/>
          </a:prstGeom>
          <a:noFill/>
        </p:spPr>
        <p:txBody>
          <a:bodyPr wrap="square">
            <a:spAutoFit/>
          </a:bodyPr>
          <a:lstStyle/>
          <a:p>
            <a:pPr algn="ctr"/>
            <a:r>
              <a:rPr lang="en-US" sz="2471"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in your notebook!</a:t>
            </a:r>
            <a:endParaRPr lang="en-US" sz="2471" dirty="0">
              <a:solidFill>
                <a:srgbClr val="FF0000"/>
              </a:solidFill>
              <a:highlight>
                <a:srgbClr val="FFFF00"/>
              </a:highlight>
            </a:endParaRPr>
          </a:p>
        </p:txBody>
      </p:sp>
    </p:spTree>
    <p:extLst>
      <p:ext uri="{BB962C8B-B14F-4D97-AF65-F5344CB8AC3E}">
        <p14:creationId xmlns:p14="http://schemas.microsoft.com/office/powerpoint/2010/main" val="378710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1185A04D-79DF-95F9-10D4-4E78C90A752D}"/>
              </a:ext>
            </a:extLst>
          </p:cNvPr>
          <p:cNvSpPr txBox="1">
            <a:spLocks noChangeArrowheads="1"/>
          </p:cNvSpPr>
          <p:nvPr/>
        </p:nvSpPr>
        <p:spPr bwMode="auto">
          <a:xfrm>
            <a:off x="258522" y="248772"/>
            <a:ext cx="8626958" cy="510589"/>
          </a:xfrm>
          <a:prstGeom prst="rect">
            <a:avLst/>
          </a:prstGeom>
          <a:noFill/>
          <a:ln w="9525">
            <a:noFill/>
            <a:miter lim="800000"/>
            <a:headEnd/>
            <a:tailEnd/>
          </a:ln>
        </p:spPr>
        <p:txBody>
          <a:bodyPr wrap="square">
            <a:spAutoFit/>
          </a:bodyPr>
          <a:lstStyle/>
          <a:p>
            <a:pPr algn="just"/>
            <a:r>
              <a:rPr lang="en-US" sz="2718"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Open your Ecology HDSN &amp; go to Slide 4.</a:t>
            </a:r>
            <a:endParaRPr lang="en-US" sz="2718" b="1" kern="100" dirty="0">
              <a:highlight>
                <a:srgbClr val="FFFF00"/>
              </a:highlight>
              <a:latin typeface="Times New Roman" panose="02020603050405020304" pitchFamily="18" charset="0"/>
              <a:ea typeface="Lucida Sans Unicode" panose="020B0602030504020204" pitchFamily="34" charset="0"/>
            </a:endParaRPr>
          </a:p>
        </p:txBody>
      </p:sp>
      <p:pic>
        <p:nvPicPr>
          <p:cNvPr id="3" name="Picture 2">
            <a:extLst>
              <a:ext uri="{FF2B5EF4-FFF2-40B4-BE49-F238E27FC236}">
                <a16:creationId xmlns:a16="http://schemas.microsoft.com/office/drawing/2014/main" id="{DBDB633C-E321-11EB-7E93-743285C3F285}"/>
              </a:ext>
            </a:extLst>
          </p:cNvPr>
          <p:cNvPicPr>
            <a:picLocks noChangeAspect="1"/>
          </p:cNvPicPr>
          <p:nvPr/>
        </p:nvPicPr>
        <p:blipFill rotWithShape="1">
          <a:blip r:embed="rId2"/>
          <a:srcRect r="35696"/>
          <a:stretch/>
        </p:blipFill>
        <p:spPr>
          <a:xfrm>
            <a:off x="393263" y="1022611"/>
            <a:ext cx="4471781" cy="5359752"/>
          </a:xfrm>
          <a:prstGeom prst="rect">
            <a:avLst/>
          </a:prstGeom>
          <a:ln>
            <a:noFill/>
          </a:ln>
          <a:effectLst>
            <a:outerShdw blurRad="292100" dist="139700" dir="2700000" algn="tl" rotWithShape="0">
              <a:srgbClr val="333333">
                <a:alpha val="65000"/>
              </a:srgbClr>
            </a:outerShdw>
          </a:effectLst>
        </p:spPr>
      </p:pic>
      <p:sp>
        <p:nvSpPr>
          <p:cNvPr id="4" name="Text Box 4">
            <a:extLst>
              <a:ext uri="{FF2B5EF4-FFF2-40B4-BE49-F238E27FC236}">
                <a16:creationId xmlns:a16="http://schemas.microsoft.com/office/drawing/2014/main" id="{B7DB5CFB-490D-2275-59D2-F16700443AD7}"/>
              </a:ext>
            </a:extLst>
          </p:cNvPr>
          <p:cNvSpPr txBox="1">
            <a:spLocks noChangeArrowheads="1"/>
          </p:cNvSpPr>
          <p:nvPr/>
        </p:nvSpPr>
        <p:spPr bwMode="auto">
          <a:xfrm>
            <a:off x="5056601" y="1022611"/>
            <a:ext cx="3612946" cy="3438377"/>
          </a:xfrm>
          <a:prstGeom prst="rect">
            <a:avLst/>
          </a:prstGeom>
          <a:noFill/>
          <a:ln w="9525">
            <a:noFill/>
            <a:miter lim="800000"/>
            <a:headEnd/>
            <a:tailEnd/>
          </a:ln>
        </p:spPr>
        <p:txBody>
          <a:bodyPr wrap="square">
            <a:spAutoFit/>
          </a:bodyPr>
          <a:lstStyle/>
          <a:p>
            <a:pPr algn="just"/>
            <a:r>
              <a:rPr lang="en-US" sz="2718"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Done?  You may fix or correct your answers.</a:t>
            </a:r>
          </a:p>
          <a:p>
            <a:pPr algn="just"/>
            <a:endParaRPr lang="en-US" sz="2718"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718"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Not done?  Close your laptop and listen.  You will need to finish it and see the teacher for the class notes.</a:t>
            </a:r>
            <a:endParaRPr lang="en-US" sz="2718" b="1" kern="100" dirty="0">
              <a:latin typeface="Times New Roman" panose="02020603050405020304" pitchFamily="18" charset="0"/>
              <a:ea typeface="Lucida Sans Unicode" panose="020B0602030504020204" pitchFamily="34" charset="0"/>
            </a:endParaRPr>
          </a:p>
        </p:txBody>
      </p:sp>
    </p:spTree>
    <p:extLst>
      <p:ext uri="{BB962C8B-B14F-4D97-AF65-F5344CB8AC3E}">
        <p14:creationId xmlns:p14="http://schemas.microsoft.com/office/powerpoint/2010/main" val="1455457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58522" y="248772"/>
            <a:ext cx="8626958" cy="1765355"/>
          </a:xfrm>
          <a:prstGeom prst="rect">
            <a:avLst/>
          </a:prstGeom>
          <a:noFill/>
          <a:ln w="9525">
            <a:noFill/>
            <a:miter lim="800000"/>
            <a:headEnd/>
            <a:tailEnd/>
          </a:ln>
        </p:spPr>
        <p:txBody>
          <a:bodyPr wrap="square">
            <a:spAutoFit/>
          </a:bodyPr>
          <a:lstStyle/>
          <a:p>
            <a:pPr algn="just"/>
            <a:r>
              <a:rPr lang="en-US" sz="2718"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Discussion Questions – Use your observations and data to answer these questions.</a:t>
            </a:r>
          </a:p>
          <a:p>
            <a:pPr algn="just"/>
            <a:endParaRPr lang="en-US" sz="2718"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718" b="1" kern="100" dirty="0">
                <a:latin typeface="Times New Roman" panose="02020603050405020304" pitchFamily="18" charset="0"/>
                <a:ea typeface="Lucida Sans Unicode" panose="020B0602030504020204" pitchFamily="34" charset="0"/>
              </a:rPr>
              <a:t>1) List 3 biotic and 3 abiotic factors in a pond ecosystem.</a:t>
            </a:r>
          </a:p>
        </p:txBody>
      </p:sp>
      <p:sp>
        <p:nvSpPr>
          <p:cNvPr id="2" name="TextBox 1">
            <a:extLst>
              <a:ext uri="{FF2B5EF4-FFF2-40B4-BE49-F238E27FC236}">
                <a16:creationId xmlns:a16="http://schemas.microsoft.com/office/drawing/2014/main" id="{265A6903-A11B-4D42-8790-2DCE584BDE6B}"/>
              </a:ext>
            </a:extLst>
          </p:cNvPr>
          <p:cNvSpPr txBox="1"/>
          <p:nvPr/>
        </p:nvSpPr>
        <p:spPr>
          <a:xfrm>
            <a:off x="558882" y="1970492"/>
            <a:ext cx="3569366" cy="450893"/>
          </a:xfrm>
          <a:prstGeom prst="rect">
            <a:avLst/>
          </a:prstGeom>
          <a:noFill/>
        </p:spPr>
        <p:txBody>
          <a:bodyPr wrap="square" rtlCol="0">
            <a:spAutoFit/>
          </a:bodyPr>
          <a:lstStyle/>
          <a:p>
            <a:r>
              <a:rPr lang="en-US" sz="2330" b="1" i="1" dirty="0">
                <a:solidFill>
                  <a:srgbClr val="FF0000"/>
                </a:solidFill>
                <a:latin typeface="Times New Roman" panose="02020603050405020304" pitchFamily="18" charset="0"/>
                <a:cs typeface="Times New Roman" panose="02020603050405020304" pitchFamily="18" charset="0"/>
              </a:rPr>
              <a:t>Biotic </a:t>
            </a:r>
            <a:r>
              <a:rPr lang="en-US" sz="233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Living things</a:t>
            </a:r>
            <a:endParaRPr lang="en-US" sz="233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970AA71-F4C4-47F1-A66A-AF067A3378AF}"/>
              </a:ext>
            </a:extLst>
          </p:cNvPr>
          <p:cNvSpPr txBox="1"/>
          <p:nvPr/>
        </p:nvSpPr>
        <p:spPr>
          <a:xfrm>
            <a:off x="4737554" y="1949825"/>
            <a:ext cx="3734921" cy="450893"/>
          </a:xfrm>
          <a:prstGeom prst="rect">
            <a:avLst/>
          </a:prstGeom>
          <a:noFill/>
        </p:spPr>
        <p:txBody>
          <a:bodyPr wrap="square" rtlCol="0">
            <a:spAutoFit/>
          </a:bodyPr>
          <a:lstStyle/>
          <a:p>
            <a:r>
              <a:rPr lang="en-US" sz="2330" b="1" i="1" dirty="0">
                <a:solidFill>
                  <a:srgbClr val="FF0000"/>
                </a:solidFill>
                <a:latin typeface="Times New Roman" panose="02020603050405020304" pitchFamily="18" charset="0"/>
                <a:cs typeface="Times New Roman" panose="02020603050405020304" pitchFamily="18" charset="0"/>
              </a:rPr>
              <a:t>Abiotic </a:t>
            </a:r>
            <a:r>
              <a:rPr lang="en-US" sz="233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Nonliving things</a:t>
            </a:r>
            <a:endParaRPr lang="en-US" sz="2330" i="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A81ABB2-F00D-4BEC-A41C-18F6BACFBEC8}"/>
              </a:ext>
            </a:extLst>
          </p:cNvPr>
          <p:cNvSpPr txBox="1"/>
          <p:nvPr/>
        </p:nvSpPr>
        <p:spPr>
          <a:xfrm>
            <a:off x="542954" y="2439248"/>
            <a:ext cx="3734920" cy="3319370"/>
          </a:xfrm>
          <a:prstGeom prst="rect">
            <a:avLst/>
          </a:prstGeom>
          <a:noFill/>
        </p:spPr>
        <p:txBody>
          <a:bodyPr wrap="square" rtlCol="0">
            <a:spAutoFit/>
          </a:bodyPr>
          <a:lstStyle/>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Catfish</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Trout</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Other fish</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Algae</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Plants</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Insects &amp;  larvae/nymphs</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Frogs/tadpoles</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Birds</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Snakes</a:t>
            </a:r>
            <a:endParaRPr lang="en-US" sz="2330" i="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EE65F02-65FA-4386-882B-939DBC7ADA84}"/>
              </a:ext>
            </a:extLst>
          </p:cNvPr>
          <p:cNvSpPr txBox="1"/>
          <p:nvPr/>
        </p:nvSpPr>
        <p:spPr>
          <a:xfrm>
            <a:off x="4726176" y="2439249"/>
            <a:ext cx="3734920" cy="3319370"/>
          </a:xfrm>
          <a:prstGeom prst="rect">
            <a:avLst/>
          </a:prstGeom>
          <a:noFill/>
        </p:spPr>
        <p:txBody>
          <a:bodyPr wrap="square" rtlCol="0">
            <a:spAutoFit/>
          </a:bodyPr>
          <a:lstStyle/>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Water</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Oxygen/air</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Temperature</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Sunlight</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Soil</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Rocks</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Chemical compounds from  </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fertilizers &amp; other chemicals</a:t>
            </a:r>
            <a:endParaRPr lang="en-US" sz="2330" i="1" dirty="0">
              <a:solidFill>
                <a:srgbClr val="FF0000"/>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CFF79E25-F922-490E-B3EA-A6E0F4947EA3}"/>
              </a:ext>
            </a:extLst>
          </p:cNvPr>
          <p:cNvGrpSpPr/>
          <p:nvPr/>
        </p:nvGrpSpPr>
        <p:grpSpPr>
          <a:xfrm>
            <a:off x="208431" y="2439248"/>
            <a:ext cx="5771350" cy="4103082"/>
            <a:chOff x="76200" y="2159360"/>
            <a:chExt cx="5946239" cy="4227418"/>
          </a:xfrm>
        </p:grpSpPr>
        <p:sp>
          <p:nvSpPr>
            <p:cNvPr id="3" name="Star: 5 Points 2">
              <a:extLst>
                <a:ext uri="{FF2B5EF4-FFF2-40B4-BE49-F238E27FC236}">
                  <a16:creationId xmlns:a16="http://schemas.microsoft.com/office/drawing/2014/main" id="{99DAAFA2-3171-4D47-B73D-4DDB64D1805F}"/>
                </a:ext>
              </a:extLst>
            </p:cNvPr>
            <p:cNvSpPr/>
            <p:nvPr/>
          </p:nvSpPr>
          <p:spPr>
            <a:xfrm>
              <a:off x="76200" y="2159360"/>
              <a:ext cx="309462" cy="279040"/>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9" name="Star: 5 Points 8">
              <a:extLst>
                <a:ext uri="{FF2B5EF4-FFF2-40B4-BE49-F238E27FC236}">
                  <a16:creationId xmlns:a16="http://schemas.microsoft.com/office/drawing/2014/main" id="{14DB620D-88BB-4D12-8CD0-5D318BF83A5A}"/>
                </a:ext>
              </a:extLst>
            </p:cNvPr>
            <p:cNvSpPr/>
            <p:nvPr/>
          </p:nvSpPr>
          <p:spPr>
            <a:xfrm>
              <a:off x="76200" y="2616560"/>
              <a:ext cx="309462" cy="279040"/>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1" name="Star: 5 Points 10">
              <a:extLst>
                <a:ext uri="{FF2B5EF4-FFF2-40B4-BE49-F238E27FC236}">
                  <a16:creationId xmlns:a16="http://schemas.microsoft.com/office/drawing/2014/main" id="{A061AF72-B30D-410C-8DF3-2DBD9CBA644B}"/>
                </a:ext>
              </a:extLst>
            </p:cNvPr>
            <p:cNvSpPr/>
            <p:nvPr/>
          </p:nvSpPr>
          <p:spPr>
            <a:xfrm>
              <a:off x="76200" y="3759560"/>
              <a:ext cx="309462" cy="279040"/>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2" name="Star: 5 Points 11">
              <a:extLst>
                <a:ext uri="{FF2B5EF4-FFF2-40B4-BE49-F238E27FC236}">
                  <a16:creationId xmlns:a16="http://schemas.microsoft.com/office/drawing/2014/main" id="{83A72741-C1DC-461E-8B9C-FD551BDAB173}"/>
                </a:ext>
              </a:extLst>
            </p:cNvPr>
            <p:cNvSpPr/>
            <p:nvPr/>
          </p:nvSpPr>
          <p:spPr>
            <a:xfrm>
              <a:off x="4355976" y="2224359"/>
              <a:ext cx="309462" cy="279040"/>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3" name="Star: 5 Points 12">
              <a:extLst>
                <a:ext uri="{FF2B5EF4-FFF2-40B4-BE49-F238E27FC236}">
                  <a16:creationId xmlns:a16="http://schemas.microsoft.com/office/drawing/2014/main" id="{FFDAE9D3-DF3F-4C6E-A442-432A103DC40F}"/>
                </a:ext>
              </a:extLst>
            </p:cNvPr>
            <p:cNvSpPr/>
            <p:nvPr/>
          </p:nvSpPr>
          <p:spPr>
            <a:xfrm>
              <a:off x="4355976" y="2616560"/>
              <a:ext cx="309462" cy="279040"/>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5" name="Star: 5 Points 14">
              <a:extLst>
                <a:ext uri="{FF2B5EF4-FFF2-40B4-BE49-F238E27FC236}">
                  <a16:creationId xmlns:a16="http://schemas.microsoft.com/office/drawing/2014/main" id="{500E7102-E953-43A9-8BAC-56FA63E26010}"/>
                </a:ext>
              </a:extLst>
            </p:cNvPr>
            <p:cNvSpPr/>
            <p:nvPr/>
          </p:nvSpPr>
          <p:spPr>
            <a:xfrm>
              <a:off x="4388681" y="4073291"/>
              <a:ext cx="309462" cy="279040"/>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nvGrpSpPr>
            <p:cNvPr id="7" name="Group 6">
              <a:extLst>
                <a:ext uri="{FF2B5EF4-FFF2-40B4-BE49-F238E27FC236}">
                  <a16:creationId xmlns:a16="http://schemas.microsoft.com/office/drawing/2014/main" id="{81D56D27-ABCD-4F7C-B56D-314750CA5F8B}"/>
                </a:ext>
              </a:extLst>
            </p:cNvPr>
            <p:cNvGrpSpPr/>
            <p:nvPr/>
          </p:nvGrpSpPr>
          <p:grpSpPr>
            <a:xfrm>
              <a:off x="1966801" y="5922222"/>
              <a:ext cx="4055638" cy="464556"/>
              <a:chOff x="1966801" y="5922222"/>
              <a:chExt cx="4055638" cy="464556"/>
            </a:xfrm>
          </p:grpSpPr>
          <p:sp>
            <p:nvSpPr>
              <p:cNvPr id="16" name="Star: 5 Points 15">
                <a:extLst>
                  <a:ext uri="{FF2B5EF4-FFF2-40B4-BE49-F238E27FC236}">
                    <a16:creationId xmlns:a16="http://schemas.microsoft.com/office/drawing/2014/main" id="{00244EE0-DFC2-40B5-A4CD-0EB0BDCFF412}"/>
                  </a:ext>
                </a:extLst>
              </p:cNvPr>
              <p:cNvSpPr/>
              <p:nvPr/>
            </p:nvSpPr>
            <p:spPr>
              <a:xfrm>
                <a:off x="1966801" y="5980161"/>
                <a:ext cx="309462" cy="279040"/>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7" name="TextBox 16">
                <a:extLst>
                  <a:ext uri="{FF2B5EF4-FFF2-40B4-BE49-F238E27FC236}">
                    <a16:creationId xmlns:a16="http://schemas.microsoft.com/office/drawing/2014/main" id="{BCD28ED4-6978-4F10-AC0E-9AE3E90EF1AD}"/>
                  </a:ext>
                </a:extLst>
              </p:cNvPr>
              <p:cNvSpPr txBox="1"/>
              <p:nvPr/>
            </p:nvSpPr>
            <p:spPr>
              <a:xfrm>
                <a:off x="2344910" y="5922222"/>
                <a:ext cx="3677529" cy="464556"/>
              </a:xfrm>
              <a:prstGeom prst="rect">
                <a:avLst/>
              </a:prstGeom>
              <a:noFill/>
            </p:spPr>
            <p:txBody>
              <a:bodyPr wrap="square" rtlCol="0">
                <a:spAutoFit/>
              </a:bodyPr>
              <a:lstStyle/>
              <a:p>
                <a:r>
                  <a:rPr lang="en-US" sz="2330" i="1" dirty="0">
                    <a:solidFill>
                      <a:srgbClr val="FF0000"/>
                    </a:solidFill>
                    <a:latin typeface="Times New Roman" panose="02020603050405020304" pitchFamily="18" charset="0"/>
                    <a:cs typeface="Times New Roman" panose="02020603050405020304" pitchFamily="18" charset="0"/>
                  </a:rPr>
                  <a:t>Most popular answers</a:t>
                </a:r>
              </a:p>
            </p:txBody>
          </p:sp>
        </p:grpSp>
      </p:grpSp>
    </p:spTree>
    <p:extLst>
      <p:ext uri="{BB962C8B-B14F-4D97-AF65-F5344CB8AC3E}">
        <p14:creationId xmlns:p14="http://schemas.microsoft.com/office/powerpoint/2010/main" val="318398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58521" y="248771"/>
            <a:ext cx="8751010" cy="928844"/>
          </a:xfrm>
          <a:prstGeom prst="rect">
            <a:avLst/>
          </a:prstGeom>
          <a:noFill/>
          <a:ln w="9525">
            <a:noFill/>
            <a:miter lim="800000"/>
            <a:headEnd/>
            <a:tailEnd/>
          </a:ln>
        </p:spPr>
        <p:txBody>
          <a:bodyPr wrap="square">
            <a:spAutoFit/>
          </a:bodyPr>
          <a:lstStyle/>
          <a:p>
            <a:pPr defTabSz="1394507"/>
            <a:r>
              <a:rPr lang="en-US" sz="2718" b="1" kern="100" dirty="0">
                <a:latin typeface="Times New Roman" panose="02020603050405020304" pitchFamily="18" charset="0"/>
                <a:ea typeface="Lucida Sans Unicode" panose="020B0602030504020204" pitchFamily="34" charset="0"/>
              </a:rPr>
              <a:t>2) How does the oxygen concentration change over 24 hours? Why?</a:t>
            </a:r>
          </a:p>
        </p:txBody>
      </p:sp>
      <p:sp>
        <p:nvSpPr>
          <p:cNvPr id="3" name="TextBox 2">
            <a:extLst>
              <a:ext uri="{FF2B5EF4-FFF2-40B4-BE49-F238E27FC236}">
                <a16:creationId xmlns:a16="http://schemas.microsoft.com/office/drawing/2014/main" id="{A36C71A0-08BE-4F35-8A74-42C509B6E61C}"/>
              </a:ext>
            </a:extLst>
          </p:cNvPr>
          <p:cNvSpPr txBox="1"/>
          <p:nvPr/>
        </p:nvSpPr>
        <p:spPr>
          <a:xfrm>
            <a:off x="282388" y="4061565"/>
            <a:ext cx="7416919" cy="510589"/>
          </a:xfrm>
          <a:prstGeom prst="rect">
            <a:avLst/>
          </a:prstGeom>
          <a:noFill/>
        </p:spPr>
        <p:txBody>
          <a:bodyPr wrap="square" rtlCol="0">
            <a:spAutoFit/>
          </a:bodyPr>
          <a:lstStyle/>
          <a:p>
            <a:r>
              <a:rPr lang="en-US" sz="2718" b="1" i="1" dirty="0">
                <a:latin typeface="Times New Roman" panose="02020603050405020304" pitchFamily="18" charset="0"/>
                <a:cs typeface="Times New Roman" panose="02020603050405020304" pitchFamily="18" charset="0"/>
              </a:rPr>
              <a:t>What happens? </a:t>
            </a:r>
            <a:endParaRPr lang="en-US" sz="2718" i="1" dirty="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7285478-AEF4-42C3-A0B1-9D64B7D78299}"/>
              </a:ext>
            </a:extLst>
          </p:cNvPr>
          <p:cNvGraphicFramePr>
            <a:graphicFrameLocks noGrp="1"/>
          </p:cNvGraphicFramePr>
          <p:nvPr/>
        </p:nvGraphicFramePr>
        <p:xfrm>
          <a:off x="3181574" y="1279861"/>
          <a:ext cx="2780852" cy="2551581"/>
        </p:xfrm>
        <a:graphic>
          <a:graphicData uri="http://schemas.openxmlformats.org/drawingml/2006/table">
            <a:tbl>
              <a:tblPr/>
              <a:tblGrid>
                <a:gridCol w="1005838">
                  <a:extLst>
                    <a:ext uri="{9D8B030D-6E8A-4147-A177-3AD203B41FA5}">
                      <a16:colId xmlns:a16="http://schemas.microsoft.com/office/drawing/2014/main" val="1392715030"/>
                    </a:ext>
                  </a:extLst>
                </a:gridCol>
                <a:gridCol w="665629">
                  <a:extLst>
                    <a:ext uri="{9D8B030D-6E8A-4147-A177-3AD203B41FA5}">
                      <a16:colId xmlns:a16="http://schemas.microsoft.com/office/drawing/2014/main" val="3800016028"/>
                    </a:ext>
                  </a:extLst>
                </a:gridCol>
                <a:gridCol w="1109385">
                  <a:extLst>
                    <a:ext uri="{9D8B030D-6E8A-4147-A177-3AD203B41FA5}">
                      <a16:colId xmlns:a16="http://schemas.microsoft.com/office/drawing/2014/main" val="2807302886"/>
                    </a:ext>
                  </a:extLst>
                </a:gridCol>
              </a:tblGrid>
              <a:tr h="591671">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Time</a:t>
                      </a:r>
                      <a:endParaRPr lang="en-US" sz="1900" dirty="0">
                        <a:effectLs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a:solidFill>
                            <a:srgbClr val="000000"/>
                          </a:solidFill>
                          <a:effectLst/>
                          <a:latin typeface="Arial" panose="020B0604020202020204" pitchFamily="34" charset="0"/>
                        </a:rPr>
                        <a:t>Temp</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Oxygen</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3471029999"/>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19</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5.37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402010373"/>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22</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6.95</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691571555"/>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23</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8.37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83922077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21</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6.90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519607549"/>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6:16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5.37</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298859211"/>
                  </a:ext>
                </a:extLst>
              </a:tr>
            </a:tbl>
          </a:graphicData>
        </a:graphic>
      </p:graphicFrame>
      <p:graphicFrame>
        <p:nvGraphicFramePr>
          <p:cNvPr id="10" name="Table 9">
            <a:extLst>
              <a:ext uri="{FF2B5EF4-FFF2-40B4-BE49-F238E27FC236}">
                <a16:creationId xmlns:a16="http://schemas.microsoft.com/office/drawing/2014/main" id="{BE0B8210-6C72-438E-BE82-6AF784A7C1DE}"/>
              </a:ext>
            </a:extLst>
          </p:cNvPr>
          <p:cNvGraphicFramePr>
            <a:graphicFrameLocks noGrp="1"/>
          </p:cNvGraphicFramePr>
          <p:nvPr/>
        </p:nvGraphicFramePr>
        <p:xfrm>
          <a:off x="6133908" y="1279861"/>
          <a:ext cx="2747018" cy="2551581"/>
        </p:xfrm>
        <a:graphic>
          <a:graphicData uri="http://schemas.openxmlformats.org/drawingml/2006/table">
            <a:tbl>
              <a:tblPr/>
              <a:tblGrid>
                <a:gridCol w="972004">
                  <a:extLst>
                    <a:ext uri="{9D8B030D-6E8A-4147-A177-3AD203B41FA5}">
                      <a16:colId xmlns:a16="http://schemas.microsoft.com/office/drawing/2014/main" val="1392715030"/>
                    </a:ext>
                  </a:extLst>
                </a:gridCol>
                <a:gridCol w="665629">
                  <a:extLst>
                    <a:ext uri="{9D8B030D-6E8A-4147-A177-3AD203B41FA5}">
                      <a16:colId xmlns:a16="http://schemas.microsoft.com/office/drawing/2014/main" val="3800016028"/>
                    </a:ext>
                  </a:extLst>
                </a:gridCol>
                <a:gridCol w="1109385">
                  <a:extLst>
                    <a:ext uri="{9D8B030D-6E8A-4147-A177-3AD203B41FA5}">
                      <a16:colId xmlns:a16="http://schemas.microsoft.com/office/drawing/2014/main" val="2807302886"/>
                    </a:ext>
                  </a:extLst>
                </a:gridCol>
              </a:tblGrid>
              <a:tr h="591671">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Time</a:t>
                      </a:r>
                      <a:endParaRPr lang="en-US" sz="1900" dirty="0">
                        <a:effectLs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a:solidFill>
                            <a:srgbClr val="000000"/>
                          </a:solidFill>
                          <a:effectLst/>
                          <a:latin typeface="Arial" panose="020B0604020202020204" pitchFamily="34" charset="0"/>
                        </a:rPr>
                        <a:t>Temp</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Oxygen</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3471029999"/>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23</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5.00</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402010373"/>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12:00 PM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26</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6.44</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691571555"/>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PM </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27</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7.88</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83922077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25</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6.50</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519607549"/>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23</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5.00</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298859211"/>
                  </a:ext>
                </a:extLst>
              </a:tr>
            </a:tbl>
          </a:graphicData>
        </a:graphic>
      </p:graphicFrame>
      <p:graphicFrame>
        <p:nvGraphicFramePr>
          <p:cNvPr id="11" name="Table 10">
            <a:extLst>
              <a:ext uri="{FF2B5EF4-FFF2-40B4-BE49-F238E27FC236}">
                <a16:creationId xmlns:a16="http://schemas.microsoft.com/office/drawing/2014/main" id="{546E8CCE-30C7-48A6-8914-76D6F1C32EB0}"/>
              </a:ext>
            </a:extLst>
          </p:cNvPr>
          <p:cNvGraphicFramePr>
            <a:graphicFrameLocks noGrp="1"/>
          </p:cNvGraphicFramePr>
          <p:nvPr/>
        </p:nvGraphicFramePr>
        <p:xfrm>
          <a:off x="258521" y="1279861"/>
          <a:ext cx="2747018" cy="2551581"/>
        </p:xfrm>
        <a:graphic>
          <a:graphicData uri="http://schemas.openxmlformats.org/drawingml/2006/table">
            <a:tbl>
              <a:tblPr/>
              <a:tblGrid>
                <a:gridCol w="972004">
                  <a:extLst>
                    <a:ext uri="{9D8B030D-6E8A-4147-A177-3AD203B41FA5}">
                      <a16:colId xmlns:a16="http://schemas.microsoft.com/office/drawing/2014/main" val="1392715030"/>
                    </a:ext>
                  </a:extLst>
                </a:gridCol>
                <a:gridCol w="665629">
                  <a:extLst>
                    <a:ext uri="{9D8B030D-6E8A-4147-A177-3AD203B41FA5}">
                      <a16:colId xmlns:a16="http://schemas.microsoft.com/office/drawing/2014/main" val="3800016028"/>
                    </a:ext>
                  </a:extLst>
                </a:gridCol>
                <a:gridCol w="1109385">
                  <a:extLst>
                    <a:ext uri="{9D8B030D-6E8A-4147-A177-3AD203B41FA5}">
                      <a16:colId xmlns:a16="http://schemas.microsoft.com/office/drawing/2014/main" val="2807302886"/>
                    </a:ext>
                  </a:extLst>
                </a:gridCol>
              </a:tblGrid>
              <a:tr h="591671">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Time</a:t>
                      </a:r>
                      <a:endParaRPr lang="en-US" sz="1900" dirty="0">
                        <a:effectLs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a:solidFill>
                            <a:srgbClr val="000000"/>
                          </a:solidFill>
                          <a:effectLst/>
                          <a:latin typeface="Arial" panose="020B0604020202020204" pitchFamily="34" charset="0"/>
                        </a:rPr>
                        <a:t>Temp</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Oxygen</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3471029999"/>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15</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5.93</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402010373"/>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12:00 PM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17</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7.52</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691571555"/>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PM </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9.10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83922077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7.56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519607549"/>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14</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5.69</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298859211"/>
                  </a:ext>
                </a:extLst>
              </a:tr>
            </a:tbl>
          </a:graphicData>
        </a:graphic>
      </p:graphicFrame>
      <p:sp>
        <p:nvSpPr>
          <p:cNvPr id="12" name="Arrow: Down 11">
            <a:extLst>
              <a:ext uri="{FF2B5EF4-FFF2-40B4-BE49-F238E27FC236}">
                <a16:creationId xmlns:a16="http://schemas.microsoft.com/office/drawing/2014/main" id="{9B136442-1086-4F04-B54B-E91DE0C5E378}"/>
              </a:ext>
            </a:extLst>
          </p:cNvPr>
          <p:cNvSpPr/>
          <p:nvPr/>
        </p:nvSpPr>
        <p:spPr>
          <a:xfrm flipV="1">
            <a:off x="2705189" y="2228023"/>
            <a:ext cx="343221" cy="351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3" name="Arrow: Down 12">
            <a:extLst>
              <a:ext uri="{FF2B5EF4-FFF2-40B4-BE49-F238E27FC236}">
                <a16:creationId xmlns:a16="http://schemas.microsoft.com/office/drawing/2014/main" id="{54F985EC-BDAB-43DD-AD76-D0CC3097EBE0}"/>
              </a:ext>
            </a:extLst>
          </p:cNvPr>
          <p:cNvSpPr/>
          <p:nvPr/>
        </p:nvSpPr>
        <p:spPr>
          <a:xfrm flipV="1">
            <a:off x="2705189" y="2645394"/>
            <a:ext cx="343221" cy="351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4" name="Arrow: Down 13">
            <a:extLst>
              <a:ext uri="{FF2B5EF4-FFF2-40B4-BE49-F238E27FC236}">
                <a16:creationId xmlns:a16="http://schemas.microsoft.com/office/drawing/2014/main" id="{14068AB7-CF06-4139-93A4-A1406EA2BB46}"/>
              </a:ext>
            </a:extLst>
          </p:cNvPr>
          <p:cNvSpPr/>
          <p:nvPr/>
        </p:nvSpPr>
        <p:spPr>
          <a:xfrm>
            <a:off x="2705189" y="3062766"/>
            <a:ext cx="343221" cy="3513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5" name="Arrow: Down 14">
            <a:extLst>
              <a:ext uri="{FF2B5EF4-FFF2-40B4-BE49-F238E27FC236}">
                <a16:creationId xmlns:a16="http://schemas.microsoft.com/office/drawing/2014/main" id="{9F1F8184-9090-4F13-B97D-4E7A419E66E1}"/>
              </a:ext>
            </a:extLst>
          </p:cNvPr>
          <p:cNvSpPr/>
          <p:nvPr/>
        </p:nvSpPr>
        <p:spPr>
          <a:xfrm>
            <a:off x="2705189" y="3480137"/>
            <a:ext cx="343221" cy="3513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nvGrpSpPr>
          <p:cNvPr id="25" name="Group 24">
            <a:extLst>
              <a:ext uri="{FF2B5EF4-FFF2-40B4-BE49-F238E27FC236}">
                <a16:creationId xmlns:a16="http://schemas.microsoft.com/office/drawing/2014/main" id="{EF7DCFC8-4D53-407F-AD70-5DE033391AB4}"/>
              </a:ext>
            </a:extLst>
          </p:cNvPr>
          <p:cNvGrpSpPr/>
          <p:nvPr/>
        </p:nvGrpSpPr>
        <p:grpSpPr>
          <a:xfrm>
            <a:off x="5681382" y="2241325"/>
            <a:ext cx="343221" cy="1603418"/>
            <a:chOff x="5715000" y="1828800"/>
            <a:chExt cx="353622" cy="1652006"/>
          </a:xfrm>
        </p:grpSpPr>
        <p:sp>
          <p:nvSpPr>
            <p:cNvPr id="16" name="Arrow: Down 15">
              <a:extLst>
                <a:ext uri="{FF2B5EF4-FFF2-40B4-BE49-F238E27FC236}">
                  <a16:creationId xmlns:a16="http://schemas.microsoft.com/office/drawing/2014/main" id="{3EAB32B1-2006-4479-90EB-197CB8C0FFF6}"/>
                </a:ext>
              </a:extLst>
            </p:cNvPr>
            <p:cNvSpPr/>
            <p:nvPr/>
          </p:nvSpPr>
          <p:spPr>
            <a:xfrm flipV="1">
              <a:off x="5715000" y="1828800"/>
              <a:ext cx="353622" cy="361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7" name="Arrow: Down 16">
              <a:extLst>
                <a:ext uri="{FF2B5EF4-FFF2-40B4-BE49-F238E27FC236}">
                  <a16:creationId xmlns:a16="http://schemas.microsoft.com/office/drawing/2014/main" id="{497032E6-DE80-45BF-A993-B67D5D3B0877}"/>
                </a:ext>
              </a:extLst>
            </p:cNvPr>
            <p:cNvSpPr/>
            <p:nvPr/>
          </p:nvSpPr>
          <p:spPr>
            <a:xfrm flipV="1">
              <a:off x="5715000" y="2258819"/>
              <a:ext cx="353622" cy="361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8" name="Arrow: Down 17">
              <a:extLst>
                <a:ext uri="{FF2B5EF4-FFF2-40B4-BE49-F238E27FC236}">
                  <a16:creationId xmlns:a16="http://schemas.microsoft.com/office/drawing/2014/main" id="{A25E7BE2-59F9-4210-B92C-203687D0F3C9}"/>
                </a:ext>
              </a:extLst>
            </p:cNvPr>
            <p:cNvSpPr/>
            <p:nvPr/>
          </p:nvSpPr>
          <p:spPr>
            <a:xfrm>
              <a:off x="5715000" y="2688838"/>
              <a:ext cx="353622" cy="3619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9" name="Arrow: Down 18">
              <a:extLst>
                <a:ext uri="{FF2B5EF4-FFF2-40B4-BE49-F238E27FC236}">
                  <a16:creationId xmlns:a16="http://schemas.microsoft.com/office/drawing/2014/main" id="{1EB80E60-BB15-4788-9191-64F4F9EB9A0B}"/>
                </a:ext>
              </a:extLst>
            </p:cNvPr>
            <p:cNvSpPr/>
            <p:nvPr/>
          </p:nvSpPr>
          <p:spPr>
            <a:xfrm>
              <a:off x="5715000" y="3118856"/>
              <a:ext cx="353622" cy="3619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grpSp>
        <p:nvGrpSpPr>
          <p:cNvPr id="26" name="Group 25">
            <a:extLst>
              <a:ext uri="{FF2B5EF4-FFF2-40B4-BE49-F238E27FC236}">
                <a16:creationId xmlns:a16="http://schemas.microsoft.com/office/drawing/2014/main" id="{ED94C27B-BE8D-42D3-B851-33B4F29C6E34}"/>
              </a:ext>
            </a:extLst>
          </p:cNvPr>
          <p:cNvGrpSpPr/>
          <p:nvPr/>
        </p:nvGrpSpPr>
        <p:grpSpPr>
          <a:xfrm>
            <a:off x="8639735" y="2241325"/>
            <a:ext cx="343221" cy="1603418"/>
            <a:chOff x="8763000" y="1828800"/>
            <a:chExt cx="353622" cy="1652006"/>
          </a:xfrm>
        </p:grpSpPr>
        <p:sp>
          <p:nvSpPr>
            <p:cNvPr id="20" name="Arrow: Down 19">
              <a:extLst>
                <a:ext uri="{FF2B5EF4-FFF2-40B4-BE49-F238E27FC236}">
                  <a16:creationId xmlns:a16="http://schemas.microsoft.com/office/drawing/2014/main" id="{3C112DE6-AE66-4A9D-A1D7-3BB321B91406}"/>
                </a:ext>
              </a:extLst>
            </p:cNvPr>
            <p:cNvSpPr/>
            <p:nvPr/>
          </p:nvSpPr>
          <p:spPr>
            <a:xfrm flipV="1">
              <a:off x="8763000" y="1828800"/>
              <a:ext cx="353622" cy="361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21" name="Arrow: Down 20">
              <a:extLst>
                <a:ext uri="{FF2B5EF4-FFF2-40B4-BE49-F238E27FC236}">
                  <a16:creationId xmlns:a16="http://schemas.microsoft.com/office/drawing/2014/main" id="{94D79A0D-446C-4562-8F62-F247DD1AF28D}"/>
                </a:ext>
              </a:extLst>
            </p:cNvPr>
            <p:cNvSpPr/>
            <p:nvPr/>
          </p:nvSpPr>
          <p:spPr>
            <a:xfrm flipV="1">
              <a:off x="8763000" y="2258819"/>
              <a:ext cx="353622" cy="361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22" name="Arrow: Down 21">
              <a:extLst>
                <a:ext uri="{FF2B5EF4-FFF2-40B4-BE49-F238E27FC236}">
                  <a16:creationId xmlns:a16="http://schemas.microsoft.com/office/drawing/2014/main" id="{7B3B1F4A-38C3-4BEB-AE45-3110331481B5}"/>
                </a:ext>
              </a:extLst>
            </p:cNvPr>
            <p:cNvSpPr/>
            <p:nvPr/>
          </p:nvSpPr>
          <p:spPr>
            <a:xfrm>
              <a:off x="8763000" y="2688838"/>
              <a:ext cx="353622" cy="3619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23" name="Arrow: Down 22">
              <a:extLst>
                <a:ext uri="{FF2B5EF4-FFF2-40B4-BE49-F238E27FC236}">
                  <a16:creationId xmlns:a16="http://schemas.microsoft.com/office/drawing/2014/main" id="{0ED9B10E-46B9-45C9-B346-A7969EADADF5}"/>
                </a:ext>
              </a:extLst>
            </p:cNvPr>
            <p:cNvSpPr/>
            <p:nvPr/>
          </p:nvSpPr>
          <p:spPr>
            <a:xfrm>
              <a:off x="8763000" y="3118856"/>
              <a:ext cx="353622" cy="3619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sp>
        <p:nvSpPr>
          <p:cNvPr id="24" name="TextBox 23">
            <a:extLst>
              <a:ext uri="{FF2B5EF4-FFF2-40B4-BE49-F238E27FC236}">
                <a16:creationId xmlns:a16="http://schemas.microsoft.com/office/drawing/2014/main" id="{7A98576B-6B9F-416B-8FA2-322E85548027}"/>
              </a:ext>
            </a:extLst>
          </p:cNvPr>
          <p:cNvSpPr txBox="1"/>
          <p:nvPr/>
        </p:nvSpPr>
        <p:spPr>
          <a:xfrm>
            <a:off x="2711483" y="4075486"/>
            <a:ext cx="6138582" cy="928844"/>
          </a:xfrm>
          <a:prstGeom prst="rect">
            <a:avLst/>
          </a:prstGeom>
          <a:noFill/>
        </p:spPr>
        <p:txBody>
          <a:bodyPr wrap="square" rtlCol="0">
            <a:spAutoFit/>
          </a:bodyPr>
          <a:lstStyle/>
          <a:p>
            <a:r>
              <a:rPr lang="en-US" sz="2718" b="1" i="1" dirty="0">
                <a:solidFill>
                  <a:srgbClr val="FF0000"/>
                </a:solidFill>
                <a:latin typeface="Times New Roman" panose="02020603050405020304" pitchFamily="18" charset="0"/>
                <a:cs typeface="Times New Roman" panose="02020603050405020304" pitchFamily="18" charset="0"/>
              </a:rPr>
              <a:t>Oxygen levels </a:t>
            </a:r>
            <a:r>
              <a:rPr lang="en-US" sz="2718"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Increase</a:t>
            </a:r>
            <a:r>
              <a:rPr lang="en-US" sz="2718" b="1" i="1" dirty="0">
                <a:solidFill>
                  <a:srgbClr val="FF0000"/>
                </a:solidFill>
                <a:latin typeface="Times New Roman" panose="02020603050405020304" pitchFamily="18" charset="0"/>
                <a:cs typeface="Times New Roman" panose="02020603050405020304" pitchFamily="18" charset="0"/>
              </a:rPr>
              <a:t> during the day and decrease down at night.</a:t>
            </a:r>
            <a:endParaRPr lang="en-US" sz="2718" i="1" dirty="0">
              <a:solidFill>
                <a:srgbClr val="FF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4C4527A-382D-4E01-8B6A-7BD288E24C9C}"/>
              </a:ext>
            </a:extLst>
          </p:cNvPr>
          <p:cNvSpPr txBox="1"/>
          <p:nvPr/>
        </p:nvSpPr>
        <p:spPr>
          <a:xfrm>
            <a:off x="313109" y="5145568"/>
            <a:ext cx="7416919" cy="510589"/>
          </a:xfrm>
          <a:prstGeom prst="rect">
            <a:avLst/>
          </a:prstGeom>
          <a:noFill/>
        </p:spPr>
        <p:txBody>
          <a:bodyPr wrap="square" rtlCol="0">
            <a:spAutoFit/>
          </a:bodyPr>
          <a:lstStyle/>
          <a:p>
            <a:r>
              <a:rPr lang="en-US" sz="2718" b="1" i="1" dirty="0">
                <a:latin typeface="Times New Roman" panose="02020603050405020304" pitchFamily="18" charset="0"/>
                <a:cs typeface="Times New Roman" panose="02020603050405020304" pitchFamily="18" charset="0"/>
              </a:rPr>
              <a:t>Why? </a:t>
            </a:r>
            <a:endParaRPr lang="en-US" sz="2718" i="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AEA6126-2C17-4326-A09F-366D121283E0}"/>
              </a:ext>
            </a:extLst>
          </p:cNvPr>
          <p:cNvSpPr txBox="1"/>
          <p:nvPr/>
        </p:nvSpPr>
        <p:spPr>
          <a:xfrm>
            <a:off x="472212" y="5668912"/>
            <a:ext cx="7987553" cy="928844"/>
          </a:xfrm>
          <a:prstGeom prst="rect">
            <a:avLst/>
          </a:prstGeom>
          <a:noFill/>
        </p:spPr>
        <p:txBody>
          <a:bodyPr wrap="square" rtlCol="0">
            <a:spAutoFit/>
          </a:bodyPr>
          <a:lstStyle/>
          <a:p>
            <a:r>
              <a:rPr lang="en-US" sz="2718" b="1" i="1" dirty="0">
                <a:solidFill>
                  <a:srgbClr val="FF0000"/>
                </a:solidFill>
                <a:latin typeface="Times New Roman" panose="02020603050405020304" pitchFamily="18" charset="0"/>
                <a:cs typeface="Times New Roman" panose="02020603050405020304" pitchFamily="18" charset="0"/>
              </a:rPr>
              <a:t>Day </a:t>
            </a:r>
            <a:r>
              <a:rPr lang="en-US" sz="2718"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718" b="1" i="1" dirty="0">
                <a:solidFill>
                  <a:srgbClr val="FF0000"/>
                </a:solidFill>
                <a:latin typeface="Times New Roman" panose="02020603050405020304" pitchFamily="18" charset="0"/>
                <a:cs typeface="Times New Roman" panose="02020603050405020304" pitchFamily="18" charset="0"/>
              </a:rPr>
              <a:t>Algae &amp; plants m</a:t>
            </a:r>
            <a:r>
              <a:rPr lang="en-US" sz="2718"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ake oxygen by photosynthesis </a:t>
            </a:r>
            <a:endParaRPr lang="en-US" sz="2718" b="1" i="1" dirty="0">
              <a:solidFill>
                <a:srgbClr val="FF0000"/>
              </a:solidFill>
              <a:latin typeface="Times New Roman" panose="02020603050405020304" pitchFamily="18" charset="0"/>
              <a:cs typeface="Times New Roman" panose="02020603050405020304" pitchFamily="18" charset="0"/>
            </a:endParaRPr>
          </a:p>
          <a:p>
            <a:r>
              <a:rPr lang="en-US" sz="2718" b="1" i="1" dirty="0">
                <a:solidFill>
                  <a:srgbClr val="FF0000"/>
                </a:solidFill>
                <a:latin typeface="Times New Roman" panose="02020603050405020304" pitchFamily="18" charset="0"/>
                <a:cs typeface="Times New Roman" panose="02020603050405020304" pitchFamily="18" charset="0"/>
              </a:rPr>
              <a:t>Night </a:t>
            </a:r>
            <a:r>
              <a:rPr lang="en-US" sz="2718"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718" b="1" i="1" dirty="0">
                <a:solidFill>
                  <a:srgbClr val="FF0000"/>
                </a:solidFill>
                <a:latin typeface="Times New Roman" panose="02020603050405020304" pitchFamily="18" charset="0"/>
                <a:cs typeface="Times New Roman" panose="02020603050405020304" pitchFamily="18" charset="0"/>
              </a:rPr>
              <a:t> Animals use up oxygen, no photosynthesis</a:t>
            </a:r>
            <a:endParaRPr lang="en-US" sz="2718" i="1" dirty="0">
              <a:solidFill>
                <a:srgbClr val="FF000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0400A7C6-3CEC-478C-BDDC-A3D596CA6364}"/>
              </a:ext>
            </a:extLst>
          </p:cNvPr>
          <p:cNvSpPr txBox="1"/>
          <p:nvPr/>
        </p:nvSpPr>
        <p:spPr>
          <a:xfrm>
            <a:off x="1560349" y="5130053"/>
            <a:ext cx="7153346" cy="510589"/>
          </a:xfrm>
          <a:prstGeom prst="rect">
            <a:avLst/>
          </a:prstGeom>
          <a:noFill/>
        </p:spPr>
        <p:txBody>
          <a:bodyPr wrap="square" rtlCol="0">
            <a:spAutoFit/>
          </a:bodyPr>
          <a:lstStyle/>
          <a:p>
            <a:r>
              <a:rPr lang="en-US" sz="2718" b="1" i="1" dirty="0">
                <a:latin typeface="Times New Roman" panose="02020603050405020304" pitchFamily="18" charset="0"/>
                <a:cs typeface="Times New Roman" panose="02020603050405020304" pitchFamily="18" charset="0"/>
              </a:rPr>
              <a:t>Hint:  What is taking place when the sun is out?</a:t>
            </a:r>
            <a:endParaRPr lang="en-US" sz="2718"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945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animBg="1"/>
      <p:bldP spid="14" grpId="0" animBg="1"/>
      <p:bldP spid="15" grpId="0" animBg="1"/>
      <p:bldP spid="24" grpId="0"/>
      <p:bldP spid="27" grpId="0"/>
      <p:bldP spid="28" grpId="0"/>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58522" y="248770"/>
            <a:ext cx="8626958" cy="1466555"/>
          </a:xfrm>
          <a:prstGeom prst="rect">
            <a:avLst/>
          </a:prstGeom>
          <a:noFill/>
          <a:ln w="9525">
            <a:noFill/>
            <a:miter lim="800000"/>
            <a:headEnd/>
            <a:tailEnd/>
          </a:ln>
        </p:spPr>
        <p:txBody>
          <a:bodyPr wrap="square">
            <a:spAutoFit/>
          </a:bodyPr>
          <a:lstStyle/>
          <a:p>
            <a:r>
              <a:rPr lang="en-US" sz="2718" b="1" kern="100" dirty="0">
                <a:latin typeface="Times New Roman" panose="02020603050405020304" pitchFamily="18" charset="0"/>
                <a:ea typeface="Lucida Sans Unicode" panose="020B0602030504020204" pitchFamily="34" charset="0"/>
              </a:rPr>
              <a:t>3) How does water temperature affect its ability to hold oxygen?</a:t>
            </a:r>
          </a:p>
          <a:p>
            <a:endParaRPr lang="en-US" sz="3494" b="1" kern="100" dirty="0">
              <a:latin typeface="Times New Roman" panose="02020603050405020304" pitchFamily="18" charset="0"/>
              <a:ea typeface="Lucida Sans Unicode" panose="020B0602030504020204" pitchFamily="34" charset="0"/>
            </a:endParaRPr>
          </a:p>
        </p:txBody>
      </p:sp>
      <p:graphicFrame>
        <p:nvGraphicFramePr>
          <p:cNvPr id="4" name="Table 3">
            <a:extLst>
              <a:ext uri="{FF2B5EF4-FFF2-40B4-BE49-F238E27FC236}">
                <a16:creationId xmlns:a16="http://schemas.microsoft.com/office/drawing/2014/main" id="{FF6713F7-C91F-4CBB-8566-30CCF0566D92}"/>
              </a:ext>
            </a:extLst>
          </p:cNvPr>
          <p:cNvGraphicFramePr>
            <a:graphicFrameLocks noGrp="1"/>
          </p:cNvGraphicFramePr>
          <p:nvPr/>
        </p:nvGraphicFramePr>
        <p:xfrm>
          <a:off x="5796999" y="2689556"/>
          <a:ext cx="2747018" cy="2693448"/>
        </p:xfrm>
        <a:graphic>
          <a:graphicData uri="http://schemas.openxmlformats.org/drawingml/2006/table">
            <a:tbl>
              <a:tblPr/>
              <a:tblGrid>
                <a:gridCol w="972004">
                  <a:extLst>
                    <a:ext uri="{9D8B030D-6E8A-4147-A177-3AD203B41FA5}">
                      <a16:colId xmlns:a16="http://schemas.microsoft.com/office/drawing/2014/main" val="1392715030"/>
                    </a:ext>
                  </a:extLst>
                </a:gridCol>
                <a:gridCol w="665629">
                  <a:extLst>
                    <a:ext uri="{9D8B030D-6E8A-4147-A177-3AD203B41FA5}">
                      <a16:colId xmlns:a16="http://schemas.microsoft.com/office/drawing/2014/main" val="3800016028"/>
                    </a:ext>
                  </a:extLst>
                </a:gridCol>
                <a:gridCol w="1109385">
                  <a:extLst>
                    <a:ext uri="{9D8B030D-6E8A-4147-A177-3AD203B41FA5}">
                      <a16:colId xmlns:a16="http://schemas.microsoft.com/office/drawing/2014/main" val="2807302886"/>
                    </a:ext>
                  </a:extLst>
                </a:gridCol>
              </a:tblGrid>
              <a:tr h="72277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Arial" panose="020B0604020202020204" pitchFamily="34" charset="0"/>
                        </a:rPr>
                        <a:t>POND B</a:t>
                      </a:r>
                      <a:endParaRPr lang="en-US" sz="1900" dirty="0">
                        <a:effectLs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Temp</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Oxygen</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3471029999"/>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23</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5.00</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402010373"/>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12:00 PM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26</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6.44</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691571555"/>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PM </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27</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7.88</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83922077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25</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6.50</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519607549"/>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23</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5.00</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298859211"/>
                  </a:ext>
                </a:extLst>
              </a:tr>
            </a:tbl>
          </a:graphicData>
        </a:graphic>
      </p:graphicFrame>
      <p:graphicFrame>
        <p:nvGraphicFramePr>
          <p:cNvPr id="5" name="Table 4">
            <a:extLst>
              <a:ext uri="{FF2B5EF4-FFF2-40B4-BE49-F238E27FC236}">
                <a16:creationId xmlns:a16="http://schemas.microsoft.com/office/drawing/2014/main" id="{CE2DDB42-2B40-4542-A731-318ACA2CAE16}"/>
              </a:ext>
            </a:extLst>
          </p:cNvPr>
          <p:cNvGraphicFramePr>
            <a:graphicFrameLocks noGrp="1"/>
          </p:cNvGraphicFramePr>
          <p:nvPr/>
        </p:nvGraphicFramePr>
        <p:xfrm>
          <a:off x="2738793" y="2689556"/>
          <a:ext cx="2747018" cy="2693448"/>
        </p:xfrm>
        <a:graphic>
          <a:graphicData uri="http://schemas.openxmlformats.org/drawingml/2006/table">
            <a:tbl>
              <a:tblPr/>
              <a:tblGrid>
                <a:gridCol w="972004">
                  <a:extLst>
                    <a:ext uri="{9D8B030D-6E8A-4147-A177-3AD203B41FA5}">
                      <a16:colId xmlns:a16="http://schemas.microsoft.com/office/drawing/2014/main" val="1392715030"/>
                    </a:ext>
                  </a:extLst>
                </a:gridCol>
                <a:gridCol w="665629">
                  <a:extLst>
                    <a:ext uri="{9D8B030D-6E8A-4147-A177-3AD203B41FA5}">
                      <a16:colId xmlns:a16="http://schemas.microsoft.com/office/drawing/2014/main" val="3800016028"/>
                    </a:ext>
                  </a:extLst>
                </a:gridCol>
                <a:gridCol w="1109385">
                  <a:extLst>
                    <a:ext uri="{9D8B030D-6E8A-4147-A177-3AD203B41FA5}">
                      <a16:colId xmlns:a16="http://schemas.microsoft.com/office/drawing/2014/main" val="2807302886"/>
                    </a:ext>
                  </a:extLst>
                </a:gridCol>
              </a:tblGrid>
              <a:tr h="722779">
                <a:tc>
                  <a:txBody>
                    <a:bodyPr/>
                    <a:lstStyle/>
                    <a:p>
                      <a:pPr algn="ctr" rtl="0" fontAlgn="ctr">
                        <a:spcBef>
                          <a:spcPts val="0"/>
                        </a:spcBef>
                        <a:spcAft>
                          <a:spcPts val="0"/>
                        </a:spcAft>
                      </a:pPr>
                      <a:r>
                        <a:rPr lang="en-US" sz="1800" b="1" i="0" u="none" strike="noStrike" dirty="0">
                          <a:solidFill>
                            <a:srgbClr val="000000"/>
                          </a:solidFill>
                          <a:effectLst/>
                          <a:latin typeface="Arial" panose="020B0604020202020204" pitchFamily="34" charset="0"/>
                        </a:rPr>
                        <a:t>POND A</a:t>
                      </a:r>
                      <a:endParaRPr lang="en-US" sz="2300" b="1" dirty="0">
                        <a:effectLs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Temp</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Oxygen</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3471029999"/>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15</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5.93</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402010373"/>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12:00 PM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7.52</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691571555"/>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PM </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9.10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83922077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7.56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519607549"/>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14</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5.69</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298859211"/>
                  </a:ext>
                </a:extLst>
              </a:tr>
            </a:tbl>
          </a:graphicData>
        </a:graphic>
      </p:graphicFrame>
      <p:sp>
        <p:nvSpPr>
          <p:cNvPr id="6" name="TextBox 5">
            <a:extLst>
              <a:ext uri="{FF2B5EF4-FFF2-40B4-BE49-F238E27FC236}">
                <a16:creationId xmlns:a16="http://schemas.microsoft.com/office/drawing/2014/main" id="{B1DF3612-5011-412B-8DF6-D8F83C4B0F4B}"/>
              </a:ext>
            </a:extLst>
          </p:cNvPr>
          <p:cNvSpPr txBox="1"/>
          <p:nvPr/>
        </p:nvSpPr>
        <p:spPr>
          <a:xfrm>
            <a:off x="282388" y="1908486"/>
            <a:ext cx="8779341" cy="809452"/>
          </a:xfrm>
          <a:prstGeom prst="rect">
            <a:avLst/>
          </a:prstGeom>
          <a:noFill/>
        </p:spPr>
        <p:txBody>
          <a:bodyPr wrap="square" rtlCol="0">
            <a:spAutoFit/>
          </a:bodyPr>
          <a:lstStyle/>
          <a:p>
            <a:r>
              <a:rPr lang="en-US" sz="2330" b="1" i="1" dirty="0">
                <a:latin typeface="Times New Roman" panose="02020603050405020304" pitchFamily="18" charset="0"/>
                <a:cs typeface="Times New Roman" panose="02020603050405020304" pitchFamily="18" charset="0"/>
              </a:rPr>
              <a:t>Calculate the average temperature and oxygen concentration for each pond listed below. </a:t>
            </a:r>
          </a:p>
        </p:txBody>
      </p:sp>
      <p:sp>
        <p:nvSpPr>
          <p:cNvPr id="7" name="TextBox 6">
            <a:extLst>
              <a:ext uri="{FF2B5EF4-FFF2-40B4-BE49-F238E27FC236}">
                <a16:creationId xmlns:a16="http://schemas.microsoft.com/office/drawing/2014/main" id="{3CF08377-F7ED-4F35-AA91-0E6DC5233126}"/>
              </a:ext>
            </a:extLst>
          </p:cNvPr>
          <p:cNvSpPr txBox="1"/>
          <p:nvPr/>
        </p:nvSpPr>
        <p:spPr>
          <a:xfrm>
            <a:off x="2627314" y="5491180"/>
            <a:ext cx="3106270" cy="898900"/>
          </a:xfrm>
          <a:prstGeom prst="rect">
            <a:avLst/>
          </a:prstGeom>
          <a:noFill/>
        </p:spPr>
        <p:txBody>
          <a:bodyPr wrap="square" rtlCol="0">
            <a:spAutoFit/>
          </a:bodyPr>
          <a:lstStyle/>
          <a:p>
            <a:r>
              <a:rPr lang="en-US" sz="1747" b="1" i="1" dirty="0">
                <a:solidFill>
                  <a:srgbClr val="0070C0"/>
                </a:solidFill>
                <a:latin typeface="Times New Roman" panose="02020603050405020304" pitchFamily="18" charset="0"/>
                <a:cs typeface="Times New Roman" panose="02020603050405020304" pitchFamily="18" charset="0"/>
              </a:rPr>
              <a:t>Average Temp = _____</a:t>
            </a:r>
            <a:br>
              <a:rPr lang="en-US" sz="1747" b="1" i="1" dirty="0">
                <a:solidFill>
                  <a:srgbClr val="0070C0"/>
                </a:solidFill>
                <a:latin typeface="Times New Roman" panose="02020603050405020304" pitchFamily="18" charset="0"/>
                <a:cs typeface="Times New Roman" panose="02020603050405020304" pitchFamily="18" charset="0"/>
              </a:rPr>
            </a:br>
            <a:endParaRPr lang="en-US" sz="1747" b="1" i="1" dirty="0">
              <a:solidFill>
                <a:srgbClr val="0070C0"/>
              </a:solidFill>
              <a:latin typeface="Times New Roman" panose="02020603050405020304" pitchFamily="18" charset="0"/>
              <a:cs typeface="Times New Roman" panose="02020603050405020304" pitchFamily="18" charset="0"/>
            </a:endParaRPr>
          </a:p>
          <a:p>
            <a:r>
              <a:rPr lang="en-US" sz="1747" b="1" i="1" dirty="0">
                <a:solidFill>
                  <a:srgbClr val="0070C0"/>
                </a:solidFill>
                <a:latin typeface="Times New Roman" panose="02020603050405020304" pitchFamily="18" charset="0"/>
                <a:cs typeface="Times New Roman" panose="02020603050405020304" pitchFamily="18" charset="0"/>
              </a:rPr>
              <a:t>Average Concentration = _____</a:t>
            </a:r>
            <a:endParaRPr lang="en-US" sz="1747" i="1" dirty="0">
              <a:solidFill>
                <a:srgbClr val="0070C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F685C867-CDAE-4874-8A4A-E98EBD6E69CF}"/>
              </a:ext>
            </a:extLst>
          </p:cNvPr>
          <p:cNvSpPr txBox="1"/>
          <p:nvPr/>
        </p:nvSpPr>
        <p:spPr>
          <a:xfrm>
            <a:off x="282389" y="2806806"/>
            <a:ext cx="2344923" cy="2302618"/>
          </a:xfrm>
          <a:prstGeom prst="rect">
            <a:avLst/>
          </a:prstGeom>
          <a:noFill/>
        </p:spPr>
        <p:txBody>
          <a:bodyPr wrap="square">
            <a:spAutoFit/>
          </a:bodyPr>
          <a:lstStyle/>
          <a:p>
            <a:r>
              <a:rPr lang="en-US" sz="2135" b="1" i="1" dirty="0">
                <a:latin typeface="Times New Roman" panose="02020603050405020304" pitchFamily="18" charset="0"/>
                <a:cs typeface="Times New Roman" panose="02020603050405020304" pitchFamily="18" charset="0"/>
              </a:rPr>
              <a:t>Which pond is warmer?</a:t>
            </a:r>
          </a:p>
          <a:p>
            <a:endParaRPr lang="en-US" sz="2135" b="1" i="1" dirty="0">
              <a:latin typeface="Times New Roman" panose="02020603050405020304" pitchFamily="18" charset="0"/>
              <a:cs typeface="Times New Roman" panose="02020603050405020304" pitchFamily="18" charset="0"/>
            </a:endParaRPr>
          </a:p>
          <a:p>
            <a:endParaRPr lang="en-US" sz="1553" b="1" i="1" dirty="0">
              <a:latin typeface="Times New Roman" panose="02020603050405020304" pitchFamily="18" charset="0"/>
              <a:cs typeface="Times New Roman" panose="02020603050405020304" pitchFamily="18" charset="0"/>
            </a:endParaRPr>
          </a:p>
          <a:p>
            <a:r>
              <a:rPr lang="en-US" sz="2135" b="1" i="1" dirty="0">
                <a:latin typeface="Times New Roman" panose="02020603050405020304" pitchFamily="18" charset="0"/>
                <a:cs typeface="Times New Roman" panose="02020603050405020304" pitchFamily="18" charset="0"/>
              </a:rPr>
              <a:t>Which pond has a lower average concentration?</a:t>
            </a:r>
            <a:endParaRPr lang="en-US" sz="2135" i="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94BC6CA0-3BBE-410C-A128-F27C59F8E4B8}"/>
              </a:ext>
            </a:extLst>
          </p:cNvPr>
          <p:cNvSpPr txBox="1"/>
          <p:nvPr/>
        </p:nvSpPr>
        <p:spPr>
          <a:xfrm>
            <a:off x="5659626" y="5450392"/>
            <a:ext cx="3106270" cy="898900"/>
          </a:xfrm>
          <a:prstGeom prst="rect">
            <a:avLst/>
          </a:prstGeom>
          <a:noFill/>
        </p:spPr>
        <p:txBody>
          <a:bodyPr wrap="square" rtlCol="0">
            <a:spAutoFit/>
          </a:bodyPr>
          <a:lstStyle/>
          <a:p>
            <a:r>
              <a:rPr lang="en-US" sz="1747" b="1" i="1" dirty="0">
                <a:solidFill>
                  <a:srgbClr val="0070C0"/>
                </a:solidFill>
                <a:latin typeface="Times New Roman" panose="02020603050405020304" pitchFamily="18" charset="0"/>
                <a:cs typeface="Times New Roman" panose="02020603050405020304" pitchFamily="18" charset="0"/>
              </a:rPr>
              <a:t>Average Temp = _____</a:t>
            </a:r>
            <a:br>
              <a:rPr lang="en-US" sz="1747" b="1" i="1" dirty="0">
                <a:solidFill>
                  <a:srgbClr val="0070C0"/>
                </a:solidFill>
                <a:latin typeface="Times New Roman" panose="02020603050405020304" pitchFamily="18" charset="0"/>
                <a:cs typeface="Times New Roman" panose="02020603050405020304" pitchFamily="18" charset="0"/>
              </a:rPr>
            </a:br>
            <a:endParaRPr lang="en-US" sz="1747" b="1" i="1" dirty="0">
              <a:solidFill>
                <a:srgbClr val="0070C0"/>
              </a:solidFill>
              <a:latin typeface="Times New Roman" panose="02020603050405020304" pitchFamily="18" charset="0"/>
              <a:cs typeface="Times New Roman" panose="02020603050405020304" pitchFamily="18" charset="0"/>
            </a:endParaRPr>
          </a:p>
          <a:p>
            <a:r>
              <a:rPr lang="en-US" sz="1747" b="1" i="1" dirty="0">
                <a:solidFill>
                  <a:srgbClr val="0070C0"/>
                </a:solidFill>
                <a:latin typeface="Times New Roman" panose="02020603050405020304" pitchFamily="18" charset="0"/>
                <a:cs typeface="Times New Roman" panose="02020603050405020304" pitchFamily="18" charset="0"/>
              </a:rPr>
              <a:t>Average Concentration = _____</a:t>
            </a:r>
            <a:endParaRPr lang="en-US" sz="1747" i="1" dirty="0">
              <a:solidFill>
                <a:srgbClr val="0070C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4221B3B-B37A-409D-8E05-126A69CA18D4}"/>
              </a:ext>
            </a:extLst>
          </p:cNvPr>
          <p:cNvSpPr txBox="1"/>
          <p:nvPr/>
        </p:nvSpPr>
        <p:spPr>
          <a:xfrm>
            <a:off x="700076" y="3472436"/>
            <a:ext cx="1398782" cy="450893"/>
          </a:xfrm>
          <a:prstGeom prst="rect">
            <a:avLst/>
          </a:prstGeom>
          <a:noFill/>
        </p:spPr>
        <p:txBody>
          <a:bodyPr wrap="square" rtlCol="0">
            <a:spAutoFit/>
          </a:bodyPr>
          <a:lstStyle/>
          <a:p>
            <a:r>
              <a:rPr lang="en-US" sz="2330" b="1" i="1" dirty="0">
                <a:solidFill>
                  <a:srgbClr val="0070C0"/>
                </a:solidFill>
                <a:latin typeface="Times New Roman" panose="02020603050405020304" pitchFamily="18" charset="0"/>
                <a:cs typeface="Times New Roman" panose="02020603050405020304" pitchFamily="18" charset="0"/>
              </a:rPr>
              <a:t>Pond B</a:t>
            </a:r>
            <a:endParaRPr lang="en-US" sz="2330" i="1" dirty="0">
              <a:solidFill>
                <a:srgbClr val="0070C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C1F19F7-36F4-48D0-949D-E1568280080F}"/>
              </a:ext>
            </a:extLst>
          </p:cNvPr>
          <p:cNvSpPr txBox="1"/>
          <p:nvPr/>
        </p:nvSpPr>
        <p:spPr>
          <a:xfrm>
            <a:off x="1704720" y="709953"/>
            <a:ext cx="7061175" cy="928844"/>
          </a:xfrm>
          <a:prstGeom prst="rect">
            <a:avLst/>
          </a:prstGeom>
          <a:noFill/>
        </p:spPr>
        <p:txBody>
          <a:bodyPr wrap="square" rtlCol="0">
            <a:spAutoFit/>
          </a:bodyPr>
          <a:lstStyle/>
          <a:p>
            <a:r>
              <a:rPr lang="en-US" sz="2718" b="1" i="1" dirty="0">
                <a:solidFill>
                  <a:srgbClr val="FF0000"/>
                </a:solidFill>
                <a:latin typeface="Times New Roman" panose="02020603050405020304" pitchFamily="18" charset="0"/>
                <a:cs typeface="Times New Roman" panose="02020603050405020304" pitchFamily="18" charset="0"/>
              </a:rPr>
              <a:t>Warm water holds less dissolved oxygen than cold water.</a:t>
            </a:r>
            <a:endParaRPr lang="en-US" sz="2718" i="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630FAC4F-EC9D-4209-A689-532B8405DECD}"/>
              </a:ext>
            </a:extLst>
          </p:cNvPr>
          <p:cNvSpPr txBox="1"/>
          <p:nvPr/>
        </p:nvSpPr>
        <p:spPr>
          <a:xfrm>
            <a:off x="700077" y="5072583"/>
            <a:ext cx="1398782" cy="450893"/>
          </a:xfrm>
          <a:prstGeom prst="rect">
            <a:avLst/>
          </a:prstGeom>
          <a:noFill/>
        </p:spPr>
        <p:txBody>
          <a:bodyPr wrap="square" rtlCol="0">
            <a:spAutoFit/>
          </a:bodyPr>
          <a:lstStyle/>
          <a:p>
            <a:r>
              <a:rPr lang="en-US" sz="2330" b="1" i="1" dirty="0">
                <a:solidFill>
                  <a:srgbClr val="0070C0"/>
                </a:solidFill>
                <a:latin typeface="Times New Roman" panose="02020603050405020304" pitchFamily="18" charset="0"/>
                <a:cs typeface="Times New Roman" panose="02020603050405020304" pitchFamily="18" charset="0"/>
              </a:rPr>
              <a:t>Pond B</a:t>
            </a:r>
            <a:endParaRPr lang="en-US" sz="2330" i="1" dirty="0">
              <a:solidFill>
                <a:srgbClr val="0070C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29770AF-5102-488C-831F-B8774F3C74C8}"/>
              </a:ext>
            </a:extLst>
          </p:cNvPr>
          <p:cNvSpPr txBox="1"/>
          <p:nvPr/>
        </p:nvSpPr>
        <p:spPr>
          <a:xfrm>
            <a:off x="4100784" y="5407653"/>
            <a:ext cx="898025" cy="450893"/>
          </a:xfrm>
          <a:prstGeom prst="rect">
            <a:avLst/>
          </a:prstGeom>
          <a:noFill/>
        </p:spPr>
        <p:txBody>
          <a:bodyPr wrap="square" rtlCol="0">
            <a:spAutoFit/>
          </a:bodyPr>
          <a:lstStyle/>
          <a:p>
            <a:pPr algn="ctr"/>
            <a:r>
              <a:rPr lang="en-US" sz="2330" b="1" i="1" dirty="0">
                <a:solidFill>
                  <a:srgbClr val="7030A0"/>
                </a:solidFill>
                <a:latin typeface="Times New Roman" panose="02020603050405020304" pitchFamily="18" charset="0"/>
                <a:cs typeface="Times New Roman" panose="02020603050405020304" pitchFamily="18" charset="0"/>
              </a:rPr>
              <a:t>16.2</a:t>
            </a:r>
            <a:endParaRPr lang="en-US" sz="2330" i="1" dirty="0">
              <a:solidFill>
                <a:srgbClr val="7030A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B329451-5775-4477-BDE3-515F6E3FBECE}"/>
              </a:ext>
            </a:extLst>
          </p:cNvPr>
          <p:cNvSpPr txBox="1"/>
          <p:nvPr/>
        </p:nvSpPr>
        <p:spPr>
          <a:xfrm>
            <a:off x="4918860" y="5926274"/>
            <a:ext cx="898025" cy="450893"/>
          </a:xfrm>
          <a:prstGeom prst="rect">
            <a:avLst/>
          </a:prstGeom>
          <a:noFill/>
        </p:spPr>
        <p:txBody>
          <a:bodyPr wrap="square" rtlCol="0">
            <a:spAutoFit/>
          </a:bodyPr>
          <a:lstStyle/>
          <a:p>
            <a:pPr algn="ctr"/>
            <a:r>
              <a:rPr lang="en-US" sz="2330" b="1" i="1" dirty="0">
                <a:solidFill>
                  <a:srgbClr val="7030A0"/>
                </a:solidFill>
                <a:latin typeface="Times New Roman" panose="02020603050405020304" pitchFamily="18" charset="0"/>
                <a:cs typeface="Times New Roman" panose="02020603050405020304" pitchFamily="18" charset="0"/>
              </a:rPr>
              <a:t>7.16</a:t>
            </a:r>
            <a:endParaRPr lang="en-US" sz="2330" i="1" dirty="0">
              <a:solidFill>
                <a:srgbClr val="7030A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A6A3014-6B63-4222-B231-DF96B571BC7B}"/>
              </a:ext>
            </a:extLst>
          </p:cNvPr>
          <p:cNvSpPr txBox="1"/>
          <p:nvPr/>
        </p:nvSpPr>
        <p:spPr>
          <a:xfrm>
            <a:off x="7170508" y="5379857"/>
            <a:ext cx="898025" cy="450893"/>
          </a:xfrm>
          <a:prstGeom prst="rect">
            <a:avLst/>
          </a:prstGeom>
          <a:noFill/>
        </p:spPr>
        <p:txBody>
          <a:bodyPr wrap="square" rtlCol="0">
            <a:spAutoFit/>
          </a:bodyPr>
          <a:lstStyle/>
          <a:p>
            <a:pPr algn="ctr"/>
            <a:r>
              <a:rPr lang="en-US" sz="2330" b="1" i="1" dirty="0">
                <a:solidFill>
                  <a:srgbClr val="7030A0"/>
                </a:solidFill>
                <a:latin typeface="Times New Roman" panose="02020603050405020304" pitchFamily="18" charset="0"/>
                <a:cs typeface="Times New Roman" panose="02020603050405020304" pitchFamily="18" charset="0"/>
              </a:rPr>
              <a:t>24.8</a:t>
            </a:r>
            <a:endParaRPr lang="en-US" sz="2330" i="1" dirty="0">
              <a:solidFill>
                <a:srgbClr val="7030A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0AEBD30-8EE6-4F9B-ADAC-DE4CE650930C}"/>
              </a:ext>
            </a:extLst>
          </p:cNvPr>
          <p:cNvSpPr txBox="1"/>
          <p:nvPr/>
        </p:nvSpPr>
        <p:spPr>
          <a:xfrm>
            <a:off x="7954272" y="5898479"/>
            <a:ext cx="898025" cy="450893"/>
          </a:xfrm>
          <a:prstGeom prst="rect">
            <a:avLst/>
          </a:prstGeom>
          <a:noFill/>
        </p:spPr>
        <p:txBody>
          <a:bodyPr wrap="square" rtlCol="0">
            <a:spAutoFit/>
          </a:bodyPr>
          <a:lstStyle/>
          <a:p>
            <a:pPr algn="ctr"/>
            <a:r>
              <a:rPr lang="en-US" sz="2330" b="1" i="1" dirty="0">
                <a:solidFill>
                  <a:srgbClr val="7030A0"/>
                </a:solidFill>
                <a:latin typeface="Times New Roman" panose="02020603050405020304" pitchFamily="18" charset="0"/>
                <a:cs typeface="Times New Roman" panose="02020603050405020304" pitchFamily="18" charset="0"/>
              </a:rPr>
              <a:t>6.16</a:t>
            </a:r>
            <a:endParaRPr lang="en-US" sz="2330"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8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12" grpId="0"/>
      <p:bldP spid="13" grpId="0"/>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58522" y="248770"/>
            <a:ext cx="3869726" cy="1347100"/>
          </a:xfrm>
          <a:prstGeom prst="rect">
            <a:avLst/>
          </a:prstGeom>
          <a:noFill/>
          <a:ln w="9525">
            <a:noFill/>
            <a:miter lim="800000"/>
            <a:headEnd/>
            <a:tailEnd/>
          </a:ln>
        </p:spPr>
        <p:txBody>
          <a:bodyPr wrap="square">
            <a:spAutoFit/>
          </a:bodyPr>
          <a:lstStyle/>
          <a:p>
            <a:r>
              <a:rPr lang="en-US" sz="2718" b="1" kern="100" dirty="0">
                <a:latin typeface="Times New Roman" panose="02020603050405020304" pitchFamily="18" charset="0"/>
                <a:ea typeface="Lucida Sans Unicode" panose="020B0602030504020204" pitchFamily="34" charset="0"/>
              </a:rPr>
              <a:t>4) How does oxygen concentration affect the fish that live in a pond? </a:t>
            </a:r>
          </a:p>
        </p:txBody>
      </p:sp>
      <p:graphicFrame>
        <p:nvGraphicFramePr>
          <p:cNvPr id="2" name="Table 1">
            <a:extLst>
              <a:ext uri="{FF2B5EF4-FFF2-40B4-BE49-F238E27FC236}">
                <a16:creationId xmlns:a16="http://schemas.microsoft.com/office/drawing/2014/main" id="{7E189214-EF36-4791-88C3-75D7C39082EE}"/>
              </a:ext>
            </a:extLst>
          </p:cNvPr>
          <p:cNvGraphicFramePr>
            <a:graphicFrameLocks noGrp="1"/>
          </p:cNvGraphicFramePr>
          <p:nvPr/>
        </p:nvGraphicFramePr>
        <p:xfrm>
          <a:off x="4276165" y="222608"/>
          <a:ext cx="4585449" cy="2389549"/>
        </p:xfrm>
        <a:graphic>
          <a:graphicData uri="http://schemas.openxmlformats.org/drawingml/2006/table">
            <a:tbl>
              <a:tblPr/>
              <a:tblGrid>
                <a:gridCol w="1264177">
                  <a:extLst>
                    <a:ext uri="{9D8B030D-6E8A-4147-A177-3AD203B41FA5}">
                      <a16:colId xmlns:a16="http://schemas.microsoft.com/office/drawing/2014/main" val="2252128638"/>
                    </a:ext>
                  </a:extLst>
                </a:gridCol>
                <a:gridCol w="830318">
                  <a:extLst>
                    <a:ext uri="{9D8B030D-6E8A-4147-A177-3AD203B41FA5}">
                      <a16:colId xmlns:a16="http://schemas.microsoft.com/office/drawing/2014/main" val="2902874694"/>
                    </a:ext>
                  </a:extLst>
                </a:gridCol>
                <a:gridCol w="830318">
                  <a:extLst>
                    <a:ext uri="{9D8B030D-6E8A-4147-A177-3AD203B41FA5}">
                      <a16:colId xmlns:a16="http://schemas.microsoft.com/office/drawing/2014/main" val="2383066815"/>
                    </a:ext>
                  </a:extLst>
                </a:gridCol>
                <a:gridCol w="830318">
                  <a:extLst>
                    <a:ext uri="{9D8B030D-6E8A-4147-A177-3AD203B41FA5}">
                      <a16:colId xmlns:a16="http://schemas.microsoft.com/office/drawing/2014/main" val="2767750447"/>
                    </a:ext>
                  </a:extLst>
                </a:gridCol>
                <a:gridCol w="830318">
                  <a:extLst>
                    <a:ext uri="{9D8B030D-6E8A-4147-A177-3AD203B41FA5}">
                      <a16:colId xmlns:a16="http://schemas.microsoft.com/office/drawing/2014/main" val="4139924023"/>
                    </a:ext>
                  </a:extLst>
                </a:gridCol>
              </a:tblGrid>
              <a:tr h="429639">
                <a:tc>
                  <a:txBody>
                    <a:bodyPr/>
                    <a:lstStyle/>
                    <a:p>
                      <a:pPr algn="ctr" rtl="0" fontAlgn="ctr">
                        <a:spcBef>
                          <a:spcPts val="0"/>
                        </a:spcBef>
                        <a:spcAft>
                          <a:spcPts val="0"/>
                        </a:spcAft>
                      </a:pPr>
                      <a:r>
                        <a:rPr lang="en-US" sz="1300" b="1" i="0" u="none" strike="noStrike" dirty="0">
                          <a:solidFill>
                            <a:srgbClr val="000000"/>
                          </a:solidFill>
                          <a:effectLst/>
                          <a:highlight>
                            <a:srgbClr val="FFFF00"/>
                          </a:highlight>
                          <a:latin typeface="Arial" panose="020B0604020202020204" pitchFamily="34" charset="0"/>
                        </a:rPr>
                        <a:t>NO FARMS</a:t>
                      </a:r>
                      <a:endParaRPr lang="en-US" sz="1900" b="1" dirty="0">
                        <a:effectLst/>
                        <a:highlight>
                          <a:srgbClr val="FFFF00"/>
                        </a:highligh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a:solidFill>
                            <a:srgbClr val="000000"/>
                          </a:solidFill>
                          <a:effectLst/>
                          <a:latin typeface="Arial" panose="020B0604020202020204" pitchFamily="34" charset="0"/>
                        </a:rPr>
                        <a:t>Temp</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Oxygen</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a:solidFill>
                            <a:srgbClr val="000000"/>
                          </a:solidFill>
                          <a:effectLst/>
                          <a:latin typeface="Arial" panose="020B0604020202020204" pitchFamily="34" charset="0"/>
                        </a:rPr>
                        <a:t>Catfish</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Trout</a:t>
                      </a:r>
                      <a:endParaRPr lang="en-US" sz="1900" dirty="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55296968"/>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15</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5.93</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2865589108"/>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12:00 PM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7.52</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3</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491166299"/>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9.10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8</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2977043794"/>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7.56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14</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2198033126"/>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14</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5.69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17</a:t>
                      </a:r>
                      <a:endParaRPr lang="en-US" sz="1900" dirty="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4167879430"/>
                  </a:ext>
                </a:extLst>
              </a:tr>
            </a:tbl>
          </a:graphicData>
        </a:graphic>
      </p:graphicFrame>
      <p:graphicFrame>
        <p:nvGraphicFramePr>
          <p:cNvPr id="4" name="Table 3">
            <a:extLst>
              <a:ext uri="{FF2B5EF4-FFF2-40B4-BE49-F238E27FC236}">
                <a16:creationId xmlns:a16="http://schemas.microsoft.com/office/drawing/2014/main" id="{6F34B328-8930-4D9C-94E1-013105FE8135}"/>
              </a:ext>
            </a:extLst>
          </p:cNvPr>
          <p:cNvGraphicFramePr>
            <a:graphicFrameLocks noGrp="1"/>
          </p:cNvGraphicFramePr>
          <p:nvPr/>
        </p:nvGraphicFramePr>
        <p:xfrm>
          <a:off x="4276165" y="2715296"/>
          <a:ext cx="4585449" cy="2389549"/>
        </p:xfrm>
        <a:graphic>
          <a:graphicData uri="http://schemas.openxmlformats.org/drawingml/2006/table">
            <a:tbl>
              <a:tblPr/>
              <a:tblGrid>
                <a:gridCol w="1264177">
                  <a:extLst>
                    <a:ext uri="{9D8B030D-6E8A-4147-A177-3AD203B41FA5}">
                      <a16:colId xmlns:a16="http://schemas.microsoft.com/office/drawing/2014/main" val="1729497420"/>
                    </a:ext>
                  </a:extLst>
                </a:gridCol>
                <a:gridCol w="830318">
                  <a:extLst>
                    <a:ext uri="{9D8B030D-6E8A-4147-A177-3AD203B41FA5}">
                      <a16:colId xmlns:a16="http://schemas.microsoft.com/office/drawing/2014/main" val="4122051436"/>
                    </a:ext>
                  </a:extLst>
                </a:gridCol>
                <a:gridCol w="830318">
                  <a:extLst>
                    <a:ext uri="{9D8B030D-6E8A-4147-A177-3AD203B41FA5}">
                      <a16:colId xmlns:a16="http://schemas.microsoft.com/office/drawing/2014/main" val="2107849934"/>
                    </a:ext>
                  </a:extLst>
                </a:gridCol>
                <a:gridCol w="830318">
                  <a:extLst>
                    <a:ext uri="{9D8B030D-6E8A-4147-A177-3AD203B41FA5}">
                      <a16:colId xmlns:a16="http://schemas.microsoft.com/office/drawing/2014/main" val="2011767952"/>
                    </a:ext>
                  </a:extLst>
                </a:gridCol>
                <a:gridCol w="830318">
                  <a:extLst>
                    <a:ext uri="{9D8B030D-6E8A-4147-A177-3AD203B41FA5}">
                      <a16:colId xmlns:a16="http://schemas.microsoft.com/office/drawing/2014/main" val="899345074"/>
                    </a:ext>
                  </a:extLst>
                </a:gridCol>
              </a:tblGrid>
              <a:tr h="429639">
                <a:tc>
                  <a:txBody>
                    <a:bodyPr/>
                    <a:lstStyle/>
                    <a:p>
                      <a:pPr algn="ctr" rtl="0" fontAlgn="ctr">
                        <a:spcBef>
                          <a:spcPts val="0"/>
                        </a:spcBef>
                        <a:spcAft>
                          <a:spcPts val="0"/>
                        </a:spcAft>
                      </a:pPr>
                      <a:r>
                        <a:rPr lang="en-US" sz="1300" b="1" i="0" u="none" strike="noStrike" dirty="0">
                          <a:solidFill>
                            <a:srgbClr val="000000"/>
                          </a:solidFill>
                          <a:effectLst/>
                          <a:highlight>
                            <a:srgbClr val="FFFF00"/>
                          </a:highlight>
                          <a:latin typeface="Arial" panose="020B0604020202020204" pitchFamily="34" charset="0"/>
                        </a:rPr>
                        <a:t>1 FARM</a:t>
                      </a:r>
                      <a:endParaRPr lang="en-US" sz="1900" dirty="0">
                        <a:effectLst/>
                        <a:highlight>
                          <a:srgbClr val="FFFF00"/>
                        </a:highligh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a:solidFill>
                            <a:srgbClr val="000000"/>
                          </a:solidFill>
                          <a:effectLst/>
                          <a:latin typeface="Arial" panose="020B0604020202020204" pitchFamily="34" charset="0"/>
                        </a:rPr>
                        <a:t>Temp</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Oxygen</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a:solidFill>
                            <a:srgbClr val="000000"/>
                          </a:solidFill>
                          <a:effectLst/>
                          <a:latin typeface="Arial" panose="020B0604020202020204" pitchFamily="34" charset="0"/>
                        </a:rPr>
                        <a:t>Catfish</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a:solidFill>
                            <a:srgbClr val="000000"/>
                          </a:solidFill>
                          <a:effectLst/>
                          <a:latin typeface="Arial" panose="020B0604020202020204" pitchFamily="34" charset="0"/>
                        </a:rPr>
                        <a:t>Trout</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180182193"/>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4.77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50510394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21</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6.10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3</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3862712205"/>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23</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7.40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3848337918"/>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12:00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6.18</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8</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486425155"/>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19</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4.81</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13</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9</a:t>
                      </a:r>
                      <a:endParaRPr lang="en-US" sz="1900" dirty="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2969767508"/>
                  </a:ext>
                </a:extLst>
              </a:tr>
            </a:tbl>
          </a:graphicData>
        </a:graphic>
      </p:graphicFrame>
      <p:sp>
        <p:nvSpPr>
          <p:cNvPr id="7" name="TextBox 6">
            <a:extLst>
              <a:ext uri="{FF2B5EF4-FFF2-40B4-BE49-F238E27FC236}">
                <a16:creationId xmlns:a16="http://schemas.microsoft.com/office/drawing/2014/main" id="{6282E157-E82C-4F2B-AB95-42F711D2B14F}"/>
              </a:ext>
            </a:extLst>
          </p:cNvPr>
          <p:cNvSpPr txBox="1"/>
          <p:nvPr/>
        </p:nvSpPr>
        <p:spPr>
          <a:xfrm>
            <a:off x="278142" y="1722746"/>
            <a:ext cx="4239521" cy="1885131"/>
          </a:xfrm>
          <a:prstGeom prst="rect">
            <a:avLst/>
          </a:prstGeom>
          <a:noFill/>
        </p:spPr>
        <p:txBody>
          <a:bodyPr wrap="square">
            <a:spAutoFit/>
          </a:bodyPr>
          <a:lstStyle/>
          <a:p>
            <a:r>
              <a:rPr lang="en-US" sz="2330" b="1" i="1" dirty="0">
                <a:latin typeface="Times New Roman" panose="02020603050405020304" pitchFamily="18" charset="0"/>
                <a:cs typeface="Times New Roman" panose="02020603050405020304" pitchFamily="18" charset="0"/>
              </a:rPr>
              <a:t>Look at your data … </a:t>
            </a:r>
          </a:p>
          <a:p>
            <a:r>
              <a:rPr lang="en-US" sz="2330" b="1" i="1" dirty="0">
                <a:latin typeface="Times New Roman" panose="02020603050405020304" pitchFamily="18" charset="0"/>
                <a:cs typeface="Times New Roman" panose="02020603050405020304" pitchFamily="18" charset="0"/>
              </a:rPr>
              <a:t>Most fish overall? </a:t>
            </a:r>
          </a:p>
          <a:p>
            <a:r>
              <a:rPr lang="en-US" sz="2330" b="1" i="1" dirty="0">
                <a:latin typeface="Times New Roman" panose="02020603050405020304" pitchFamily="18" charset="0"/>
                <a:cs typeface="Times New Roman" panose="02020603050405020304" pitchFamily="18" charset="0"/>
              </a:rPr>
              <a:t>More catfish?  </a:t>
            </a:r>
          </a:p>
          <a:p>
            <a:r>
              <a:rPr lang="en-US" sz="2330" b="1" i="1" dirty="0">
                <a:latin typeface="Times New Roman" panose="02020603050405020304" pitchFamily="18" charset="0"/>
                <a:cs typeface="Times New Roman" panose="02020603050405020304" pitchFamily="18" charset="0"/>
              </a:rPr>
              <a:t>More trout?</a:t>
            </a:r>
          </a:p>
          <a:p>
            <a:r>
              <a:rPr lang="en-US" sz="2330" b="1" i="1" dirty="0">
                <a:latin typeface="Times New Roman" panose="02020603050405020304" pitchFamily="18" charset="0"/>
                <a:cs typeface="Times New Roman" panose="02020603050405020304" pitchFamily="18" charset="0"/>
              </a:rPr>
              <a:t>Higher oxygen concentration?</a:t>
            </a:r>
            <a:endParaRPr lang="en-US" sz="2330" i="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29F07F9-F5A3-4ABB-8BAB-7B83BE8BB105}"/>
              </a:ext>
            </a:extLst>
          </p:cNvPr>
          <p:cNvSpPr txBox="1"/>
          <p:nvPr/>
        </p:nvSpPr>
        <p:spPr>
          <a:xfrm>
            <a:off x="278143" y="5647765"/>
            <a:ext cx="8449796" cy="928844"/>
          </a:xfrm>
          <a:prstGeom prst="rect">
            <a:avLst/>
          </a:prstGeom>
          <a:noFill/>
        </p:spPr>
        <p:txBody>
          <a:bodyPr wrap="square" rtlCol="0">
            <a:spAutoFit/>
          </a:bodyPr>
          <a:lstStyle/>
          <a:p>
            <a:r>
              <a:rPr lang="en-US" sz="2718" b="1" i="1" dirty="0">
                <a:solidFill>
                  <a:srgbClr val="FF0000"/>
                </a:solidFill>
                <a:latin typeface="Times New Roman" panose="02020603050405020304" pitchFamily="18" charset="0"/>
                <a:cs typeface="Times New Roman" panose="02020603050405020304" pitchFamily="18" charset="0"/>
              </a:rPr>
              <a:t>Trout need more oxygen, while catfish can survive with less oxygen.</a:t>
            </a:r>
            <a:endParaRPr lang="en-US" sz="2718" i="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5510EB-9AFB-4DA7-9AF4-6034FF4B1867}"/>
              </a:ext>
            </a:extLst>
          </p:cNvPr>
          <p:cNvSpPr txBox="1"/>
          <p:nvPr/>
        </p:nvSpPr>
        <p:spPr>
          <a:xfrm>
            <a:off x="356347" y="4420306"/>
            <a:ext cx="3697941" cy="510589"/>
          </a:xfrm>
          <a:prstGeom prst="rect">
            <a:avLst/>
          </a:prstGeom>
          <a:noFill/>
        </p:spPr>
        <p:txBody>
          <a:bodyPr wrap="square">
            <a:spAutoFit/>
          </a:bodyPr>
          <a:lstStyle/>
          <a:p>
            <a:r>
              <a:rPr lang="en-US" sz="2718" b="1" i="1" dirty="0">
                <a:solidFill>
                  <a:srgbClr val="FF0000"/>
                </a:solidFill>
                <a:latin typeface="Times New Roman" panose="02020603050405020304" pitchFamily="18" charset="0"/>
                <a:cs typeface="Times New Roman" panose="02020603050405020304" pitchFamily="18" charset="0"/>
              </a:rPr>
              <a:t>Generalist vs specialist</a:t>
            </a:r>
            <a:endParaRPr lang="en-US" sz="2718" dirty="0"/>
          </a:p>
        </p:txBody>
      </p:sp>
      <p:cxnSp>
        <p:nvCxnSpPr>
          <p:cNvPr id="6" name="Straight Arrow Connector 5">
            <a:extLst>
              <a:ext uri="{FF2B5EF4-FFF2-40B4-BE49-F238E27FC236}">
                <a16:creationId xmlns:a16="http://schemas.microsoft.com/office/drawing/2014/main" id="{A52FCE1A-460D-42F7-AE74-7AD697505442}"/>
              </a:ext>
            </a:extLst>
          </p:cNvPr>
          <p:cNvCxnSpPr>
            <a:cxnSpLocks/>
          </p:cNvCxnSpPr>
          <p:nvPr/>
        </p:nvCxnSpPr>
        <p:spPr>
          <a:xfrm flipH="1">
            <a:off x="652182" y="4853341"/>
            <a:ext cx="2144806" cy="8683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56331F4-2EB3-44C8-B07F-B409B00B90DE}"/>
              </a:ext>
            </a:extLst>
          </p:cNvPr>
          <p:cNvCxnSpPr>
            <a:cxnSpLocks/>
          </p:cNvCxnSpPr>
          <p:nvPr/>
        </p:nvCxnSpPr>
        <p:spPr>
          <a:xfrm>
            <a:off x="1357185" y="4853340"/>
            <a:ext cx="3732527" cy="9260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54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58522" y="146951"/>
            <a:ext cx="8626958" cy="928844"/>
          </a:xfrm>
          <a:prstGeom prst="rect">
            <a:avLst/>
          </a:prstGeom>
          <a:noFill/>
          <a:ln w="9525">
            <a:noFill/>
            <a:miter lim="800000"/>
            <a:headEnd/>
            <a:tailEnd/>
          </a:ln>
        </p:spPr>
        <p:txBody>
          <a:bodyPr wrap="square">
            <a:spAutoFit/>
          </a:bodyPr>
          <a:lstStyle/>
          <a:p>
            <a:pPr algn="just"/>
            <a:r>
              <a:rPr lang="en-US" sz="2718"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How does the presence of farms affect the temperature or oxygen levels in a pond? Why?  </a:t>
            </a:r>
          </a:p>
        </p:txBody>
      </p:sp>
      <p:sp>
        <p:nvSpPr>
          <p:cNvPr id="4" name="TextBox 3">
            <a:extLst>
              <a:ext uri="{FF2B5EF4-FFF2-40B4-BE49-F238E27FC236}">
                <a16:creationId xmlns:a16="http://schemas.microsoft.com/office/drawing/2014/main" id="{041E1C36-CFBA-45C6-BCAF-094A3863A7F8}"/>
              </a:ext>
            </a:extLst>
          </p:cNvPr>
          <p:cNvSpPr txBox="1"/>
          <p:nvPr/>
        </p:nvSpPr>
        <p:spPr>
          <a:xfrm>
            <a:off x="418929" y="3767942"/>
            <a:ext cx="8368504" cy="510589"/>
          </a:xfrm>
          <a:prstGeom prst="rect">
            <a:avLst/>
          </a:prstGeom>
          <a:noFill/>
        </p:spPr>
        <p:txBody>
          <a:bodyPr wrap="square">
            <a:spAutoFit/>
          </a:bodyPr>
          <a:lstStyle/>
          <a:p>
            <a:r>
              <a:rPr lang="en-US" sz="2718" b="1" i="1" dirty="0">
                <a:solidFill>
                  <a:srgbClr val="FF0000"/>
                </a:solidFill>
                <a:latin typeface="Times New Roman" panose="02020603050405020304" pitchFamily="18" charset="0"/>
                <a:cs typeface="Times New Roman" panose="02020603050405020304" pitchFamily="18" charset="0"/>
              </a:rPr>
              <a:t>The more farms you had, the lower your oxygen levels. </a:t>
            </a:r>
          </a:p>
        </p:txBody>
      </p:sp>
      <p:graphicFrame>
        <p:nvGraphicFramePr>
          <p:cNvPr id="6" name="Table 5">
            <a:extLst>
              <a:ext uri="{FF2B5EF4-FFF2-40B4-BE49-F238E27FC236}">
                <a16:creationId xmlns:a16="http://schemas.microsoft.com/office/drawing/2014/main" id="{59F413C7-E91B-4B71-812E-AC8FEFF296A6}"/>
              </a:ext>
            </a:extLst>
          </p:cNvPr>
          <p:cNvGraphicFramePr>
            <a:graphicFrameLocks noGrp="1"/>
          </p:cNvGraphicFramePr>
          <p:nvPr/>
        </p:nvGraphicFramePr>
        <p:xfrm>
          <a:off x="418929" y="1062317"/>
          <a:ext cx="4009419" cy="2389549"/>
        </p:xfrm>
        <a:graphic>
          <a:graphicData uri="http://schemas.openxmlformats.org/drawingml/2006/table">
            <a:tbl>
              <a:tblPr/>
              <a:tblGrid>
                <a:gridCol w="1105370">
                  <a:extLst>
                    <a:ext uri="{9D8B030D-6E8A-4147-A177-3AD203B41FA5}">
                      <a16:colId xmlns:a16="http://schemas.microsoft.com/office/drawing/2014/main" val="1729497420"/>
                    </a:ext>
                  </a:extLst>
                </a:gridCol>
                <a:gridCol w="597319">
                  <a:extLst>
                    <a:ext uri="{9D8B030D-6E8A-4147-A177-3AD203B41FA5}">
                      <a16:colId xmlns:a16="http://schemas.microsoft.com/office/drawing/2014/main" val="4122051436"/>
                    </a:ext>
                  </a:extLst>
                </a:gridCol>
                <a:gridCol w="854706">
                  <a:extLst>
                    <a:ext uri="{9D8B030D-6E8A-4147-A177-3AD203B41FA5}">
                      <a16:colId xmlns:a16="http://schemas.microsoft.com/office/drawing/2014/main" val="2107849934"/>
                    </a:ext>
                  </a:extLst>
                </a:gridCol>
                <a:gridCol w="726012">
                  <a:extLst>
                    <a:ext uri="{9D8B030D-6E8A-4147-A177-3AD203B41FA5}">
                      <a16:colId xmlns:a16="http://schemas.microsoft.com/office/drawing/2014/main" val="2011767952"/>
                    </a:ext>
                  </a:extLst>
                </a:gridCol>
                <a:gridCol w="726012">
                  <a:extLst>
                    <a:ext uri="{9D8B030D-6E8A-4147-A177-3AD203B41FA5}">
                      <a16:colId xmlns:a16="http://schemas.microsoft.com/office/drawing/2014/main" val="899345074"/>
                    </a:ext>
                  </a:extLst>
                </a:gridCol>
              </a:tblGrid>
              <a:tr h="429639">
                <a:tc>
                  <a:txBody>
                    <a:bodyPr/>
                    <a:lstStyle/>
                    <a:p>
                      <a:pPr algn="ctr" rtl="0" fontAlgn="ctr">
                        <a:spcBef>
                          <a:spcPts val="0"/>
                        </a:spcBef>
                        <a:spcAft>
                          <a:spcPts val="0"/>
                        </a:spcAft>
                      </a:pPr>
                      <a:r>
                        <a:rPr lang="en-US" sz="1300" b="1" i="0" u="none" strike="noStrike" dirty="0">
                          <a:solidFill>
                            <a:srgbClr val="000000"/>
                          </a:solidFill>
                          <a:effectLst/>
                          <a:highlight>
                            <a:srgbClr val="FFFF00"/>
                          </a:highlight>
                          <a:latin typeface="Arial" panose="020B0604020202020204" pitchFamily="34" charset="0"/>
                        </a:rPr>
                        <a:t>1 FARM</a:t>
                      </a:r>
                      <a:endParaRPr lang="en-US" sz="1900" dirty="0">
                        <a:effectLst/>
                        <a:highlight>
                          <a:srgbClr val="FFFF00"/>
                        </a:highligh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Temp</a:t>
                      </a:r>
                      <a:endParaRPr lang="en-US" sz="16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Oxygen</a:t>
                      </a:r>
                      <a:endParaRPr lang="en-US" sz="16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Catfish</a:t>
                      </a:r>
                      <a:endParaRPr lang="en-US" sz="16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Trout</a:t>
                      </a:r>
                      <a:endParaRPr lang="en-US" sz="1600" dirty="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180182193"/>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4.77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50510394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21</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6.10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3</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3862712205"/>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23</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7.40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3848337918"/>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12:00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6.18</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10</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8</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486425155"/>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19</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4.81</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13</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9</a:t>
                      </a:r>
                      <a:endParaRPr lang="en-US" sz="1900" dirty="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2969767508"/>
                  </a:ext>
                </a:extLst>
              </a:tr>
            </a:tbl>
          </a:graphicData>
        </a:graphic>
      </p:graphicFrame>
      <p:graphicFrame>
        <p:nvGraphicFramePr>
          <p:cNvPr id="3" name="Table 2">
            <a:extLst>
              <a:ext uri="{FF2B5EF4-FFF2-40B4-BE49-F238E27FC236}">
                <a16:creationId xmlns:a16="http://schemas.microsoft.com/office/drawing/2014/main" id="{078D09FC-6070-4E54-A192-269B4C1BD33C}"/>
              </a:ext>
            </a:extLst>
          </p:cNvPr>
          <p:cNvGraphicFramePr>
            <a:graphicFrameLocks noGrp="1"/>
          </p:cNvGraphicFramePr>
          <p:nvPr/>
        </p:nvGraphicFramePr>
        <p:xfrm>
          <a:off x="4793656" y="1062318"/>
          <a:ext cx="3993778" cy="2430458"/>
        </p:xfrm>
        <a:graphic>
          <a:graphicData uri="http://schemas.openxmlformats.org/drawingml/2006/table">
            <a:tbl>
              <a:tblPr/>
              <a:tblGrid>
                <a:gridCol w="1101056">
                  <a:extLst>
                    <a:ext uri="{9D8B030D-6E8A-4147-A177-3AD203B41FA5}">
                      <a16:colId xmlns:a16="http://schemas.microsoft.com/office/drawing/2014/main" val="801981966"/>
                    </a:ext>
                  </a:extLst>
                </a:gridCol>
                <a:gridCol w="591221">
                  <a:extLst>
                    <a:ext uri="{9D8B030D-6E8A-4147-A177-3AD203B41FA5}">
                      <a16:colId xmlns:a16="http://schemas.microsoft.com/office/drawing/2014/main" val="1783827489"/>
                    </a:ext>
                  </a:extLst>
                </a:gridCol>
                <a:gridCol w="855139">
                  <a:extLst>
                    <a:ext uri="{9D8B030D-6E8A-4147-A177-3AD203B41FA5}">
                      <a16:colId xmlns:a16="http://schemas.microsoft.com/office/drawing/2014/main" val="93066206"/>
                    </a:ext>
                  </a:extLst>
                </a:gridCol>
                <a:gridCol w="723181">
                  <a:extLst>
                    <a:ext uri="{9D8B030D-6E8A-4147-A177-3AD203B41FA5}">
                      <a16:colId xmlns:a16="http://schemas.microsoft.com/office/drawing/2014/main" val="3370127481"/>
                    </a:ext>
                  </a:extLst>
                </a:gridCol>
                <a:gridCol w="723181">
                  <a:extLst>
                    <a:ext uri="{9D8B030D-6E8A-4147-A177-3AD203B41FA5}">
                      <a16:colId xmlns:a16="http://schemas.microsoft.com/office/drawing/2014/main" val="462642889"/>
                    </a:ext>
                  </a:extLst>
                </a:gridCol>
              </a:tblGrid>
              <a:tr h="470548">
                <a:tc>
                  <a:txBody>
                    <a:bodyPr/>
                    <a:lstStyle/>
                    <a:p>
                      <a:pPr algn="ctr" rtl="0" fontAlgn="ctr">
                        <a:spcBef>
                          <a:spcPts val="0"/>
                        </a:spcBef>
                        <a:spcAft>
                          <a:spcPts val="0"/>
                        </a:spcAft>
                      </a:pPr>
                      <a:r>
                        <a:rPr lang="en-US" sz="1300" b="1" i="0" u="none" strike="noStrike" dirty="0">
                          <a:solidFill>
                            <a:srgbClr val="000000"/>
                          </a:solidFill>
                          <a:effectLst/>
                          <a:highlight>
                            <a:srgbClr val="FFFF00"/>
                          </a:highlight>
                          <a:latin typeface="Arial" panose="020B0604020202020204" pitchFamily="34" charset="0"/>
                        </a:rPr>
                        <a:t>4 FARMS</a:t>
                      </a:r>
                      <a:endParaRPr lang="en-US" sz="1900" dirty="0">
                        <a:effectLst/>
                        <a:highlight>
                          <a:srgbClr val="FFFF00"/>
                        </a:highligh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Temp</a:t>
                      </a:r>
                      <a:endParaRPr lang="en-US" sz="16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Oxygen</a:t>
                      </a:r>
                      <a:endParaRPr lang="en-US" sz="16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Catfish</a:t>
                      </a:r>
                      <a:endParaRPr lang="en-US" sz="16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Trout</a:t>
                      </a:r>
                      <a:endParaRPr lang="en-US" sz="1600" dirty="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824657147"/>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2.69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0</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343136660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30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3.50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4</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4045218164"/>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31</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4.27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59967227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3.51</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14</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713963751"/>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2.69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17</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0</a:t>
                      </a:r>
                      <a:endParaRPr lang="en-US" sz="1900" dirty="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389846121"/>
                  </a:ext>
                </a:extLst>
              </a:tr>
            </a:tbl>
          </a:graphicData>
        </a:graphic>
      </p:graphicFrame>
      <p:sp>
        <p:nvSpPr>
          <p:cNvPr id="2" name="TextBox 1">
            <a:extLst>
              <a:ext uri="{FF2B5EF4-FFF2-40B4-BE49-F238E27FC236}">
                <a16:creationId xmlns:a16="http://schemas.microsoft.com/office/drawing/2014/main" id="{81D6A490-1527-2A7C-3D8C-903CC5B4485B}"/>
              </a:ext>
            </a:extLst>
          </p:cNvPr>
          <p:cNvSpPr txBox="1"/>
          <p:nvPr/>
        </p:nvSpPr>
        <p:spPr>
          <a:xfrm>
            <a:off x="387748" y="4281044"/>
            <a:ext cx="8368504" cy="510589"/>
          </a:xfrm>
          <a:prstGeom prst="rect">
            <a:avLst/>
          </a:prstGeom>
          <a:noFill/>
        </p:spPr>
        <p:txBody>
          <a:bodyPr wrap="square">
            <a:spAutoFit/>
          </a:bodyPr>
          <a:lstStyle/>
          <a:p>
            <a:r>
              <a:rPr lang="en-US" sz="2718" b="1" i="1" dirty="0">
                <a:latin typeface="Times New Roman" panose="02020603050405020304" pitchFamily="18" charset="0"/>
                <a:cs typeface="Times New Roman" panose="02020603050405020304" pitchFamily="18" charset="0"/>
              </a:rPr>
              <a:t>Why?</a:t>
            </a:r>
          </a:p>
        </p:txBody>
      </p:sp>
      <p:sp>
        <p:nvSpPr>
          <p:cNvPr id="5" name="TextBox 4">
            <a:extLst>
              <a:ext uri="{FF2B5EF4-FFF2-40B4-BE49-F238E27FC236}">
                <a16:creationId xmlns:a16="http://schemas.microsoft.com/office/drawing/2014/main" id="{E893180C-58AF-390C-8F3F-6E5531D07BD5}"/>
              </a:ext>
            </a:extLst>
          </p:cNvPr>
          <p:cNvSpPr txBox="1"/>
          <p:nvPr/>
        </p:nvSpPr>
        <p:spPr>
          <a:xfrm>
            <a:off x="387748" y="4831549"/>
            <a:ext cx="8368504" cy="1765355"/>
          </a:xfrm>
          <a:prstGeom prst="rect">
            <a:avLst/>
          </a:prstGeom>
          <a:noFill/>
        </p:spPr>
        <p:txBody>
          <a:bodyPr wrap="square">
            <a:spAutoFit/>
          </a:bodyPr>
          <a:lstStyle/>
          <a:p>
            <a:r>
              <a:rPr lang="en-US" sz="2718" b="1" i="1" dirty="0">
                <a:solidFill>
                  <a:srgbClr val="FF0000"/>
                </a:solidFill>
                <a:latin typeface="Times New Roman" panose="02020603050405020304" pitchFamily="18" charset="0"/>
                <a:cs typeface="Times New Roman" panose="02020603050405020304" pitchFamily="18" charset="0"/>
              </a:rPr>
              <a:t>Fertilizers and other chemicals can lower oxygen levels.</a:t>
            </a:r>
          </a:p>
          <a:p>
            <a:endParaRPr lang="en-US" sz="2718" b="1" i="1" dirty="0">
              <a:solidFill>
                <a:srgbClr val="FF0000"/>
              </a:solidFill>
              <a:latin typeface="Times New Roman" panose="02020603050405020304" pitchFamily="18" charset="0"/>
              <a:cs typeface="Times New Roman" panose="02020603050405020304" pitchFamily="18" charset="0"/>
            </a:endParaRPr>
          </a:p>
          <a:p>
            <a:r>
              <a:rPr lang="en-US" sz="2718" b="1" i="1" dirty="0">
                <a:solidFill>
                  <a:srgbClr val="FF0000"/>
                </a:solidFill>
                <a:latin typeface="Times New Roman" panose="02020603050405020304" pitchFamily="18" charset="0"/>
                <a:cs typeface="Times New Roman" panose="02020603050405020304" pitchFamily="18" charset="0"/>
              </a:rPr>
              <a:t>High levels of run off = More sediments in the pond &amp; less light reaching the plants on the bottom</a:t>
            </a:r>
          </a:p>
        </p:txBody>
      </p:sp>
    </p:spTree>
    <p:extLst>
      <p:ext uri="{BB962C8B-B14F-4D97-AF65-F5344CB8AC3E}">
        <p14:creationId xmlns:p14="http://schemas.microsoft.com/office/powerpoint/2010/main" val="112859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728D99FF-F327-4718-9956-9AA112DD9BED}"/>
              </a:ext>
            </a:extLst>
          </p:cNvPr>
          <p:cNvPicPr>
            <a:picLocks noChangeAspect="1"/>
          </p:cNvPicPr>
          <p:nvPr/>
        </p:nvPicPr>
        <p:blipFill>
          <a:blip r:embed="rId2"/>
          <a:stretch>
            <a:fillRect/>
          </a:stretch>
        </p:blipFill>
        <p:spPr>
          <a:xfrm>
            <a:off x="504266" y="1025338"/>
            <a:ext cx="7962462" cy="4807324"/>
          </a:xfrm>
          <a:prstGeom prst="rect">
            <a:avLst/>
          </a:prstGeom>
        </p:spPr>
      </p:pic>
      <p:sp>
        <p:nvSpPr>
          <p:cNvPr id="6" name="Text Box 7">
            <a:extLst>
              <a:ext uri="{FF2B5EF4-FFF2-40B4-BE49-F238E27FC236}">
                <a16:creationId xmlns:a16="http://schemas.microsoft.com/office/drawing/2014/main" id="{68BE335F-8835-4284-B8D7-EC4BF11AE374}"/>
              </a:ext>
            </a:extLst>
          </p:cNvPr>
          <p:cNvSpPr txBox="1">
            <a:spLocks noChangeArrowheads="1"/>
          </p:cNvSpPr>
          <p:nvPr/>
        </p:nvSpPr>
        <p:spPr bwMode="auto">
          <a:xfrm>
            <a:off x="134471" y="248771"/>
            <a:ext cx="8875059" cy="450893"/>
          </a:xfrm>
          <a:prstGeom prst="rect">
            <a:avLst/>
          </a:prstGeom>
          <a:solidFill>
            <a:srgbClr val="00FF00"/>
          </a:solidFill>
          <a:ln w="9525">
            <a:noFill/>
            <a:miter lim="800000"/>
            <a:headEnd/>
            <a:tailEnd/>
          </a:ln>
        </p:spPr>
        <p:txBody>
          <a:bodyPr wrap="square">
            <a:spAutoFit/>
          </a:bodyPr>
          <a:lstStyle/>
          <a:p>
            <a:pPr algn="ctr">
              <a:spcBef>
                <a:spcPct val="50000"/>
              </a:spcBef>
            </a:pPr>
            <a:r>
              <a:rPr lang="en-US" sz="2330" dirty="0">
                <a:solidFill>
                  <a:srgbClr val="000000"/>
                </a:solidFill>
                <a:latin typeface="Arial Black" panose="020B0A04020102020204" pitchFamily="34" charset="0"/>
                <a:ea typeface="Calibri" panose="020F0502020204030204" pitchFamily="34" charset="0"/>
                <a:cs typeface="Times New Roman" panose="02020603050405020304" pitchFamily="18" charset="0"/>
              </a:rPr>
              <a:t>Unit 1 - Lesson 1: Ecology Basics 	       </a:t>
            </a:r>
          </a:p>
        </p:txBody>
      </p:sp>
      <p:sp>
        <p:nvSpPr>
          <p:cNvPr id="7" name="TextBox 6">
            <a:extLst>
              <a:ext uri="{FF2B5EF4-FFF2-40B4-BE49-F238E27FC236}">
                <a16:creationId xmlns:a16="http://schemas.microsoft.com/office/drawing/2014/main" id="{CDB186C6-9A5F-49AA-B2E8-A152FEFE52A4}"/>
              </a:ext>
            </a:extLst>
          </p:cNvPr>
          <p:cNvSpPr txBox="1"/>
          <p:nvPr/>
        </p:nvSpPr>
        <p:spPr>
          <a:xfrm>
            <a:off x="504266" y="6126252"/>
            <a:ext cx="7649134" cy="646331"/>
          </a:xfrm>
          <a:prstGeom prst="rect">
            <a:avLst/>
          </a:prstGeom>
          <a:noFill/>
        </p:spPr>
        <p:txBody>
          <a:bodyPr wrap="square">
            <a:spAutoFit/>
          </a:bodyPr>
          <a:lstStyle/>
          <a:p>
            <a:pPr algn="ctr"/>
            <a:r>
              <a:rPr lang="en-US" dirty="0">
                <a:hlinkClick r:id="rId3"/>
              </a:rPr>
              <a:t>https://edpuzzle.com/media/57f84197ab116671626aae6c</a:t>
            </a:r>
            <a:endParaRPr lang="en-US" dirty="0"/>
          </a:p>
          <a:p>
            <a:pPr algn="ctr"/>
            <a:endParaRPr lang="en-US" dirty="0"/>
          </a:p>
        </p:txBody>
      </p:sp>
    </p:spTree>
    <p:extLst>
      <p:ext uri="{BB962C8B-B14F-4D97-AF65-F5344CB8AC3E}">
        <p14:creationId xmlns:p14="http://schemas.microsoft.com/office/powerpoint/2010/main" val="611880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1E1C36-CFBA-45C6-BCAF-094A3863A7F8}"/>
              </a:ext>
            </a:extLst>
          </p:cNvPr>
          <p:cNvSpPr txBox="1"/>
          <p:nvPr/>
        </p:nvSpPr>
        <p:spPr>
          <a:xfrm>
            <a:off x="157528" y="1082799"/>
            <a:ext cx="7397305" cy="526939"/>
          </a:xfrm>
          <a:prstGeom prst="rect">
            <a:avLst/>
          </a:prstGeom>
          <a:noFill/>
        </p:spPr>
        <p:txBody>
          <a:bodyPr wrap="square">
            <a:spAutoFit/>
          </a:bodyPr>
          <a:lstStyle/>
          <a:p>
            <a:r>
              <a:rPr lang="en-US" sz="2824" b="1" i="1" dirty="0">
                <a:solidFill>
                  <a:srgbClr val="0070C0"/>
                </a:solidFill>
                <a:latin typeface="Times New Roman" panose="02020603050405020304" pitchFamily="18" charset="0"/>
                <a:cs typeface="Times New Roman" panose="02020603050405020304" pitchFamily="18" charset="0"/>
              </a:rPr>
              <a:t>Fertilizers </a:t>
            </a:r>
            <a:r>
              <a:rPr lang="en-US" sz="2824" b="1"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cause a</a:t>
            </a:r>
            <a:r>
              <a:rPr lang="en-US" sz="2824" b="1" i="1" dirty="0">
                <a:solidFill>
                  <a:srgbClr val="0070C0"/>
                </a:solidFill>
                <a:latin typeface="Times New Roman" panose="02020603050405020304" pitchFamily="18" charset="0"/>
                <a:cs typeface="Times New Roman" panose="02020603050405020304" pitchFamily="18" charset="0"/>
              </a:rPr>
              <a:t>lgal blooms</a:t>
            </a:r>
          </a:p>
        </p:txBody>
      </p:sp>
      <p:sp>
        <p:nvSpPr>
          <p:cNvPr id="9" name="TextBox 8">
            <a:extLst>
              <a:ext uri="{FF2B5EF4-FFF2-40B4-BE49-F238E27FC236}">
                <a16:creationId xmlns:a16="http://schemas.microsoft.com/office/drawing/2014/main" id="{95B02CF1-BA98-4558-9C6A-3D6FFF8952D9}"/>
              </a:ext>
            </a:extLst>
          </p:cNvPr>
          <p:cNvSpPr txBox="1"/>
          <p:nvPr/>
        </p:nvSpPr>
        <p:spPr>
          <a:xfrm>
            <a:off x="157529" y="95536"/>
            <a:ext cx="5854123" cy="526939"/>
          </a:xfrm>
          <a:prstGeom prst="rect">
            <a:avLst/>
          </a:prstGeom>
          <a:noFill/>
        </p:spPr>
        <p:txBody>
          <a:bodyPr wrap="square" rtlCol="0">
            <a:spAutoFit/>
          </a:bodyPr>
          <a:lstStyle/>
          <a:p>
            <a:r>
              <a:rPr lang="en-US" sz="2824" b="1" i="1" dirty="0">
                <a:latin typeface="Times New Roman" panose="02020603050405020304" pitchFamily="18" charset="0"/>
                <a:cs typeface="Times New Roman" panose="02020603050405020304" pitchFamily="18" charset="0"/>
              </a:rPr>
              <a:t>What causes a toxic bloom?</a:t>
            </a:r>
            <a:endParaRPr lang="en-US" sz="2824" i="1" dirty="0">
              <a:latin typeface="Times New Roman" panose="02020603050405020304" pitchFamily="18" charset="0"/>
              <a:cs typeface="Times New Roman" panose="02020603050405020304" pitchFamily="18" charset="0"/>
            </a:endParaRPr>
          </a:p>
        </p:txBody>
      </p:sp>
      <p:pic>
        <p:nvPicPr>
          <p:cNvPr id="14" name="Picture 13">
            <a:hlinkClick r:id="rId2"/>
            <a:extLst>
              <a:ext uri="{FF2B5EF4-FFF2-40B4-BE49-F238E27FC236}">
                <a16:creationId xmlns:a16="http://schemas.microsoft.com/office/drawing/2014/main" id="{C6A2B08C-916D-46E7-B94B-4060EB706D8A}"/>
              </a:ext>
            </a:extLst>
          </p:cNvPr>
          <p:cNvPicPr>
            <a:picLocks noChangeAspect="1"/>
          </p:cNvPicPr>
          <p:nvPr/>
        </p:nvPicPr>
        <p:blipFill>
          <a:blip r:embed="rId3"/>
          <a:stretch>
            <a:fillRect/>
          </a:stretch>
        </p:blipFill>
        <p:spPr>
          <a:xfrm>
            <a:off x="5080203" y="72766"/>
            <a:ext cx="3929327" cy="2263292"/>
          </a:xfrm>
          <a:prstGeom prst="rect">
            <a:avLst/>
          </a:prstGeom>
        </p:spPr>
      </p:pic>
      <p:sp>
        <p:nvSpPr>
          <p:cNvPr id="13" name="TextBox 12">
            <a:extLst>
              <a:ext uri="{FF2B5EF4-FFF2-40B4-BE49-F238E27FC236}">
                <a16:creationId xmlns:a16="http://schemas.microsoft.com/office/drawing/2014/main" id="{3057CA60-C7E4-4B57-A88F-E4E7F6447A55}"/>
              </a:ext>
            </a:extLst>
          </p:cNvPr>
          <p:cNvSpPr txBox="1"/>
          <p:nvPr/>
        </p:nvSpPr>
        <p:spPr>
          <a:xfrm>
            <a:off x="258521" y="4062338"/>
            <a:ext cx="8290501" cy="526939"/>
          </a:xfrm>
          <a:prstGeom prst="rect">
            <a:avLst/>
          </a:prstGeom>
          <a:noFill/>
        </p:spPr>
        <p:txBody>
          <a:bodyPr wrap="square" rtlCol="0">
            <a:spAutoFit/>
          </a:bodyPr>
          <a:lstStyle/>
          <a:p>
            <a:r>
              <a:rPr lang="en-US" sz="2824" b="1" i="1" dirty="0">
                <a:latin typeface="Times New Roman" panose="02020603050405020304" pitchFamily="18" charset="0"/>
                <a:cs typeface="Times New Roman" panose="02020603050405020304" pitchFamily="18" charset="0"/>
              </a:rPr>
              <a:t>What other places contribute to the problem? </a:t>
            </a:r>
            <a:endParaRPr lang="en-US" sz="2824" i="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61CF8B6-AAC5-45BD-B16B-75E8498E0837}"/>
              </a:ext>
            </a:extLst>
          </p:cNvPr>
          <p:cNvSpPr txBox="1"/>
          <p:nvPr/>
        </p:nvSpPr>
        <p:spPr>
          <a:xfrm>
            <a:off x="258520" y="1820080"/>
            <a:ext cx="7397305" cy="961545"/>
          </a:xfrm>
          <a:prstGeom prst="rect">
            <a:avLst/>
          </a:prstGeom>
          <a:noFill/>
        </p:spPr>
        <p:txBody>
          <a:bodyPr wrap="square">
            <a:spAutoFit/>
          </a:bodyPr>
          <a:lstStyle/>
          <a:p>
            <a:r>
              <a:rPr lang="en-US" sz="2824" b="1" i="1" dirty="0">
                <a:solidFill>
                  <a:srgbClr val="0070C0"/>
                </a:solidFill>
                <a:latin typeface="Times New Roman" panose="02020603050405020304" pitchFamily="18" charset="0"/>
                <a:cs typeface="Times New Roman" panose="02020603050405020304" pitchFamily="18" charset="0"/>
              </a:rPr>
              <a:t>Bacteria </a:t>
            </a:r>
            <a:r>
              <a:rPr lang="en-US" sz="2824" b="1"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d</a:t>
            </a:r>
            <a:r>
              <a:rPr lang="en-US" sz="2824" b="1" i="1" dirty="0">
                <a:solidFill>
                  <a:srgbClr val="0070C0"/>
                </a:solidFill>
                <a:latin typeface="Times New Roman" panose="02020603050405020304" pitchFamily="18" charset="0"/>
                <a:cs typeface="Times New Roman" panose="02020603050405020304" pitchFamily="18" charset="0"/>
              </a:rPr>
              <a:t>ecompose dead algae</a:t>
            </a:r>
            <a:br>
              <a:rPr lang="en-US" sz="2824" b="1" i="1" dirty="0">
                <a:solidFill>
                  <a:srgbClr val="0070C0"/>
                </a:solidFill>
                <a:latin typeface="Times New Roman" panose="02020603050405020304" pitchFamily="18" charset="0"/>
                <a:cs typeface="Times New Roman" panose="02020603050405020304" pitchFamily="18" charset="0"/>
              </a:rPr>
            </a:br>
            <a:r>
              <a:rPr lang="en-US" sz="2824" b="1" i="1" dirty="0">
                <a:solidFill>
                  <a:srgbClr val="0070C0"/>
                </a:solidFill>
                <a:latin typeface="Times New Roman" panose="02020603050405020304" pitchFamily="18" charset="0"/>
                <a:cs typeface="Times New Roman" panose="02020603050405020304" pitchFamily="18" charset="0"/>
              </a:rPr>
              <a:t>&amp; use up oxygen</a:t>
            </a:r>
          </a:p>
        </p:txBody>
      </p:sp>
      <p:sp>
        <p:nvSpPr>
          <p:cNvPr id="12" name="TextBox 11">
            <a:extLst>
              <a:ext uri="{FF2B5EF4-FFF2-40B4-BE49-F238E27FC236}">
                <a16:creationId xmlns:a16="http://schemas.microsoft.com/office/drawing/2014/main" id="{5450E2CA-3967-4A9D-B63C-91CA63BE4578}"/>
              </a:ext>
            </a:extLst>
          </p:cNvPr>
          <p:cNvSpPr txBox="1"/>
          <p:nvPr/>
        </p:nvSpPr>
        <p:spPr>
          <a:xfrm>
            <a:off x="258520" y="3095105"/>
            <a:ext cx="7397305" cy="526939"/>
          </a:xfrm>
          <a:prstGeom prst="rect">
            <a:avLst/>
          </a:prstGeom>
          <a:noFill/>
        </p:spPr>
        <p:txBody>
          <a:bodyPr wrap="square">
            <a:spAutoFit/>
          </a:bodyPr>
          <a:lstStyle/>
          <a:p>
            <a:r>
              <a:rPr lang="en-US" sz="2824" b="1" i="1" dirty="0">
                <a:solidFill>
                  <a:srgbClr val="0070C0"/>
                </a:solidFill>
                <a:latin typeface="Times New Roman" panose="02020603050405020304" pitchFamily="18" charset="0"/>
                <a:cs typeface="Times New Roman" panose="02020603050405020304" pitchFamily="18" charset="0"/>
              </a:rPr>
              <a:t>Low oxygen </a:t>
            </a:r>
            <a:r>
              <a:rPr lang="en-US" sz="2824" b="1"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kills fish</a:t>
            </a:r>
            <a:endParaRPr lang="en-US" sz="2824" b="1" i="1" dirty="0">
              <a:solidFill>
                <a:srgbClr val="0070C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1D465A8-686F-43A9-A7E3-BA95FE2032F4}"/>
              </a:ext>
            </a:extLst>
          </p:cNvPr>
          <p:cNvSpPr txBox="1"/>
          <p:nvPr/>
        </p:nvSpPr>
        <p:spPr>
          <a:xfrm>
            <a:off x="692672" y="4669940"/>
            <a:ext cx="5919445" cy="526939"/>
          </a:xfrm>
          <a:prstGeom prst="rect">
            <a:avLst/>
          </a:prstGeom>
          <a:noFill/>
        </p:spPr>
        <p:txBody>
          <a:bodyPr wrap="square" rtlCol="0">
            <a:spAutoFit/>
          </a:bodyPr>
          <a:lstStyle/>
          <a:p>
            <a:r>
              <a:rPr lang="en-US" sz="2824" b="1" i="1" dirty="0">
                <a:solidFill>
                  <a:srgbClr val="0070C0"/>
                </a:solidFill>
                <a:latin typeface="Times New Roman" panose="02020603050405020304" pitchFamily="18" charset="0"/>
                <a:cs typeface="Times New Roman" panose="02020603050405020304" pitchFamily="18" charset="0"/>
              </a:rPr>
              <a:t>Yards, golf courses, parks, factories</a:t>
            </a:r>
            <a:endParaRPr lang="en-US" sz="2824" i="1" dirty="0">
              <a:solidFill>
                <a:srgbClr val="0070C0"/>
              </a:solidFill>
              <a:latin typeface="Times New Roman" panose="02020603050405020304" pitchFamily="18" charset="0"/>
              <a:cs typeface="Times New Roman" panose="02020603050405020304" pitchFamily="18" charset="0"/>
            </a:endParaRPr>
          </a:p>
        </p:txBody>
      </p:sp>
      <p:sp>
        <p:nvSpPr>
          <p:cNvPr id="2" name="Arrow: Down 1">
            <a:extLst>
              <a:ext uri="{FF2B5EF4-FFF2-40B4-BE49-F238E27FC236}">
                <a16:creationId xmlns:a16="http://schemas.microsoft.com/office/drawing/2014/main" id="{667492A8-723F-0CFD-385B-9902A2D6E4BD}"/>
              </a:ext>
            </a:extLst>
          </p:cNvPr>
          <p:cNvSpPr/>
          <p:nvPr/>
        </p:nvSpPr>
        <p:spPr>
          <a:xfrm>
            <a:off x="692672" y="1534054"/>
            <a:ext cx="653143" cy="392451"/>
          </a:xfrm>
          <a:prstGeom prst="down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Arrow: Down 2">
            <a:extLst>
              <a:ext uri="{FF2B5EF4-FFF2-40B4-BE49-F238E27FC236}">
                <a16:creationId xmlns:a16="http://schemas.microsoft.com/office/drawing/2014/main" id="{2ED6F55E-4036-F5CF-03EE-8690C4F78914}"/>
              </a:ext>
            </a:extLst>
          </p:cNvPr>
          <p:cNvSpPr/>
          <p:nvPr/>
        </p:nvSpPr>
        <p:spPr>
          <a:xfrm>
            <a:off x="692671" y="2837713"/>
            <a:ext cx="653143" cy="392451"/>
          </a:xfrm>
          <a:prstGeom prst="down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37405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3" grpId="0"/>
      <p:bldP spid="10" grpId="0"/>
      <p:bldP spid="12" grpId="0"/>
      <p:bldP spid="15" grpId="0"/>
      <p:bldP spid="2"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D18CAD-694C-C5E3-C779-2D5CCF1004C4}"/>
              </a:ext>
            </a:extLst>
          </p:cNvPr>
          <p:cNvSpPr txBox="1"/>
          <p:nvPr/>
        </p:nvSpPr>
        <p:spPr>
          <a:xfrm>
            <a:off x="134470" y="211026"/>
            <a:ext cx="1863379" cy="510589"/>
          </a:xfrm>
          <a:prstGeom prst="rect">
            <a:avLst/>
          </a:prstGeom>
          <a:noFill/>
        </p:spPr>
        <p:txBody>
          <a:bodyPr wrap="square" rtlCol="0">
            <a:spAutoFit/>
          </a:bodyPr>
          <a:lstStyle/>
          <a:p>
            <a:r>
              <a:rPr lang="en-US" sz="2718" b="1" i="1" dirty="0">
                <a:highlight>
                  <a:srgbClr val="00FFFF"/>
                </a:highlight>
                <a:latin typeface="Times New Roman" panose="02020603050405020304" pitchFamily="18" charset="0"/>
                <a:cs typeface="Times New Roman" panose="02020603050405020304" pitchFamily="18" charset="0"/>
                <a:sym typeface="Wingdings" panose="05000000000000000000" pitchFamily="2" charset="2"/>
              </a:rPr>
              <a:t>LOG IN</a:t>
            </a:r>
            <a:endParaRPr lang="en-US" sz="2718" i="1" dirty="0">
              <a:highlight>
                <a:srgbClr val="00FFFF"/>
              </a:highlight>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7213C05F-19FA-0B73-A9CB-0EDFA487B9C8}"/>
              </a:ext>
            </a:extLst>
          </p:cNvPr>
          <p:cNvGrpSpPr/>
          <p:nvPr/>
        </p:nvGrpSpPr>
        <p:grpSpPr>
          <a:xfrm>
            <a:off x="168082" y="1015524"/>
            <a:ext cx="3500700" cy="2136280"/>
            <a:chOff x="-530014" y="1022530"/>
            <a:chExt cx="2837627" cy="1938992"/>
          </a:xfrm>
          <a:solidFill>
            <a:srgbClr val="FFFF00"/>
          </a:solidFill>
        </p:grpSpPr>
        <p:grpSp>
          <p:nvGrpSpPr>
            <p:cNvPr id="4" name="Group 3">
              <a:extLst>
                <a:ext uri="{FF2B5EF4-FFF2-40B4-BE49-F238E27FC236}">
                  <a16:creationId xmlns:a16="http://schemas.microsoft.com/office/drawing/2014/main" id="{CA939D8C-1BE4-F5AF-3092-E1EF47E71CA2}"/>
                </a:ext>
              </a:extLst>
            </p:cNvPr>
            <p:cNvGrpSpPr/>
            <p:nvPr/>
          </p:nvGrpSpPr>
          <p:grpSpPr>
            <a:xfrm>
              <a:off x="-530014" y="1022530"/>
              <a:ext cx="2837627" cy="1938992"/>
              <a:chOff x="-2789097" y="1986402"/>
              <a:chExt cx="3686370" cy="2386215"/>
            </a:xfrm>
            <a:grpFill/>
          </p:grpSpPr>
          <p:pic>
            <p:nvPicPr>
              <p:cNvPr id="9" name="Picture 8">
                <a:extLst>
                  <a:ext uri="{FF2B5EF4-FFF2-40B4-BE49-F238E27FC236}">
                    <a16:creationId xmlns:a16="http://schemas.microsoft.com/office/drawing/2014/main" id="{41DAE933-08AD-F1CD-26A6-38182CF4A09A}"/>
                  </a:ext>
                </a:extLst>
              </p:cNvPr>
              <p:cNvPicPr>
                <a:picLocks noChangeAspect="1"/>
              </p:cNvPicPr>
              <p:nvPr/>
            </p:nvPicPr>
            <p:blipFill>
              <a:blip r:embed="rId2"/>
              <a:stretch>
                <a:fillRect/>
              </a:stretch>
            </p:blipFill>
            <p:spPr>
              <a:xfrm>
                <a:off x="-2539933" y="1986402"/>
                <a:ext cx="3437206" cy="2386215"/>
              </a:xfrm>
              <a:prstGeom prst="rect">
                <a:avLst/>
              </a:prstGeom>
              <a:grpFill/>
            </p:spPr>
          </p:pic>
          <p:sp>
            <p:nvSpPr>
              <p:cNvPr id="8" name="Arrow: Right 7">
                <a:extLst>
                  <a:ext uri="{FF2B5EF4-FFF2-40B4-BE49-F238E27FC236}">
                    <a16:creationId xmlns:a16="http://schemas.microsoft.com/office/drawing/2014/main" id="{42102090-E30F-18FE-37D7-BEBAF037CA15}"/>
                  </a:ext>
                </a:extLst>
              </p:cNvPr>
              <p:cNvSpPr/>
              <p:nvPr/>
            </p:nvSpPr>
            <p:spPr>
              <a:xfrm>
                <a:off x="-2789097" y="3743863"/>
                <a:ext cx="491194" cy="491192"/>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sp>
          <p:nvSpPr>
            <p:cNvPr id="5" name="TextBox 4">
              <a:extLst>
                <a:ext uri="{FF2B5EF4-FFF2-40B4-BE49-F238E27FC236}">
                  <a16:creationId xmlns:a16="http://schemas.microsoft.com/office/drawing/2014/main" id="{3C39A4C2-942A-1C78-CF1A-7433FCBA4B87}"/>
                </a:ext>
              </a:extLst>
            </p:cNvPr>
            <p:cNvSpPr txBox="1"/>
            <p:nvPr/>
          </p:nvSpPr>
          <p:spPr>
            <a:xfrm>
              <a:off x="142359" y="2434042"/>
              <a:ext cx="1323249" cy="409252"/>
            </a:xfrm>
            <a:prstGeom prst="rect">
              <a:avLst/>
            </a:prstGeom>
            <a:grpFill/>
          </p:spPr>
          <p:txBody>
            <a:bodyPr wrap="square">
              <a:spAutoFit/>
            </a:bodyPr>
            <a:lstStyle/>
            <a:p>
              <a:r>
                <a:rPr lang="en-US" sz="2330" b="1" dirty="0">
                  <a:highlight>
                    <a:srgbClr val="FFFF00"/>
                  </a:highlight>
                  <a:latin typeface="Times New Roman" pitchFamily="18" charset="0"/>
                </a:rPr>
                <a:t>ttomm2023</a:t>
              </a:r>
              <a:endParaRPr lang="en-US" sz="2330" dirty="0">
                <a:highlight>
                  <a:srgbClr val="FFFF00"/>
                </a:highlight>
              </a:endParaRPr>
            </a:p>
          </p:txBody>
        </p:sp>
      </p:grpSp>
      <p:pic>
        <p:nvPicPr>
          <p:cNvPr id="11" name="Picture 10">
            <a:extLst>
              <a:ext uri="{FF2B5EF4-FFF2-40B4-BE49-F238E27FC236}">
                <a16:creationId xmlns:a16="http://schemas.microsoft.com/office/drawing/2014/main" id="{61340CAA-5A69-8D6B-E2A4-91394762E8EC}"/>
              </a:ext>
            </a:extLst>
          </p:cNvPr>
          <p:cNvPicPr>
            <a:picLocks noChangeAspect="1"/>
          </p:cNvPicPr>
          <p:nvPr/>
        </p:nvPicPr>
        <p:blipFill>
          <a:blip r:embed="rId3"/>
          <a:stretch>
            <a:fillRect/>
          </a:stretch>
        </p:blipFill>
        <p:spPr>
          <a:xfrm>
            <a:off x="1552803" y="81296"/>
            <a:ext cx="3019197" cy="591702"/>
          </a:xfrm>
          <a:prstGeom prst="rect">
            <a:avLst/>
          </a:prstGeom>
          <a:ln>
            <a:noFill/>
          </a:ln>
          <a:effectLst>
            <a:outerShdw blurRad="292100" dist="139700" dir="2700000" algn="tl" rotWithShape="0">
              <a:srgbClr val="333333">
                <a:alpha val="65000"/>
              </a:srgbClr>
            </a:outerShdw>
          </a:effectLst>
        </p:spPr>
      </p:pic>
      <p:sp>
        <p:nvSpPr>
          <p:cNvPr id="22" name="Arrow: Right 21">
            <a:extLst>
              <a:ext uri="{FF2B5EF4-FFF2-40B4-BE49-F238E27FC236}">
                <a16:creationId xmlns:a16="http://schemas.microsoft.com/office/drawing/2014/main" id="{2F3BCE4C-22AB-3ECC-3F45-52AE85761FCB}"/>
              </a:ext>
            </a:extLst>
          </p:cNvPr>
          <p:cNvSpPr/>
          <p:nvPr/>
        </p:nvSpPr>
        <p:spPr>
          <a:xfrm rot="5400000" flipH="1">
            <a:off x="2819166" y="2948941"/>
            <a:ext cx="788485" cy="61600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pic>
        <p:nvPicPr>
          <p:cNvPr id="30" name="Picture 29">
            <a:extLst>
              <a:ext uri="{FF2B5EF4-FFF2-40B4-BE49-F238E27FC236}">
                <a16:creationId xmlns:a16="http://schemas.microsoft.com/office/drawing/2014/main" id="{13E4BC97-2D6B-AC82-FB08-526B8F2FE0FF}"/>
              </a:ext>
            </a:extLst>
          </p:cNvPr>
          <p:cNvPicPr>
            <a:picLocks noChangeAspect="1"/>
          </p:cNvPicPr>
          <p:nvPr/>
        </p:nvPicPr>
        <p:blipFill>
          <a:blip r:embed="rId4"/>
          <a:stretch>
            <a:fillRect/>
          </a:stretch>
        </p:blipFill>
        <p:spPr>
          <a:xfrm>
            <a:off x="4930644" y="1256410"/>
            <a:ext cx="3592679" cy="4002848"/>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98291B98-FDDE-5C1A-0506-7F16B5623337}"/>
              </a:ext>
            </a:extLst>
          </p:cNvPr>
          <p:cNvSpPr txBox="1"/>
          <p:nvPr/>
        </p:nvSpPr>
        <p:spPr>
          <a:xfrm>
            <a:off x="309793" y="3622475"/>
            <a:ext cx="4443345" cy="2186176"/>
          </a:xfrm>
          <a:prstGeom prst="rect">
            <a:avLst/>
          </a:prstGeom>
          <a:noFill/>
        </p:spPr>
        <p:txBody>
          <a:bodyPr wrap="square">
            <a:spAutoFit/>
          </a:bodyPr>
          <a:lstStyle/>
          <a:p>
            <a:pPr>
              <a:lnSpc>
                <a:spcPct val="150000"/>
              </a:lnSpc>
            </a:pPr>
            <a:r>
              <a:rPr lang="en-US" sz="2330" b="1" dirty="0">
                <a:latin typeface="Times New Roman" pitchFamily="18" charset="0"/>
              </a:rPr>
              <a:t>Click the </a:t>
            </a:r>
            <a:r>
              <a:rPr lang="en-US" sz="2330" b="1" dirty="0">
                <a:solidFill>
                  <a:srgbClr val="002060"/>
                </a:solidFill>
                <a:highlight>
                  <a:srgbClr val="00FFFF"/>
                </a:highlight>
                <a:latin typeface="Times New Roman" pitchFamily="18" charset="0"/>
              </a:rPr>
              <a:t>BLUE ARROW</a:t>
            </a:r>
            <a:r>
              <a:rPr lang="en-US" sz="2330" b="1" dirty="0">
                <a:latin typeface="Times New Roman" pitchFamily="18" charset="0"/>
              </a:rPr>
              <a:t>.</a:t>
            </a:r>
          </a:p>
          <a:p>
            <a:pPr>
              <a:lnSpc>
                <a:spcPct val="150000"/>
              </a:lnSpc>
            </a:pPr>
            <a:r>
              <a:rPr lang="en-US" sz="2330" b="1" dirty="0">
                <a:latin typeface="Times New Roman" pitchFamily="18" charset="0"/>
              </a:rPr>
              <a:t>Click your </a:t>
            </a:r>
            <a:r>
              <a:rPr lang="en-US" sz="2330" b="1" dirty="0">
                <a:highlight>
                  <a:srgbClr val="00FFFF"/>
                </a:highlight>
                <a:latin typeface="Times New Roman" pitchFamily="18" charset="0"/>
              </a:rPr>
              <a:t>class</a:t>
            </a:r>
          </a:p>
          <a:p>
            <a:pPr>
              <a:lnSpc>
                <a:spcPct val="150000"/>
              </a:lnSpc>
            </a:pPr>
            <a:r>
              <a:rPr lang="en-US" sz="2330" b="1" dirty="0">
                <a:latin typeface="Times New Roman" pitchFamily="18" charset="0"/>
              </a:rPr>
              <a:t>Click your </a:t>
            </a:r>
            <a:r>
              <a:rPr lang="en-US" sz="2330" b="1" dirty="0">
                <a:highlight>
                  <a:srgbClr val="00FFFF"/>
                </a:highlight>
                <a:latin typeface="Times New Roman" pitchFamily="18" charset="0"/>
              </a:rPr>
              <a:t>name</a:t>
            </a:r>
          </a:p>
          <a:p>
            <a:pPr>
              <a:lnSpc>
                <a:spcPct val="150000"/>
              </a:lnSpc>
            </a:pPr>
            <a:r>
              <a:rPr lang="en-US" sz="2330" b="1" dirty="0">
                <a:latin typeface="Times New Roman" pitchFamily="18" charset="0"/>
              </a:rPr>
              <a:t>Use your </a:t>
            </a:r>
            <a:r>
              <a:rPr lang="en-US" sz="2330" b="1" dirty="0">
                <a:highlight>
                  <a:srgbClr val="00FFFF"/>
                </a:highlight>
                <a:latin typeface="Times New Roman" pitchFamily="18" charset="0"/>
              </a:rPr>
              <a:t>126S# </a:t>
            </a:r>
            <a:r>
              <a:rPr lang="en-US" sz="2330" b="1" dirty="0">
                <a:latin typeface="Times New Roman" pitchFamily="18" charset="0"/>
              </a:rPr>
              <a:t>as the password.</a:t>
            </a:r>
            <a:endParaRPr lang="en-US" sz="2330" dirty="0"/>
          </a:p>
        </p:txBody>
      </p:sp>
      <p:grpSp>
        <p:nvGrpSpPr>
          <p:cNvPr id="28" name="Group 27">
            <a:extLst>
              <a:ext uri="{FF2B5EF4-FFF2-40B4-BE49-F238E27FC236}">
                <a16:creationId xmlns:a16="http://schemas.microsoft.com/office/drawing/2014/main" id="{3C7679FF-38F9-9BDC-D8D3-0B835AA5304A}"/>
              </a:ext>
            </a:extLst>
          </p:cNvPr>
          <p:cNvGrpSpPr/>
          <p:nvPr/>
        </p:nvGrpSpPr>
        <p:grpSpPr>
          <a:xfrm>
            <a:off x="4906922" y="4616977"/>
            <a:ext cx="4218214" cy="1561497"/>
            <a:chOff x="3011981" y="4946979"/>
            <a:chExt cx="4346039" cy="1608815"/>
          </a:xfrm>
        </p:grpSpPr>
        <p:sp>
          <p:nvSpPr>
            <p:cNvPr id="23" name="TextBox 22">
              <a:extLst>
                <a:ext uri="{FF2B5EF4-FFF2-40B4-BE49-F238E27FC236}">
                  <a16:creationId xmlns:a16="http://schemas.microsoft.com/office/drawing/2014/main" id="{81514F3A-236F-B268-88B3-39AA1D6BF119}"/>
                </a:ext>
              </a:extLst>
            </p:cNvPr>
            <p:cNvSpPr txBox="1"/>
            <p:nvPr/>
          </p:nvSpPr>
          <p:spPr>
            <a:xfrm>
              <a:off x="3011981" y="5442292"/>
              <a:ext cx="3517742" cy="526061"/>
            </a:xfrm>
            <a:prstGeom prst="rect">
              <a:avLst/>
            </a:prstGeom>
            <a:solidFill>
              <a:srgbClr val="FFFF00"/>
            </a:solidFill>
          </p:spPr>
          <p:txBody>
            <a:bodyPr wrap="square">
              <a:spAutoFit/>
            </a:bodyPr>
            <a:lstStyle/>
            <a:p>
              <a:pPr algn="ctr"/>
              <a:r>
                <a:rPr lang="en-US" sz="2718" b="1" dirty="0">
                  <a:latin typeface="Times New Roman" pitchFamily="18" charset="0"/>
                </a:rPr>
                <a:t>How did you do?</a:t>
              </a:r>
              <a:endParaRPr lang="en-US" sz="2718" dirty="0"/>
            </a:p>
          </p:txBody>
        </p:sp>
        <p:sp>
          <p:nvSpPr>
            <p:cNvPr id="25" name="Rectangle 24">
              <a:extLst>
                <a:ext uri="{FF2B5EF4-FFF2-40B4-BE49-F238E27FC236}">
                  <a16:creationId xmlns:a16="http://schemas.microsoft.com/office/drawing/2014/main" id="{03ECBBFF-27EE-15B6-467A-633E0B5D31EB}"/>
                </a:ext>
              </a:extLst>
            </p:cNvPr>
            <p:cNvSpPr/>
            <p:nvPr/>
          </p:nvSpPr>
          <p:spPr>
            <a:xfrm rot="1131986">
              <a:off x="6547404" y="5232309"/>
              <a:ext cx="810616" cy="1323485"/>
            </a:xfrm>
            <a:prstGeom prst="rect">
              <a:avLst/>
            </a:prstGeom>
            <a:noFill/>
          </p:spPr>
          <p:txBody>
            <a:bodyPr wrap="none" lIns="88751" tIns="44375" rIns="88751" bIns="44375">
              <a:spAutoFit/>
            </a:bodyPr>
            <a:lstStyle/>
            <a:p>
              <a:pPr algn="ctr"/>
              <a:r>
                <a:rPr lang="en-US" sz="7765" dirty="0">
                  <a:ln w="0"/>
                  <a:effectLst>
                    <a:outerShdw blurRad="38100" dist="19050" dir="2700000" algn="tl" rotWithShape="0">
                      <a:schemeClr val="dk1">
                        <a:alpha val="40000"/>
                      </a:schemeClr>
                    </a:outerShdw>
                  </a:effectLst>
                  <a:latin typeface="Arial Black" panose="020B0A04020102020204" pitchFamily="34" charset="0"/>
                </a:rPr>
                <a:t>?</a:t>
              </a:r>
            </a:p>
          </p:txBody>
        </p:sp>
        <p:sp>
          <p:nvSpPr>
            <p:cNvPr id="26" name="Rectangle 25">
              <a:extLst>
                <a:ext uri="{FF2B5EF4-FFF2-40B4-BE49-F238E27FC236}">
                  <a16:creationId xmlns:a16="http://schemas.microsoft.com/office/drawing/2014/main" id="{64381886-2E45-17CD-B96A-D717DC197486}"/>
                </a:ext>
              </a:extLst>
            </p:cNvPr>
            <p:cNvSpPr/>
            <p:nvPr/>
          </p:nvSpPr>
          <p:spPr>
            <a:xfrm rot="19673650">
              <a:off x="6067935" y="4946979"/>
              <a:ext cx="810616" cy="1323485"/>
            </a:xfrm>
            <a:prstGeom prst="rect">
              <a:avLst/>
            </a:prstGeom>
            <a:noFill/>
          </p:spPr>
          <p:txBody>
            <a:bodyPr wrap="none" lIns="88751" tIns="44375" rIns="88751" bIns="44375">
              <a:spAutoFit/>
            </a:bodyPr>
            <a:lstStyle/>
            <a:p>
              <a:pPr algn="ctr"/>
              <a:r>
                <a:rPr lang="en-US" sz="7765" dirty="0">
                  <a:ln w="0"/>
                  <a:effectLst>
                    <a:outerShdw blurRad="38100" dist="19050" dir="2700000" algn="tl" rotWithShape="0">
                      <a:schemeClr val="dk1">
                        <a:alpha val="40000"/>
                      </a:schemeClr>
                    </a:outerShdw>
                  </a:effectLst>
                  <a:latin typeface="Arial Black" panose="020B0A04020102020204" pitchFamily="34" charset="0"/>
                </a:rPr>
                <a:t>?</a:t>
              </a:r>
            </a:p>
          </p:txBody>
        </p:sp>
      </p:grpSp>
      <p:sp>
        <p:nvSpPr>
          <p:cNvPr id="10" name="TextBox 9">
            <a:extLst>
              <a:ext uri="{FF2B5EF4-FFF2-40B4-BE49-F238E27FC236}">
                <a16:creationId xmlns:a16="http://schemas.microsoft.com/office/drawing/2014/main" id="{79D4C1C3-9A53-D9E9-0744-326ADBE1F4FC}"/>
              </a:ext>
            </a:extLst>
          </p:cNvPr>
          <p:cNvSpPr txBox="1"/>
          <p:nvPr/>
        </p:nvSpPr>
        <p:spPr>
          <a:xfrm>
            <a:off x="134471" y="6040605"/>
            <a:ext cx="8875059" cy="852798"/>
          </a:xfrm>
          <a:prstGeom prst="rect">
            <a:avLst/>
          </a:prstGeom>
          <a:solidFill>
            <a:srgbClr val="FFFF00"/>
          </a:solidFill>
        </p:spPr>
        <p:txBody>
          <a:bodyPr wrap="square">
            <a:spAutoFit/>
          </a:bodyPr>
          <a:lstStyle/>
          <a:p>
            <a:pPr algn="ctr"/>
            <a:r>
              <a:rPr lang="en-US" sz="2471" b="1" dirty="0">
                <a:latin typeface="Times New Roman" pitchFamily="18" charset="0"/>
              </a:rPr>
              <a:t>Extra time? Try fishing again, look at the </a:t>
            </a:r>
            <a:br>
              <a:rPr lang="en-US" sz="2471" b="1" dirty="0">
                <a:latin typeface="Times New Roman" pitchFamily="18" charset="0"/>
              </a:rPr>
            </a:br>
            <a:r>
              <a:rPr lang="en-US" sz="2471" b="1" dirty="0">
                <a:latin typeface="Times New Roman" pitchFamily="18" charset="0"/>
              </a:rPr>
              <a:t>Bio Blitz pictures, or work on other work.</a:t>
            </a:r>
            <a:endParaRPr lang="en-US" sz="2471" dirty="0"/>
          </a:p>
        </p:txBody>
      </p:sp>
      <p:sp>
        <p:nvSpPr>
          <p:cNvPr id="6" name="TextBox 5">
            <a:extLst>
              <a:ext uri="{FF2B5EF4-FFF2-40B4-BE49-F238E27FC236}">
                <a16:creationId xmlns:a16="http://schemas.microsoft.com/office/drawing/2014/main" id="{716A4F63-F7A6-8483-94E8-D7F031D297E9}"/>
              </a:ext>
            </a:extLst>
          </p:cNvPr>
          <p:cNvSpPr txBox="1"/>
          <p:nvPr/>
        </p:nvSpPr>
        <p:spPr>
          <a:xfrm>
            <a:off x="4919395" y="303701"/>
            <a:ext cx="3592679" cy="928844"/>
          </a:xfrm>
          <a:prstGeom prst="rect">
            <a:avLst/>
          </a:prstGeom>
          <a:noFill/>
        </p:spPr>
        <p:txBody>
          <a:bodyPr wrap="square" rtlCol="0">
            <a:spAutoFit/>
          </a:bodyPr>
          <a:lstStyle/>
          <a:p>
            <a:r>
              <a:rPr lang="en-US" sz="2718" b="1" i="1" dirty="0">
                <a:latin typeface="Times New Roman" panose="02020603050405020304" pitchFamily="18" charset="0"/>
                <a:cs typeface="Times New Roman" panose="02020603050405020304" pitchFamily="18" charset="0"/>
                <a:sym typeface="Wingdings" panose="05000000000000000000" pitchFamily="2" charset="2"/>
              </a:rPr>
              <a:t>Open the activity and then click </a:t>
            </a:r>
            <a:r>
              <a:rPr lang="en-US" sz="2718" b="1" i="1" dirty="0">
                <a:highlight>
                  <a:srgbClr val="00FFFF"/>
                </a:highlight>
                <a:latin typeface="Times New Roman" panose="02020603050405020304" pitchFamily="18" charset="0"/>
                <a:cs typeface="Times New Roman" panose="02020603050405020304" pitchFamily="18" charset="0"/>
                <a:sym typeface="Wingdings" panose="05000000000000000000" pitchFamily="2" charset="2"/>
              </a:rPr>
              <a:t>LAUNCH</a:t>
            </a:r>
            <a:endParaRPr lang="en-US" sz="2718" i="1" dirty="0">
              <a:highlight>
                <a:srgbClr val="00FFFF"/>
              </a:highlight>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2BC33463-B518-6B69-A598-04B014FAC780}"/>
              </a:ext>
            </a:extLst>
          </p:cNvPr>
          <p:cNvGrpSpPr/>
          <p:nvPr/>
        </p:nvGrpSpPr>
        <p:grpSpPr>
          <a:xfrm>
            <a:off x="5671499" y="1300928"/>
            <a:ext cx="3115954" cy="3383279"/>
            <a:chOff x="6275298" y="1474384"/>
            <a:chExt cx="3531415" cy="3834383"/>
          </a:xfrm>
        </p:grpSpPr>
        <p:sp>
          <p:nvSpPr>
            <p:cNvPr id="7" name="Arrow: Right 6">
              <a:extLst>
                <a:ext uri="{FF2B5EF4-FFF2-40B4-BE49-F238E27FC236}">
                  <a16:creationId xmlns:a16="http://schemas.microsoft.com/office/drawing/2014/main" id="{50B0E6F4-F7A4-0723-36E1-3D65241E5EE9}"/>
                </a:ext>
              </a:extLst>
            </p:cNvPr>
            <p:cNvSpPr/>
            <p:nvPr/>
          </p:nvSpPr>
          <p:spPr>
            <a:xfrm rot="5400000">
              <a:off x="6220299" y="1529383"/>
              <a:ext cx="910414" cy="80041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2" name="TextBox 11">
              <a:extLst>
                <a:ext uri="{FF2B5EF4-FFF2-40B4-BE49-F238E27FC236}">
                  <a16:creationId xmlns:a16="http://schemas.microsoft.com/office/drawing/2014/main" id="{EFBFAC4A-2298-B28F-490D-E44B9D0229B8}"/>
                </a:ext>
              </a:extLst>
            </p:cNvPr>
            <p:cNvSpPr txBox="1"/>
            <p:nvPr/>
          </p:nvSpPr>
          <p:spPr>
            <a:xfrm>
              <a:off x="6491697" y="4256077"/>
              <a:ext cx="3315016" cy="1052690"/>
            </a:xfrm>
            <a:prstGeom prst="rect">
              <a:avLst/>
            </a:prstGeom>
            <a:noFill/>
          </p:spPr>
          <p:txBody>
            <a:bodyPr wrap="square" rtlCol="0">
              <a:spAutoFit/>
            </a:bodyPr>
            <a:lstStyle/>
            <a:p>
              <a:r>
                <a:rPr lang="en-US" sz="2718" b="1" i="1" dirty="0">
                  <a:solidFill>
                    <a:srgbClr val="FF0000"/>
                  </a:solidFill>
                  <a:highlight>
                    <a:srgbClr val="00FFFF"/>
                  </a:highlight>
                  <a:latin typeface="Times New Roman" panose="02020603050405020304" pitchFamily="18" charset="0"/>
                  <a:cs typeface="Times New Roman" panose="02020603050405020304" pitchFamily="18" charset="0"/>
                  <a:sym typeface="Wingdings" panose="05000000000000000000" pitchFamily="2" charset="2"/>
                </a:rPr>
                <a:t>Scroll down to find the 5 questions.</a:t>
              </a:r>
              <a:endParaRPr lang="en-US" sz="2718" i="1" dirty="0">
                <a:solidFill>
                  <a:srgbClr val="FF0000"/>
                </a:solidFill>
                <a:highlight>
                  <a:srgbClr val="00FFFF"/>
                </a:highligh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598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P spid="10"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27809" y="152400"/>
            <a:ext cx="8888381" cy="1384995"/>
          </a:xfrm>
          <a:prstGeom prst="rect">
            <a:avLst/>
          </a:prstGeom>
          <a:noFill/>
          <a:ln w="9525">
            <a:noFill/>
            <a:miter lim="800000"/>
            <a:headEnd/>
            <a:tailEnd/>
          </a:ln>
        </p:spPr>
        <p:txBody>
          <a:bodyPr wrap="square">
            <a:spAutoFit/>
          </a:bodyPr>
          <a:lstStyle/>
          <a:p>
            <a:pPr algn="just"/>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Challenge:  Which pond will produce the best results? Give it a try!  Describe what worked the best for you and your results in the text box to the right of this slide.</a:t>
            </a:r>
          </a:p>
        </p:txBody>
      </p:sp>
      <p:sp>
        <p:nvSpPr>
          <p:cNvPr id="3" name="TextBox 2">
            <a:extLst>
              <a:ext uri="{FF2B5EF4-FFF2-40B4-BE49-F238E27FC236}">
                <a16:creationId xmlns:a16="http://schemas.microsoft.com/office/drawing/2014/main" id="{9D6FDD40-7027-494C-A791-A46081F2D3BB}"/>
              </a:ext>
            </a:extLst>
          </p:cNvPr>
          <p:cNvSpPr txBox="1"/>
          <p:nvPr/>
        </p:nvSpPr>
        <p:spPr>
          <a:xfrm>
            <a:off x="127809" y="1896992"/>
            <a:ext cx="8458200"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What temperature worked best – warmer or colder?</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D609825-090B-4690-BFFE-1231D5F19D6B}"/>
              </a:ext>
            </a:extLst>
          </p:cNvPr>
          <p:cNvSpPr txBox="1"/>
          <p:nvPr/>
        </p:nvSpPr>
        <p:spPr>
          <a:xfrm>
            <a:off x="127809" y="2764304"/>
            <a:ext cx="8522649" cy="954107"/>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Did you want to start with a higher or lower oxygen concentration?</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AC08232-37F3-420E-B95A-841341ED9EEF}"/>
              </a:ext>
            </a:extLst>
          </p:cNvPr>
          <p:cNvSpPr txBox="1"/>
          <p:nvPr/>
        </p:nvSpPr>
        <p:spPr>
          <a:xfrm>
            <a:off x="127809" y="4267200"/>
            <a:ext cx="7873191"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Who was able to catch more trout than catfish?</a:t>
            </a:r>
            <a:endParaRPr lang="en-US" sz="28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063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34471" y="100853"/>
            <a:ext cx="8875059" cy="5443583"/>
          </a:xfrm>
          <a:prstGeom prst="rect">
            <a:avLst/>
          </a:prstGeom>
          <a:noFill/>
          <a:ln w="9525">
            <a:noFill/>
            <a:miter lim="800000"/>
            <a:headEnd/>
            <a:tailEnd/>
          </a:ln>
          <a:effectLst/>
        </p:spPr>
        <p:txBody>
          <a:bodyPr vert="horz" wrap="square" lIns="88751" tIns="44375" rIns="88751" bIns="44375" numCol="1" anchor="t" anchorCtr="0" compatLnSpc="1">
            <a:prstTxWarp prst="textNoShape">
              <a:avLst/>
            </a:prstTxWarp>
            <a:spAutoFit/>
          </a:bodyPr>
          <a:lstStyle/>
          <a:p>
            <a:pPr algn="just"/>
            <a:r>
              <a:rPr lang="en-US" sz="1941"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Directions: Watch the </a:t>
            </a:r>
            <a:r>
              <a:rPr lang="en-US" sz="1941"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INTRO TO ECOLOGY</a:t>
            </a:r>
            <a:r>
              <a:rPr lang="en-US" sz="1941"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video on EDPuzzle to help you complete these notes.</a:t>
            </a:r>
            <a:endParaRPr lang="en-US" sz="194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971"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48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94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Ecology is the study of the relations of _________________ to one another and to their physical ___________________.</a:t>
            </a:r>
          </a:p>
          <a:p>
            <a:pPr algn="just"/>
            <a:r>
              <a:rPr lang="en-US" sz="101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pPr>
            <a:r>
              <a:rPr lang="en-US" sz="194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The survival of species is dependent on other living organisms and nonliving components, which is known as ________________________.   Humans need plants to produce _____________ and plants need the __________ ____________ we produce.</a:t>
            </a:r>
          </a:p>
          <a:p>
            <a:pPr algn="just">
              <a:lnSpc>
                <a:spcPct val="150000"/>
              </a:lnSpc>
            </a:pPr>
            <a:endPar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194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An _________________ is a scientist </a:t>
            </a:r>
            <a:br>
              <a:rPr lang="en-US" sz="194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194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who studies ecosystems. </a:t>
            </a:r>
          </a:p>
          <a:p>
            <a:pPr indent="564794" algn="just"/>
            <a:r>
              <a:rPr lang="en-US" sz="194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941" dirty="0">
              <a:latin typeface="Times New Roman" pitchFamily="18" charset="0"/>
              <a:cs typeface="Times New Roman" pitchFamily="18" charset="0"/>
            </a:endParaRPr>
          </a:p>
        </p:txBody>
      </p:sp>
      <p:sp>
        <p:nvSpPr>
          <p:cNvPr id="4" name="Text Box 7"/>
          <p:cNvSpPr txBox="1">
            <a:spLocks noChangeArrowheads="1"/>
          </p:cNvSpPr>
          <p:nvPr/>
        </p:nvSpPr>
        <p:spPr bwMode="auto">
          <a:xfrm>
            <a:off x="4572000" y="840442"/>
            <a:ext cx="2218765" cy="450893"/>
          </a:xfrm>
          <a:prstGeom prst="rect">
            <a:avLst/>
          </a:prstGeom>
          <a:noFill/>
          <a:ln w="9525">
            <a:noFill/>
            <a:miter lim="800000"/>
            <a:headEnd/>
            <a:tailEnd/>
          </a:ln>
        </p:spPr>
        <p:txBody>
          <a:bodyPr>
            <a:spAutoFit/>
          </a:bodyPr>
          <a:lstStyle/>
          <a:p>
            <a:pPr algn="ctr">
              <a:spcBef>
                <a:spcPct val="50000"/>
              </a:spcBef>
            </a:pPr>
            <a:r>
              <a:rPr lang="en-US" sz="2330" b="1" dirty="0">
                <a:solidFill>
                  <a:srgbClr val="FF0000"/>
                </a:solidFill>
                <a:latin typeface="Times New Roman" pitchFamily="18" charset="0"/>
              </a:rPr>
              <a:t>ORGANISMS</a:t>
            </a:r>
          </a:p>
        </p:txBody>
      </p:sp>
      <p:sp>
        <p:nvSpPr>
          <p:cNvPr id="5" name="Text Box 7"/>
          <p:cNvSpPr txBox="1">
            <a:spLocks noChangeArrowheads="1"/>
          </p:cNvSpPr>
          <p:nvPr/>
        </p:nvSpPr>
        <p:spPr bwMode="auto">
          <a:xfrm>
            <a:off x="1391771" y="1285790"/>
            <a:ext cx="2810435" cy="450893"/>
          </a:xfrm>
          <a:prstGeom prst="rect">
            <a:avLst/>
          </a:prstGeom>
          <a:no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ENVIRONMENT</a:t>
            </a:r>
          </a:p>
        </p:txBody>
      </p:sp>
      <p:sp>
        <p:nvSpPr>
          <p:cNvPr id="15" name="Text Box 7"/>
          <p:cNvSpPr txBox="1">
            <a:spLocks noChangeArrowheads="1"/>
          </p:cNvSpPr>
          <p:nvPr/>
        </p:nvSpPr>
        <p:spPr bwMode="auto">
          <a:xfrm>
            <a:off x="3301363" y="2384910"/>
            <a:ext cx="3254188" cy="450893"/>
          </a:xfrm>
          <a:prstGeom prst="rect">
            <a:avLst/>
          </a:prstGeom>
          <a:no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INTERDEPENDENCE</a:t>
            </a:r>
          </a:p>
        </p:txBody>
      </p:sp>
      <p:sp>
        <p:nvSpPr>
          <p:cNvPr id="16" name="Text Box 7"/>
          <p:cNvSpPr txBox="1">
            <a:spLocks noChangeArrowheads="1"/>
          </p:cNvSpPr>
          <p:nvPr/>
        </p:nvSpPr>
        <p:spPr bwMode="auto">
          <a:xfrm>
            <a:off x="652182" y="2832996"/>
            <a:ext cx="2144806" cy="450893"/>
          </a:xfrm>
          <a:prstGeom prst="rect">
            <a:avLst/>
          </a:prstGeom>
          <a:no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OXYGEN</a:t>
            </a:r>
          </a:p>
        </p:txBody>
      </p:sp>
      <p:sp>
        <p:nvSpPr>
          <p:cNvPr id="17" name="Text Box 7"/>
          <p:cNvSpPr txBox="1">
            <a:spLocks noChangeArrowheads="1"/>
          </p:cNvSpPr>
          <p:nvPr/>
        </p:nvSpPr>
        <p:spPr bwMode="auto">
          <a:xfrm>
            <a:off x="4572000" y="2832997"/>
            <a:ext cx="3032312" cy="450893"/>
          </a:xfrm>
          <a:prstGeom prst="rect">
            <a:avLst/>
          </a:prstGeom>
          <a:no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CARBON DIOXIDE</a:t>
            </a:r>
          </a:p>
        </p:txBody>
      </p:sp>
      <p:sp>
        <p:nvSpPr>
          <p:cNvPr id="18" name="Text Box 7"/>
          <p:cNvSpPr txBox="1">
            <a:spLocks noChangeArrowheads="1"/>
          </p:cNvSpPr>
          <p:nvPr/>
        </p:nvSpPr>
        <p:spPr bwMode="auto">
          <a:xfrm>
            <a:off x="457200" y="4243379"/>
            <a:ext cx="2810435" cy="450893"/>
          </a:xfrm>
          <a:prstGeom prst="rect">
            <a:avLst/>
          </a:prstGeom>
          <a:no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ECOLOGIST</a:t>
            </a:r>
          </a:p>
        </p:txBody>
      </p:sp>
      <p:pic>
        <p:nvPicPr>
          <p:cNvPr id="6" name="Picture 5" descr="A picture containing text, ceramic ware, vector graphics, porcelain&#10;&#10;Description automatically generated">
            <a:extLst>
              <a:ext uri="{FF2B5EF4-FFF2-40B4-BE49-F238E27FC236}">
                <a16:creationId xmlns:a16="http://schemas.microsoft.com/office/drawing/2014/main" id="{68E2986B-1E7B-49F7-84FC-9FDE9814B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670" y="3484030"/>
            <a:ext cx="3446930" cy="3446930"/>
          </a:xfrm>
          <a:prstGeom prst="rect">
            <a:avLst/>
          </a:prstGeom>
          <a:ln>
            <a:noFill/>
          </a:ln>
          <a:effectLst>
            <a:softEdge rad="112500"/>
          </a:effectLst>
        </p:spPr>
      </p:pic>
    </p:spTree>
    <p:extLst>
      <p:ext uri="{BB962C8B-B14F-4D97-AF65-F5344CB8AC3E}">
        <p14:creationId xmlns:p14="http://schemas.microsoft.com/office/powerpoint/2010/main" val="381713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arth spheres">
            <a:extLst>
              <a:ext uri="{FF2B5EF4-FFF2-40B4-BE49-F238E27FC236}">
                <a16:creationId xmlns:a16="http://schemas.microsoft.com/office/drawing/2014/main" id="{3B42EB36-82E1-480A-96EA-6E704D2EC93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089" b="8909"/>
          <a:stretch/>
        </p:blipFill>
        <p:spPr bwMode="auto">
          <a:xfrm>
            <a:off x="3388659" y="2245659"/>
            <a:ext cx="4964486" cy="28447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92A4E1E-F88C-489D-BA58-7476B74CBBCB}"/>
              </a:ext>
            </a:extLst>
          </p:cNvPr>
          <p:cNvSpPr/>
          <p:nvPr/>
        </p:nvSpPr>
        <p:spPr>
          <a:xfrm>
            <a:off x="134471" y="6488295"/>
            <a:ext cx="9022976" cy="271613"/>
          </a:xfrm>
          <a:prstGeom prst="rect">
            <a:avLst/>
          </a:prstGeom>
        </p:spPr>
        <p:txBody>
          <a:bodyPr wrap="square">
            <a:spAutoFit/>
          </a:bodyPr>
          <a:lstStyle/>
          <a:p>
            <a:r>
              <a:rPr lang="en-US" sz="1165" dirty="0">
                <a:hlinkClick r:id="rId3"/>
              </a:rPr>
              <a:t>https://ib.bioninja.com.au/options/option-c-ecology-and-conser/c3-impacts-of-humans-on/earth-spheres.html</a:t>
            </a:r>
            <a:endParaRPr lang="en-US" sz="1165" dirty="0"/>
          </a:p>
        </p:txBody>
      </p:sp>
      <p:sp>
        <p:nvSpPr>
          <p:cNvPr id="6" name="Rectangle 5">
            <a:extLst>
              <a:ext uri="{FF2B5EF4-FFF2-40B4-BE49-F238E27FC236}">
                <a16:creationId xmlns:a16="http://schemas.microsoft.com/office/drawing/2014/main" id="{CF733899-C78A-40F5-865C-9488C3F622D9}"/>
              </a:ext>
            </a:extLst>
          </p:cNvPr>
          <p:cNvSpPr/>
          <p:nvPr/>
        </p:nvSpPr>
        <p:spPr>
          <a:xfrm>
            <a:off x="189030" y="283932"/>
            <a:ext cx="8450705" cy="565732"/>
          </a:xfrm>
          <a:prstGeom prst="rect">
            <a:avLst/>
          </a:prstGeom>
        </p:spPr>
        <p:txBody>
          <a:bodyPr wrap="square">
            <a:spAutoFit/>
          </a:bodyPr>
          <a:lstStyle/>
          <a:p>
            <a:pPr algn="just">
              <a:lnSpc>
                <a:spcPct val="150000"/>
              </a:lnSpc>
            </a:pPr>
            <a:r>
              <a:rPr lang="en-US" sz="23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The __________________ includes all the living things on earth. </a:t>
            </a:r>
          </a:p>
        </p:txBody>
      </p:sp>
      <p:sp>
        <p:nvSpPr>
          <p:cNvPr id="7" name="Text Box 7">
            <a:extLst>
              <a:ext uri="{FF2B5EF4-FFF2-40B4-BE49-F238E27FC236}">
                <a16:creationId xmlns:a16="http://schemas.microsoft.com/office/drawing/2014/main" id="{7557705C-0729-4CA9-8458-7051DDE917E7}"/>
              </a:ext>
            </a:extLst>
          </p:cNvPr>
          <p:cNvSpPr txBox="1">
            <a:spLocks noChangeArrowheads="1"/>
          </p:cNvSpPr>
          <p:nvPr/>
        </p:nvSpPr>
        <p:spPr bwMode="auto">
          <a:xfrm>
            <a:off x="3233193" y="1396984"/>
            <a:ext cx="2662518" cy="809452"/>
          </a:xfrm>
          <a:prstGeom prst="rect">
            <a:avLst/>
          </a:prstGeom>
          <a:solidFill>
            <a:srgbClr val="FFFF00"/>
          </a:solid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Geo = Earth</a:t>
            </a:r>
            <a:br>
              <a:rPr lang="en-US" sz="2330" b="1" dirty="0">
                <a:solidFill>
                  <a:srgbClr val="FF0000"/>
                </a:solidFill>
                <a:latin typeface="Times New Roman" pitchFamily="18" charset="0"/>
              </a:rPr>
            </a:br>
            <a:r>
              <a:rPr lang="en-US" sz="2330" b="1" dirty="0">
                <a:solidFill>
                  <a:srgbClr val="FF0000"/>
                </a:solidFill>
                <a:latin typeface="Times New Roman" pitchFamily="18" charset="0"/>
              </a:rPr>
              <a:t>GEOSPHERE</a:t>
            </a:r>
          </a:p>
        </p:txBody>
      </p:sp>
      <p:sp>
        <p:nvSpPr>
          <p:cNvPr id="8" name="Text Box 7">
            <a:extLst>
              <a:ext uri="{FF2B5EF4-FFF2-40B4-BE49-F238E27FC236}">
                <a16:creationId xmlns:a16="http://schemas.microsoft.com/office/drawing/2014/main" id="{7557705C-0729-4CA9-8458-7051DDE917E7}"/>
              </a:ext>
            </a:extLst>
          </p:cNvPr>
          <p:cNvSpPr txBox="1">
            <a:spLocks noChangeArrowheads="1"/>
          </p:cNvSpPr>
          <p:nvPr/>
        </p:nvSpPr>
        <p:spPr bwMode="auto">
          <a:xfrm>
            <a:off x="5977217" y="1360760"/>
            <a:ext cx="2662518" cy="809452"/>
          </a:xfrm>
          <a:prstGeom prst="rect">
            <a:avLst/>
          </a:prstGeom>
          <a:solidFill>
            <a:srgbClr val="FFFF00"/>
          </a:solidFill>
          <a:ln w="9525">
            <a:noFill/>
            <a:miter lim="800000"/>
            <a:headEnd/>
            <a:tailEnd/>
          </a:ln>
        </p:spPr>
        <p:txBody>
          <a:bodyPr wrap="square">
            <a:spAutoFit/>
          </a:bodyPr>
          <a:lstStyle/>
          <a:p>
            <a:pPr algn="ctr">
              <a:spcBef>
                <a:spcPct val="50000"/>
              </a:spcBef>
            </a:pPr>
            <a:r>
              <a:rPr lang="en-US" sz="2330" b="1" dirty="0" err="1">
                <a:solidFill>
                  <a:srgbClr val="FF0000"/>
                </a:solidFill>
                <a:latin typeface="Times New Roman" pitchFamily="18" charset="0"/>
              </a:rPr>
              <a:t>Atmo</a:t>
            </a:r>
            <a:r>
              <a:rPr lang="en-US" sz="2330" b="1" dirty="0">
                <a:solidFill>
                  <a:srgbClr val="FF0000"/>
                </a:solidFill>
                <a:latin typeface="Times New Roman" pitchFamily="18" charset="0"/>
              </a:rPr>
              <a:t> = Air</a:t>
            </a:r>
            <a:br>
              <a:rPr lang="en-US" sz="2330" b="1" dirty="0">
                <a:solidFill>
                  <a:srgbClr val="FF0000"/>
                </a:solidFill>
                <a:latin typeface="Times New Roman" pitchFamily="18" charset="0"/>
              </a:rPr>
            </a:br>
            <a:r>
              <a:rPr lang="en-US" sz="2330" b="1" dirty="0">
                <a:solidFill>
                  <a:srgbClr val="FF0000"/>
                </a:solidFill>
                <a:latin typeface="Times New Roman" pitchFamily="18" charset="0"/>
              </a:rPr>
              <a:t>ATMOSPHERE</a:t>
            </a:r>
          </a:p>
        </p:txBody>
      </p:sp>
      <p:sp>
        <p:nvSpPr>
          <p:cNvPr id="9" name="Text Box 7">
            <a:extLst>
              <a:ext uri="{FF2B5EF4-FFF2-40B4-BE49-F238E27FC236}">
                <a16:creationId xmlns:a16="http://schemas.microsoft.com/office/drawing/2014/main" id="{7557705C-0729-4CA9-8458-7051DDE917E7}"/>
              </a:ext>
            </a:extLst>
          </p:cNvPr>
          <p:cNvSpPr txBox="1">
            <a:spLocks noChangeArrowheads="1"/>
          </p:cNvSpPr>
          <p:nvPr/>
        </p:nvSpPr>
        <p:spPr bwMode="auto">
          <a:xfrm>
            <a:off x="3208383" y="5168749"/>
            <a:ext cx="2662518" cy="809452"/>
          </a:xfrm>
          <a:prstGeom prst="rect">
            <a:avLst/>
          </a:prstGeom>
          <a:solidFill>
            <a:srgbClr val="FFFF00"/>
          </a:solid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HYDROSPHERE</a:t>
            </a:r>
            <a:br>
              <a:rPr lang="en-US" sz="2330" b="1" dirty="0">
                <a:solidFill>
                  <a:srgbClr val="FF0000"/>
                </a:solidFill>
                <a:latin typeface="Times New Roman" pitchFamily="18" charset="0"/>
              </a:rPr>
            </a:br>
            <a:r>
              <a:rPr lang="en-US" sz="2330" b="1" dirty="0">
                <a:solidFill>
                  <a:srgbClr val="FF0000"/>
                </a:solidFill>
                <a:latin typeface="Times New Roman" pitchFamily="18" charset="0"/>
              </a:rPr>
              <a:t>Hydro = water</a:t>
            </a:r>
          </a:p>
        </p:txBody>
      </p:sp>
      <p:grpSp>
        <p:nvGrpSpPr>
          <p:cNvPr id="11" name="Group 10">
            <a:extLst>
              <a:ext uri="{FF2B5EF4-FFF2-40B4-BE49-F238E27FC236}">
                <a16:creationId xmlns:a16="http://schemas.microsoft.com/office/drawing/2014/main" id="{F4A92C05-FA61-4173-86A9-AD8B1FDE78ED}"/>
              </a:ext>
            </a:extLst>
          </p:cNvPr>
          <p:cNvGrpSpPr/>
          <p:nvPr/>
        </p:nvGrpSpPr>
        <p:grpSpPr>
          <a:xfrm>
            <a:off x="948018" y="362070"/>
            <a:ext cx="7666057" cy="5611587"/>
            <a:chOff x="948018" y="362070"/>
            <a:chExt cx="7666057" cy="5611587"/>
          </a:xfrm>
        </p:grpSpPr>
        <p:sp>
          <p:nvSpPr>
            <p:cNvPr id="21" name="Text Box 7">
              <a:extLst>
                <a:ext uri="{FF2B5EF4-FFF2-40B4-BE49-F238E27FC236}">
                  <a16:creationId xmlns:a16="http://schemas.microsoft.com/office/drawing/2014/main" id="{7557705C-0729-4CA9-8458-7051DDE917E7}"/>
                </a:ext>
              </a:extLst>
            </p:cNvPr>
            <p:cNvSpPr txBox="1">
              <a:spLocks noChangeArrowheads="1"/>
            </p:cNvSpPr>
            <p:nvPr/>
          </p:nvSpPr>
          <p:spPr bwMode="auto">
            <a:xfrm>
              <a:off x="948018" y="362070"/>
              <a:ext cx="2810435" cy="450893"/>
            </a:xfrm>
            <a:prstGeom prst="rect">
              <a:avLst/>
            </a:prstGeom>
            <a:no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BIOSPHERE</a:t>
              </a:r>
            </a:p>
          </p:txBody>
        </p:sp>
        <p:sp>
          <p:nvSpPr>
            <p:cNvPr id="10" name="Text Box 7">
              <a:extLst>
                <a:ext uri="{FF2B5EF4-FFF2-40B4-BE49-F238E27FC236}">
                  <a16:creationId xmlns:a16="http://schemas.microsoft.com/office/drawing/2014/main" id="{7557705C-0729-4CA9-8458-7051DDE917E7}"/>
                </a:ext>
              </a:extLst>
            </p:cNvPr>
            <p:cNvSpPr txBox="1">
              <a:spLocks noChangeArrowheads="1"/>
            </p:cNvSpPr>
            <p:nvPr/>
          </p:nvSpPr>
          <p:spPr bwMode="auto">
            <a:xfrm>
              <a:off x="5951557" y="5164205"/>
              <a:ext cx="2662518" cy="809452"/>
            </a:xfrm>
            <a:prstGeom prst="rect">
              <a:avLst/>
            </a:prstGeom>
            <a:solidFill>
              <a:srgbClr val="FFFF00"/>
            </a:solid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BIOSPHERE</a:t>
              </a:r>
              <a:br>
                <a:rPr lang="en-US" sz="2330" b="1" dirty="0">
                  <a:solidFill>
                    <a:srgbClr val="FF0000"/>
                  </a:solidFill>
                  <a:latin typeface="Times New Roman" pitchFamily="18" charset="0"/>
                </a:rPr>
              </a:br>
              <a:r>
                <a:rPr lang="en-US" sz="2330" b="1" dirty="0">
                  <a:solidFill>
                    <a:srgbClr val="FF0000"/>
                  </a:solidFill>
                  <a:latin typeface="Times New Roman" pitchFamily="18" charset="0"/>
                </a:rPr>
                <a:t>Bio = Life</a:t>
              </a:r>
            </a:p>
          </p:txBody>
        </p:sp>
      </p:grpSp>
      <p:grpSp>
        <p:nvGrpSpPr>
          <p:cNvPr id="5" name="Group 4">
            <a:extLst>
              <a:ext uri="{FF2B5EF4-FFF2-40B4-BE49-F238E27FC236}">
                <a16:creationId xmlns:a16="http://schemas.microsoft.com/office/drawing/2014/main" id="{542C9F6F-7FDE-4573-AC10-5B2B70109DFC}"/>
              </a:ext>
            </a:extLst>
          </p:cNvPr>
          <p:cNvGrpSpPr/>
          <p:nvPr/>
        </p:nvGrpSpPr>
        <p:grpSpPr>
          <a:xfrm>
            <a:off x="203900" y="1503136"/>
            <a:ext cx="3032312" cy="1773464"/>
            <a:chOff x="71534" y="2237601"/>
            <a:chExt cx="3124200" cy="1827206"/>
          </a:xfrm>
        </p:grpSpPr>
        <p:sp>
          <p:nvSpPr>
            <p:cNvPr id="22" name="Text Box 7">
              <a:extLst>
                <a:ext uri="{FF2B5EF4-FFF2-40B4-BE49-F238E27FC236}">
                  <a16:creationId xmlns:a16="http://schemas.microsoft.com/office/drawing/2014/main" id="{E62B7FAB-A84F-48F3-AA58-2B5AB553AC74}"/>
                </a:ext>
              </a:extLst>
            </p:cNvPr>
            <p:cNvSpPr txBox="1">
              <a:spLocks noChangeArrowheads="1"/>
            </p:cNvSpPr>
            <p:nvPr/>
          </p:nvSpPr>
          <p:spPr bwMode="auto">
            <a:xfrm>
              <a:off x="71534" y="2277203"/>
              <a:ext cx="3124200" cy="1787604"/>
            </a:xfrm>
            <a:prstGeom prst="rect">
              <a:avLst/>
            </a:prstGeom>
            <a:noFill/>
            <a:ln w="9525">
              <a:noFill/>
              <a:miter lim="800000"/>
              <a:headEnd/>
              <a:tailEnd/>
            </a:ln>
          </p:spPr>
          <p:txBody>
            <a:bodyPr wrap="square">
              <a:spAutoFit/>
            </a:bodyPr>
            <a:lstStyle/>
            <a:p>
              <a:pPr algn="ctr">
                <a:spcBef>
                  <a:spcPct val="50000"/>
                </a:spcBef>
              </a:pPr>
              <a:r>
                <a:rPr lang="en-US" sz="1941" b="1" dirty="0">
                  <a:solidFill>
                    <a:srgbClr val="FF0000"/>
                  </a:solidFill>
                  <a:latin typeface="Times New Roman" pitchFamily="18" charset="0"/>
                </a:rPr>
                <a:t>Challenge: </a:t>
              </a:r>
              <a:br>
                <a:rPr lang="en-US" sz="1941" b="1" dirty="0">
                  <a:solidFill>
                    <a:srgbClr val="FF0000"/>
                  </a:solidFill>
                  <a:latin typeface="Times New Roman" pitchFamily="18" charset="0"/>
                </a:rPr>
              </a:br>
              <a:r>
                <a:rPr lang="en-US" sz="1941" b="1" dirty="0">
                  <a:solidFill>
                    <a:srgbClr val="FF0000"/>
                  </a:solidFill>
                  <a:latin typeface="Times New Roman" pitchFamily="18" charset="0"/>
                </a:rPr>
                <a:t>What are the other “spheres” on Earth?</a:t>
              </a:r>
            </a:p>
            <a:p>
              <a:pPr algn="ctr">
                <a:spcBef>
                  <a:spcPct val="50000"/>
                </a:spcBef>
              </a:pPr>
              <a:r>
                <a:rPr lang="en-US" sz="1941" b="1" dirty="0">
                  <a:solidFill>
                    <a:srgbClr val="FF0000"/>
                  </a:solidFill>
                  <a:latin typeface="Times New Roman" pitchFamily="18" charset="0"/>
                </a:rPr>
                <a:t>Add the red terms (&amp; definitions) to your notes.</a:t>
              </a:r>
            </a:p>
          </p:txBody>
        </p:sp>
        <p:sp>
          <p:nvSpPr>
            <p:cNvPr id="4" name="Star: 5 Points 3">
              <a:extLst>
                <a:ext uri="{FF2B5EF4-FFF2-40B4-BE49-F238E27FC236}">
                  <a16:creationId xmlns:a16="http://schemas.microsoft.com/office/drawing/2014/main" id="{C82FBAA3-C8E3-48FD-82D1-9D043F6DA2C2}"/>
                </a:ext>
              </a:extLst>
            </p:cNvPr>
            <p:cNvSpPr/>
            <p:nvPr/>
          </p:nvSpPr>
          <p:spPr>
            <a:xfrm>
              <a:off x="556742" y="2237601"/>
              <a:ext cx="357658" cy="276999"/>
            </a:xfrm>
            <a:prstGeom prst="star5">
              <a:avLst>
                <a:gd name="adj" fmla="val 19098"/>
                <a:gd name="hf" fmla="val 105146"/>
                <a:gd name="vf" fmla="val 110557"/>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sp>
        <p:nvSpPr>
          <p:cNvPr id="13" name="Text Box 7">
            <a:extLst>
              <a:ext uri="{FF2B5EF4-FFF2-40B4-BE49-F238E27FC236}">
                <a16:creationId xmlns:a16="http://schemas.microsoft.com/office/drawing/2014/main" id="{DD8B8437-3A80-446D-89FC-2B482C69A66B}"/>
              </a:ext>
            </a:extLst>
          </p:cNvPr>
          <p:cNvSpPr txBox="1">
            <a:spLocks noChangeArrowheads="1"/>
          </p:cNvSpPr>
          <p:nvPr/>
        </p:nvSpPr>
        <p:spPr bwMode="auto">
          <a:xfrm>
            <a:off x="236557" y="3988857"/>
            <a:ext cx="2662518" cy="1200329"/>
          </a:xfrm>
          <a:prstGeom prst="rect">
            <a:avLst/>
          </a:prstGeom>
          <a:solidFill>
            <a:srgbClr val="FFFF00"/>
          </a:solidFill>
          <a:ln w="9525">
            <a:noFill/>
            <a:miter lim="800000"/>
            <a:headEnd/>
            <a:tailEnd/>
          </a:ln>
        </p:spPr>
        <p:txBody>
          <a:bodyPr wrap="square">
            <a:spAutoFit/>
          </a:bodyPr>
          <a:lstStyle/>
          <a:p>
            <a:pPr algn="ctr">
              <a:spcBef>
                <a:spcPct val="50000"/>
              </a:spcBef>
            </a:pPr>
            <a:r>
              <a:rPr lang="en-US" b="1" i="1" dirty="0">
                <a:solidFill>
                  <a:srgbClr val="FF0000"/>
                </a:solidFill>
                <a:latin typeface="Times New Roman" pitchFamily="18" charset="0"/>
              </a:rPr>
              <a:t>HINT:  Any info in yellow boxes needs to be added to your notes!  You may see them on a note quiz!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34471" y="248772"/>
            <a:ext cx="8875059" cy="6301445"/>
          </a:xfrm>
          <a:prstGeom prst="rect">
            <a:avLst/>
          </a:prstGeom>
          <a:noFill/>
          <a:ln w="9525">
            <a:noFill/>
            <a:miter lim="800000"/>
            <a:headEnd/>
            <a:tailEnd/>
          </a:ln>
          <a:effectLst/>
        </p:spPr>
        <p:txBody>
          <a:bodyPr vert="horz" wrap="square" lIns="88751" tIns="44375" rIns="88751" bIns="44375" numCol="1" anchor="t" anchorCtr="0" compatLnSpc="1">
            <a:prstTxWarp prst="textNoShape">
              <a:avLst/>
            </a:prstTxWarp>
            <a:spAutoFit/>
          </a:bodyPr>
          <a:lstStyle/>
          <a:p>
            <a:pPr algn="just">
              <a:lnSpc>
                <a:spcPct val="150000"/>
              </a:lnSpc>
              <a:spcBef>
                <a:spcPts val="741"/>
              </a:spcBef>
              <a:spcAft>
                <a:spcPts val="741"/>
              </a:spcAft>
            </a:pPr>
            <a:r>
              <a:rPr lang="en-US" sz="23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An __________________ includes all the organisms and nonliving environment found in a particular place. </a:t>
            </a:r>
          </a:p>
          <a:p>
            <a:pPr algn="just">
              <a:lnSpc>
                <a:spcPct val="150000"/>
              </a:lnSpc>
              <a:spcBef>
                <a:spcPts val="741"/>
              </a:spcBef>
              <a:spcAft>
                <a:spcPts val="741"/>
              </a:spcAft>
            </a:pPr>
            <a:endParaRPr lang="en-US" sz="23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741"/>
              </a:spcBef>
              <a:spcAft>
                <a:spcPts val="741"/>
              </a:spcAft>
            </a:pPr>
            <a:endParaRPr lang="en-US" sz="23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741"/>
              </a:spcBef>
              <a:spcAft>
                <a:spcPts val="741"/>
              </a:spcAft>
            </a:pPr>
            <a:endParaRPr lang="en-US" sz="23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741"/>
              </a:spcBef>
              <a:spcAft>
                <a:spcPts val="741"/>
              </a:spcAft>
            </a:pPr>
            <a:endParaRPr lang="en-US" sz="23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741"/>
              </a:spcBef>
              <a:spcAft>
                <a:spcPts val="741"/>
              </a:spcAft>
            </a:pPr>
            <a:endParaRPr lang="en-US" sz="155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741"/>
              </a:spcBef>
              <a:spcAft>
                <a:spcPts val="741"/>
              </a:spcAft>
            </a:pPr>
            <a:r>
              <a:rPr lang="en-US" sz="23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The ___________________ includes only the living things in an area, while a __________________ refers to all the members of one species in the area. </a:t>
            </a:r>
            <a:endParaRPr lang="en-US" sz="2330" dirty="0">
              <a:latin typeface="Times New Roman" pitchFamily="18" charset="0"/>
              <a:cs typeface="Times New Roman" pitchFamily="18" charset="0"/>
            </a:endParaRPr>
          </a:p>
        </p:txBody>
      </p:sp>
      <p:sp>
        <p:nvSpPr>
          <p:cNvPr id="4" name="Text Box 7"/>
          <p:cNvSpPr txBox="1">
            <a:spLocks noChangeArrowheads="1"/>
          </p:cNvSpPr>
          <p:nvPr/>
        </p:nvSpPr>
        <p:spPr bwMode="auto">
          <a:xfrm>
            <a:off x="1095935" y="341537"/>
            <a:ext cx="2366682" cy="450893"/>
          </a:xfrm>
          <a:prstGeom prst="rect">
            <a:avLst/>
          </a:prstGeom>
          <a:no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ECOSYSTEM</a:t>
            </a:r>
          </a:p>
        </p:txBody>
      </p:sp>
      <p:sp>
        <p:nvSpPr>
          <p:cNvPr id="5" name="Text Box 7"/>
          <p:cNvSpPr txBox="1">
            <a:spLocks noChangeArrowheads="1"/>
          </p:cNvSpPr>
          <p:nvPr/>
        </p:nvSpPr>
        <p:spPr bwMode="auto">
          <a:xfrm>
            <a:off x="1021977" y="5012009"/>
            <a:ext cx="2810435" cy="450893"/>
          </a:xfrm>
          <a:prstGeom prst="rect">
            <a:avLst/>
          </a:prstGeom>
          <a:no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COMMUNITY</a:t>
            </a:r>
          </a:p>
        </p:txBody>
      </p:sp>
      <p:sp>
        <p:nvSpPr>
          <p:cNvPr id="10" name="Text Box 7"/>
          <p:cNvSpPr txBox="1">
            <a:spLocks noChangeArrowheads="1"/>
          </p:cNvSpPr>
          <p:nvPr/>
        </p:nvSpPr>
        <p:spPr bwMode="auto">
          <a:xfrm>
            <a:off x="1021977" y="5550239"/>
            <a:ext cx="2810435" cy="450893"/>
          </a:xfrm>
          <a:prstGeom prst="rect">
            <a:avLst/>
          </a:prstGeom>
          <a:no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POPULATION</a:t>
            </a:r>
          </a:p>
        </p:txBody>
      </p:sp>
      <p:pic>
        <p:nvPicPr>
          <p:cNvPr id="2050" name="Picture 2" descr="12 Types of Ecosystems You Should Know About">
            <a:extLst>
              <a:ext uri="{FF2B5EF4-FFF2-40B4-BE49-F238E27FC236}">
                <a16:creationId xmlns:a16="http://schemas.microsoft.com/office/drawing/2014/main" id="{A67D9A9A-4050-457F-BEBD-F5F65C38AE2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21" r="8929"/>
          <a:stretch/>
        </p:blipFill>
        <p:spPr bwMode="auto">
          <a:xfrm>
            <a:off x="221368" y="1514894"/>
            <a:ext cx="1749134" cy="18378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2152200" y="1439367"/>
            <a:ext cx="6991798" cy="1167820"/>
            <a:chOff x="2078872" y="1379075"/>
            <a:chExt cx="7203672" cy="1203210"/>
          </a:xfrm>
        </p:grpSpPr>
        <p:sp>
          <p:nvSpPr>
            <p:cNvPr id="13" name="Text Box 7">
              <a:extLst>
                <a:ext uri="{FF2B5EF4-FFF2-40B4-BE49-F238E27FC236}">
                  <a16:creationId xmlns:a16="http://schemas.microsoft.com/office/drawing/2014/main" id="{4582D029-5DD3-4D9F-8643-D10E74C492B1}"/>
                </a:ext>
              </a:extLst>
            </p:cNvPr>
            <p:cNvSpPr txBox="1">
              <a:spLocks noChangeArrowheads="1"/>
            </p:cNvSpPr>
            <p:nvPr/>
          </p:nvSpPr>
          <p:spPr bwMode="auto">
            <a:xfrm>
              <a:off x="3763207" y="1379075"/>
              <a:ext cx="5519337" cy="1203210"/>
            </a:xfrm>
            <a:prstGeom prst="rect">
              <a:avLst/>
            </a:prstGeom>
            <a:noFill/>
            <a:ln w="9525">
              <a:noFill/>
              <a:miter lim="800000"/>
              <a:headEnd/>
              <a:tailEnd/>
            </a:ln>
          </p:spPr>
          <p:txBody>
            <a:bodyPr wrap="square">
              <a:spAutoFit/>
            </a:bodyPr>
            <a:lstStyle/>
            <a:p>
              <a:pPr>
                <a:spcBef>
                  <a:spcPct val="50000"/>
                </a:spcBef>
              </a:pPr>
              <a:r>
                <a:rPr lang="en-US" sz="1747" b="1" i="1" dirty="0">
                  <a:latin typeface="Times New Roman" pitchFamily="18" charset="0"/>
                </a:rPr>
                <a:t>Marine - Oceans</a:t>
              </a:r>
            </a:p>
            <a:p>
              <a:pPr>
                <a:spcBef>
                  <a:spcPct val="50000"/>
                </a:spcBef>
              </a:pPr>
              <a:r>
                <a:rPr lang="en-US" sz="1747" b="1" i="1" dirty="0">
                  <a:latin typeface="Times New Roman" panose="02020603050405020304" pitchFamily="18" charset="0"/>
                  <a:cs typeface="Times New Roman" panose="02020603050405020304" pitchFamily="18" charset="0"/>
                </a:rPr>
                <a:t>Estuaries – Boundary of ocean and freshwater</a:t>
              </a:r>
            </a:p>
            <a:p>
              <a:pPr>
                <a:spcBef>
                  <a:spcPct val="50000"/>
                </a:spcBef>
              </a:pPr>
              <a:r>
                <a:rPr lang="en-US" sz="1747" b="1" i="1" dirty="0">
                  <a:latin typeface="Times New Roman" pitchFamily="18" charset="0"/>
                </a:rPr>
                <a:t>Freshwater – Ponds, rivers, streams, lakes, marsh, etc.</a:t>
              </a:r>
            </a:p>
          </p:txBody>
        </p:sp>
        <p:sp>
          <p:nvSpPr>
            <p:cNvPr id="22" name="Text Box 7">
              <a:extLst>
                <a:ext uri="{FF2B5EF4-FFF2-40B4-BE49-F238E27FC236}">
                  <a16:creationId xmlns:a16="http://schemas.microsoft.com/office/drawing/2014/main" id="{8D8AA4C3-8E47-4833-A4EE-E12AFCABEE79}"/>
                </a:ext>
              </a:extLst>
            </p:cNvPr>
            <p:cNvSpPr txBox="1">
              <a:spLocks noChangeArrowheads="1"/>
            </p:cNvSpPr>
            <p:nvPr/>
          </p:nvSpPr>
          <p:spPr bwMode="auto">
            <a:xfrm>
              <a:off x="2078872" y="1464748"/>
              <a:ext cx="1684336" cy="833981"/>
            </a:xfrm>
            <a:prstGeom prst="rect">
              <a:avLst/>
            </a:prstGeom>
            <a:solidFill>
              <a:srgbClr val="FFFF00"/>
            </a:solid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AQUATIC = WATER</a:t>
              </a:r>
            </a:p>
          </p:txBody>
        </p:sp>
      </p:grpSp>
      <p:grpSp>
        <p:nvGrpSpPr>
          <p:cNvPr id="17" name="Group 16"/>
          <p:cNvGrpSpPr/>
          <p:nvPr/>
        </p:nvGrpSpPr>
        <p:grpSpPr>
          <a:xfrm>
            <a:off x="2064260" y="2711912"/>
            <a:ext cx="5789213" cy="809452"/>
            <a:chOff x="2921042" y="3388962"/>
            <a:chExt cx="5964644" cy="833982"/>
          </a:xfrm>
        </p:grpSpPr>
        <p:sp>
          <p:nvSpPr>
            <p:cNvPr id="23" name="Text Box 7">
              <a:extLst>
                <a:ext uri="{FF2B5EF4-FFF2-40B4-BE49-F238E27FC236}">
                  <a16:creationId xmlns:a16="http://schemas.microsoft.com/office/drawing/2014/main" id="{8E81E74C-586A-4F1F-AEA3-498B34D2C82D}"/>
                </a:ext>
              </a:extLst>
            </p:cNvPr>
            <p:cNvSpPr txBox="1">
              <a:spLocks noChangeArrowheads="1"/>
            </p:cNvSpPr>
            <p:nvPr/>
          </p:nvSpPr>
          <p:spPr bwMode="auto">
            <a:xfrm>
              <a:off x="2921042" y="3388962"/>
              <a:ext cx="2593291" cy="833982"/>
            </a:xfrm>
            <a:prstGeom prst="rect">
              <a:avLst/>
            </a:prstGeom>
            <a:solidFill>
              <a:srgbClr val="FFFF00"/>
            </a:solid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TERRESTRIAL = LAND</a:t>
              </a:r>
            </a:p>
          </p:txBody>
        </p:sp>
        <p:sp>
          <p:nvSpPr>
            <p:cNvPr id="15" name="Rectangle 14"/>
            <p:cNvSpPr/>
            <p:nvPr/>
          </p:nvSpPr>
          <p:spPr>
            <a:xfrm>
              <a:off x="5579655" y="3481294"/>
              <a:ext cx="3306031" cy="649137"/>
            </a:xfrm>
            <a:prstGeom prst="rect">
              <a:avLst/>
            </a:prstGeom>
          </p:spPr>
          <p:txBody>
            <a:bodyPr wrap="square">
              <a:spAutoFit/>
            </a:bodyPr>
            <a:lstStyle/>
            <a:p>
              <a:r>
                <a:rPr lang="en-US" sz="1747" b="1" i="1" dirty="0">
                  <a:latin typeface="Times New Roman" panose="02020603050405020304" pitchFamily="18" charset="0"/>
                  <a:cs typeface="Times New Roman" panose="02020603050405020304" pitchFamily="18" charset="0"/>
                </a:rPr>
                <a:t>Forest, mountain, desert, tundra, grassland, prairie, urban</a:t>
              </a:r>
            </a:p>
          </p:txBody>
        </p:sp>
      </p:grpSp>
      <p:sp>
        <p:nvSpPr>
          <p:cNvPr id="14" name="Text Box 7">
            <a:extLst>
              <a:ext uri="{FF2B5EF4-FFF2-40B4-BE49-F238E27FC236}">
                <a16:creationId xmlns:a16="http://schemas.microsoft.com/office/drawing/2014/main" id="{2409F0D1-995D-42E6-A67D-7B4ABF3DC238}"/>
              </a:ext>
            </a:extLst>
          </p:cNvPr>
          <p:cNvSpPr txBox="1">
            <a:spLocks noChangeArrowheads="1"/>
          </p:cNvSpPr>
          <p:nvPr/>
        </p:nvSpPr>
        <p:spPr bwMode="auto">
          <a:xfrm rot="21066867">
            <a:off x="193725" y="3305313"/>
            <a:ext cx="2252614" cy="369332"/>
          </a:xfrm>
          <a:prstGeom prst="rect">
            <a:avLst/>
          </a:prstGeom>
          <a:solidFill>
            <a:srgbClr val="FFFF00"/>
          </a:solidFill>
          <a:ln w="9525">
            <a:noFill/>
            <a:miter lim="800000"/>
            <a:headEnd/>
            <a:tailEnd/>
          </a:ln>
        </p:spPr>
        <p:txBody>
          <a:bodyPr wrap="square">
            <a:spAutoFit/>
          </a:bodyPr>
          <a:lstStyle/>
          <a:p>
            <a:pPr algn="ctr">
              <a:spcBef>
                <a:spcPct val="50000"/>
              </a:spcBef>
            </a:pPr>
            <a:r>
              <a:rPr lang="en-US" b="1" i="1" dirty="0">
                <a:solidFill>
                  <a:srgbClr val="FF0000"/>
                </a:solidFill>
                <a:latin typeface="Times New Roman" pitchFamily="18" charset="0"/>
              </a:rPr>
              <a:t>Add to notes </a:t>
            </a:r>
            <a:r>
              <a:rPr lang="en-US" b="1" i="1" dirty="0">
                <a:solidFill>
                  <a:srgbClr val="FF0000"/>
                </a:solidFill>
                <a:latin typeface="Times New Roman" pitchFamily="18" charset="0"/>
                <a:sym typeface="Wingdings" panose="05000000000000000000" pitchFamily="2" charset="2"/>
              </a:rPr>
              <a:t></a:t>
            </a:r>
            <a:endParaRPr lang="en-US" b="1" i="1" dirty="0">
              <a:solidFill>
                <a:srgbClr val="FF0000"/>
              </a:solidFill>
              <a:latin typeface="Times New Roman" pitchFamily="18" charset="0"/>
            </a:endParaRPr>
          </a:p>
        </p:txBody>
      </p:sp>
    </p:spTree>
    <p:extLst>
      <p:ext uri="{BB962C8B-B14F-4D97-AF65-F5344CB8AC3E}">
        <p14:creationId xmlns:p14="http://schemas.microsoft.com/office/powerpoint/2010/main" val="89288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8E50663-D3C2-4106-9692-4034B61C7D2B}"/>
              </a:ext>
            </a:extLst>
          </p:cNvPr>
          <p:cNvSpPr txBox="1">
            <a:spLocks noChangeArrowheads="1"/>
          </p:cNvSpPr>
          <p:nvPr/>
        </p:nvSpPr>
        <p:spPr>
          <a:xfrm>
            <a:off x="165417" y="109250"/>
            <a:ext cx="8805034" cy="410421"/>
          </a:xfrm>
          <a:prstGeom prst="rect">
            <a:avLst/>
          </a:prstGeom>
          <a:solidFill>
            <a:srgbClr val="FFFF00"/>
          </a:solidFill>
        </p:spPr>
        <p:txBody>
          <a:bodyPr>
            <a:normAutofit fontScale="90000" lnSpcReduction="20000"/>
          </a:bodyPr>
          <a:lstStyle/>
          <a:p>
            <a:pPr algn="ctr" defTabSz="887553">
              <a:spcBef>
                <a:spcPct val="0"/>
              </a:spcBef>
              <a:defRPr/>
            </a:pPr>
            <a:r>
              <a:rPr lang="en-US" sz="2718" b="1" dirty="0">
                <a:latin typeface="Times New Roman" pitchFamily="18" charset="0"/>
                <a:ea typeface="+mj-ea"/>
                <a:cs typeface="+mj-cs"/>
              </a:rPr>
              <a:t>#7 - Levels of Organization</a:t>
            </a:r>
          </a:p>
        </p:txBody>
      </p:sp>
      <p:grpSp>
        <p:nvGrpSpPr>
          <p:cNvPr id="28" name="Group 27">
            <a:extLst>
              <a:ext uri="{FF2B5EF4-FFF2-40B4-BE49-F238E27FC236}">
                <a16:creationId xmlns:a16="http://schemas.microsoft.com/office/drawing/2014/main" id="{7F5098D9-31A9-47F4-89E2-16ECB65DE17B}"/>
              </a:ext>
            </a:extLst>
          </p:cNvPr>
          <p:cNvGrpSpPr/>
          <p:nvPr/>
        </p:nvGrpSpPr>
        <p:grpSpPr>
          <a:xfrm>
            <a:off x="4003710" y="620769"/>
            <a:ext cx="2907206" cy="5982775"/>
            <a:chOff x="10287000" y="2438400"/>
            <a:chExt cx="2369976" cy="5183868"/>
          </a:xfrm>
        </p:grpSpPr>
        <p:sp>
          <p:nvSpPr>
            <p:cNvPr id="29" name="Rectangle 28">
              <a:extLst>
                <a:ext uri="{FF2B5EF4-FFF2-40B4-BE49-F238E27FC236}">
                  <a16:creationId xmlns:a16="http://schemas.microsoft.com/office/drawing/2014/main" id="{B7BF0129-2FB1-429F-BBDC-A5C2FB97D153}"/>
                </a:ext>
              </a:extLst>
            </p:cNvPr>
            <p:cNvSpPr/>
            <p:nvPr/>
          </p:nvSpPr>
          <p:spPr>
            <a:xfrm>
              <a:off x="10287000" y="2438400"/>
              <a:ext cx="2369976" cy="5183868"/>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nvGrpSpPr>
            <p:cNvPr id="34" name="Group 33">
              <a:extLst>
                <a:ext uri="{FF2B5EF4-FFF2-40B4-BE49-F238E27FC236}">
                  <a16:creationId xmlns:a16="http://schemas.microsoft.com/office/drawing/2014/main" id="{94BD2E76-33A4-4C13-A21C-E1AF6C5DEE4E}"/>
                </a:ext>
              </a:extLst>
            </p:cNvPr>
            <p:cNvGrpSpPr/>
            <p:nvPr/>
          </p:nvGrpSpPr>
          <p:grpSpPr>
            <a:xfrm>
              <a:off x="10287000" y="2906612"/>
              <a:ext cx="2368251" cy="4337729"/>
              <a:chOff x="10308132" y="3638999"/>
              <a:chExt cx="2123984" cy="4150896"/>
            </a:xfrm>
          </p:grpSpPr>
          <p:sp>
            <p:nvSpPr>
              <p:cNvPr id="37" name="Callout: Down Arrow 36">
                <a:extLst>
                  <a:ext uri="{FF2B5EF4-FFF2-40B4-BE49-F238E27FC236}">
                    <a16:creationId xmlns:a16="http://schemas.microsoft.com/office/drawing/2014/main" id="{31A5D2C9-E4AC-45F6-9A61-AEAA1AE872D9}"/>
                  </a:ext>
                </a:extLst>
              </p:cNvPr>
              <p:cNvSpPr/>
              <p:nvPr/>
            </p:nvSpPr>
            <p:spPr>
              <a:xfrm>
                <a:off x="10308132" y="3638999"/>
                <a:ext cx="2123984" cy="886599"/>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dirty="0">
                  <a:solidFill>
                    <a:schemeClr val="tx1"/>
                  </a:solidFill>
                </a:endParaRPr>
              </a:p>
            </p:txBody>
          </p:sp>
          <p:sp>
            <p:nvSpPr>
              <p:cNvPr id="38" name="Callout: Down Arrow 37">
                <a:extLst>
                  <a:ext uri="{FF2B5EF4-FFF2-40B4-BE49-F238E27FC236}">
                    <a16:creationId xmlns:a16="http://schemas.microsoft.com/office/drawing/2014/main" id="{3FF9CA4D-A4E7-4068-9D7C-E704F1DDE1CA}"/>
                  </a:ext>
                </a:extLst>
              </p:cNvPr>
              <p:cNvSpPr/>
              <p:nvPr/>
            </p:nvSpPr>
            <p:spPr>
              <a:xfrm>
                <a:off x="10308132" y="4557430"/>
                <a:ext cx="2123984" cy="886599"/>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dirty="0">
                  <a:solidFill>
                    <a:schemeClr val="tx1"/>
                  </a:solidFill>
                </a:endParaRPr>
              </a:p>
            </p:txBody>
          </p:sp>
          <p:sp>
            <p:nvSpPr>
              <p:cNvPr id="39" name="Callout: Down Arrow 38">
                <a:extLst>
                  <a:ext uri="{FF2B5EF4-FFF2-40B4-BE49-F238E27FC236}">
                    <a16:creationId xmlns:a16="http://schemas.microsoft.com/office/drawing/2014/main" id="{11B896D9-FE61-4DE4-8EFF-34114A4B2CD0}"/>
                  </a:ext>
                </a:extLst>
              </p:cNvPr>
              <p:cNvSpPr/>
              <p:nvPr/>
            </p:nvSpPr>
            <p:spPr>
              <a:xfrm>
                <a:off x="10308132" y="5475861"/>
                <a:ext cx="2123984" cy="886599"/>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dirty="0">
                  <a:solidFill>
                    <a:schemeClr val="tx1"/>
                  </a:solidFill>
                </a:endParaRPr>
              </a:p>
            </p:txBody>
          </p:sp>
          <p:sp>
            <p:nvSpPr>
              <p:cNvPr id="40" name="Callout: Down Arrow 39">
                <a:extLst>
                  <a:ext uri="{FF2B5EF4-FFF2-40B4-BE49-F238E27FC236}">
                    <a16:creationId xmlns:a16="http://schemas.microsoft.com/office/drawing/2014/main" id="{0F1B1F39-127E-4100-A34B-B75E111E6BCD}"/>
                  </a:ext>
                </a:extLst>
              </p:cNvPr>
              <p:cNvSpPr/>
              <p:nvPr/>
            </p:nvSpPr>
            <p:spPr>
              <a:xfrm>
                <a:off x="10308132" y="6394292"/>
                <a:ext cx="2123984" cy="886599"/>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dirty="0">
                  <a:solidFill>
                    <a:schemeClr val="tx1"/>
                  </a:solidFill>
                </a:endParaRPr>
              </a:p>
            </p:txBody>
          </p:sp>
          <p:sp>
            <p:nvSpPr>
              <p:cNvPr id="41" name="Callout: Down Arrow 40">
                <a:extLst>
                  <a:ext uri="{FF2B5EF4-FFF2-40B4-BE49-F238E27FC236}">
                    <a16:creationId xmlns:a16="http://schemas.microsoft.com/office/drawing/2014/main" id="{3621C895-2425-4E61-BE73-F0DA17B20C4D}"/>
                  </a:ext>
                </a:extLst>
              </p:cNvPr>
              <p:cNvSpPr/>
              <p:nvPr/>
            </p:nvSpPr>
            <p:spPr>
              <a:xfrm>
                <a:off x="10308132" y="7312722"/>
                <a:ext cx="2123984" cy="477173"/>
              </a:xfrm>
              <a:prstGeom prst="downArrowCallout">
                <a:avLst>
                  <a:gd name="adj1" fmla="val 0"/>
                  <a:gd name="adj2" fmla="val 0"/>
                  <a:gd name="adj3" fmla="val 0"/>
                  <a:gd name="adj4"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dirty="0">
                  <a:solidFill>
                    <a:schemeClr val="tx1"/>
                  </a:solidFill>
                </a:endParaRPr>
              </a:p>
            </p:txBody>
          </p:sp>
        </p:grpSp>
        <p:sp>
          <p:nvSpPr>
            <p:cNvPr id="35" name="TextBox 34">
              <a:extLst>
                <a:ext uri="{FF2B5EF4-FFF2-40B4-BE49-F238E27FC236}">
                  <a16:creationId xmlns:a16="http://schemas.microsoft.com/office/drawing/2014/main" id="{E51BD93A-0236-47D7-A54F-BE95FFE8246F}"/>
                </a:ext>
              </a:extLst>
            </p:cNvPr>
            <p:cNvSpPr txBox="1"/>
            <p:nvPr/>
          </p:nvSpPr>
          <p:spPr>
            <a:xfrm>
              <a:off x="10433832" y="2497464"/>
              <a:ext cx="2076615" cy="312958"/>
            </a:xfrm>
            <a:prstGeom prst="rect">
              <a:avLst/>
            </a:prstGeom>
            <a:noFill/>
          </p:spPr>
          <p:txBody>
            <a:bodyPr wrap="square" rtlCol="0">
              <a:spAutoFit/>
            </a:bodyPr>
            <a:lstStyle/>
            <a:p>
              <a:pPr algn="ctr"/>
              <a:r>
                <a:rPr lang="en-US" sz="1747" b="1" dirty="0"/>
                <a:t>BROADEST</a:t>
              </a:r>
            </a:p>
          </p:txBody>
        </p:sp>
        <p:sp>
          <p:nvSpPr>
            <p:cNvPr id="36" name="TextBox 35">
              <a:extLst>
                <a:ext uri="{FF2B5EF4-FFF2-40B4-BE49-F238E27FC236}">
                  <a16:creationId xmlns:a16="http://schemas.microsoft.com/office/drawing/2014/main" id="{D841B13B-3837-47EB-8D39-95E5393D1CF4}"/>
                </a:ext>
              </a:extLst>
            </p:cNvPr>
            <p:cNvSpPr txBox="1"/>
            <p:nvPr/>
          </p:nvSpPr>
          <p:spPr>
            <a:xfrm>
              <a:off x="10481201" y="7257863"/>
              <a:ext cx="2076615" cy="312958"/>
            </a:xfrm>
            <a:prstGeom prst="rect">
              <a:avLst/>
            </a:prstGeom>
            <a:noFill/>
          </p:spPr>
          <p:txBody>
            <a:bodyPr wrap="square" rtlCol="0">
              <a:spAutoFit/>
            </a:bodyPr>
            <a:lstStyle/>
            <a:p>
              <a:pPr algn="ctr"/>
              <a:r>
                <a:rPr lang="en-US" sz="1747" b="1" dirty="0"/>
                <a:t>MOST SPECIFIC</a:t>
              </a:r>
            </a:p>
          </p:txBody>
        </p:sp>
      </p:grpSp>
      <p:pic>
        <p:nvPicPr>
          <p:cNvPr id="1026" name="Picture 2">
            <a:extLst>
              <a:ext uri="{FF2B5EF4-FFF2-40B4-BE49-F238E27FC236}">
                <a16:creationId xmlns:a16="http://schemas.microsoft.com/office/drawing/2014/main" id="{44102C7E-0276-4E5D-9C4F-5D7D82EF9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738" y="4593329"/>
            <a:ext cx="2796907" cy="5432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952673BA-1686-4E50-9755-C3458790C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35" y="2317529"/>
            <a:ext cx="2845316" cy="5432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A0B510A-ED44-4A37-817D-E4099AC84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419" y="1224140"/>
            <a:ext cx="2635548" cy="5432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3071105A-98CF-4C09-AA70-6E5678D278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3564" y="3482382"/>
            <a:ext cx="2759257" cy="5378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5CCBCB7-6E56-4B9A-B872-4A3AD9E36F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2864" y="4519846"/>
            <a:ext cx="2068238" cy="64343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CDBC2705-DA62-410B-9C7E-D51C3F9D9D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2864" y="1151727"/>
            <a:ext cx="2068238" cy="6708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3ECF56A-46EA-4EB4-A88B-6CE7520A09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3749" y="5607999"/>
            <a:ext cx="2398886" cy="5432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8B23612-3D7C-41D5-940F-FC459DE0E4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2864" y="5563317"/>
            <a:ext cx="2093159" cy="5755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B0B87766-E3F3-4109-9A91-ADE133556CF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2864" y="3398028"/>
            <a:ext cx="2155453" cy="6571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FA4F619D-8198-4F26-9594-56322E44B7A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42864" y="2291265"/>
            <a:ext cx="2068238" cy="657124"/>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2">
            <a:extLst>
              <a:ext uri="{FF2B5EF4-FFF2-40B4-BE49-F238E27FC236}">
                <a16:creationId xmlns:a16="http://schemas.microsoft.com/office/drawing/2014/main" id="{690126B2-FF65-47BC-A0FB-12032EA4D1D9}"/>
              </a:ext>
            </a:extLst>
          </p:cNvPr>
          <p:cNvSpPr txBox="1">
            <a:spLocks noChangeArrowheads="1"/>
          </p:cNvSpPr>
          <p:nvPr/>
        </p:nvSpPr>
        <p:spPr>
          <a:xfrm>
            <a:off x="201512" y="1165150"/>
            <a:ext cx="3251986" cy="1440183"/>
          </a:xfrm>
          <a:prstGeom prst="rect">
            <a:avLst/>
          </a:prstGeom>
          <a:solidFill>
            <a:srgbClr val="FFFF00"/>
          </a:solidFill>
        </p:spPr>
        <p:txBody>
          <a:bodyPr>
            <a:noAutofit/>
          </a:bodyPr>
          <a:lstStyle/>
          <a:p>
            <a:pPr algn="ctr" defTabSz="887553">
              <a:spcBef>
                <a:spcPct val="0"/>
              </a:spcBef>
              <a:defRPr/>
            </a:pPr>
            <a:r>
              <a:rPr lang="en-US" sz="2000" b="1" dirty="0">
                <a:latin typeface="Times New Roman" pitchFamily="18" charset="0"/>
                <a:ea typeface="+mj-ea"/>
                <a:cs typeface="+mj-cs"/>
              </a:rPr>
              <a:t>Challenge:  Find images to create a representation of each level.  Create a display to the right of your slide.</a:t>
            </a:r>
          </a:p>
        </p:txBody>
      </p:sp>
    </p:spTree>
    <p:extLst>
      <p:ext uri="{BB962C8B-B14F-4D97-AF65-F5344CB8AC3E}">
        <p14:creationId xmlns:p14="http://schemas.microsoft.com/office/powerpoint/2010/main" val="424858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6AB5B1C8-FB55-4914-8F46-4A07F6051E5B}"/>
              </a:ext>
            </a:extLst>
          </p:cNvPr>
          <p:cNvSpPr txBox="1">
            <a:spLocks noChangeArrowheads="1"/>
          </p:cNvSpPr>
          <p:nvPr/>
        </p:nvSpPr>
        <p:spPr bwMode="auto">
          <a:xfrm>
            <a:off x="304508" y="372363"/>
            <a:ext cx="8579224" cy="2243691"/>
          </a:xfrm>
          <a:prstGeom prst="rect">
            <a:avLst/>
          </a:prstGeom>
          <a:noFill/>
          <a:ln w="9525">
            <a:noFill/>
            <a:miter lim="800000"/>
            <a:headEnd/>
            <a:tailEnd/>
          </a:ln>
        </p:spPr>
        <p:txBody>
          <a:bodyPr wrap="square">
            <a:spAutoFit/>
          </a:bodyPr>
          <a:lstStyle/>
          <a:p>
            <a:pPr algn="just"/>
            <a:r>
              <a:rPr lang="en-US" sz="23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 A ________________ is a place where an organism lives. </a:t>
            </a:r>
          </a:p>
          <a:p>
            <a:pPr algn="just"/>
            <a:endParaRPr lang="en-US" sz="23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3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3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 What do we call the living and nonliving factors in an area?  Give examples of each.</a:t>
            </a:r>
          </a:p>
        </p:txBody>
      </p:sp>
      <p:sp>
        <p:nvSpPr>
          <p:cNvPr id="5" name="Text Box 7">
            <a:extLst>
              <a:ext uri="{FF2B5EF4-FFF2-40B4-BE49-F238E27FC236}">
                <a16:creationId xmlns:a16="http://schemas.microsoft.com/office/drawing/2014/main" id="{E963479D-1580-4C32-81AB-9A79D1151C46}"/>
              </a:ext>
            </a:extLst>
          </p:cNvPr>
          <p:cNvSpPr txBox="1">
            <a:spLocks noChangeArrowheads="1"/>
          </p:cNvSpPr>
          <p:nvPr/>
        </p:nvSpPr>
        <p:spPr bwMode="auto">
          <a:xfrm>
            <a:off x="265117" y="3743416"/>
            <a:ext cx="8618615" cy="2422971"/>
          </a:xfrm>
          <a:prstGeom prst="rect">
            <a:avLst/>
          </a:prstGeom>
          <a:noFill/>
          <a:ln w="9525">
            <a:noFill/>
            <a:miter lim="800000"/>
            <a:headEnd/>
            <a:tailEnd/>
          </a:ln>
        </p:spPr>
        <p:txBody>
          <a:bodyPr wrap="square">
            <a:spAutoFit/>
          </a:bodyPr>
          <a:lstStyle/>
          <a:p>
            <a:pPr algn="ctr">
              <a:spcBef>
                <a:spcPct val="50000"/>
              </a:spcBef>
            </a:pPr>
            <a:r>
              <a:rPr lang="en-US" sz="2330" b="1" dirty="0">
                <a:latin typeface="Times New Roman" pitchFamily="18" charset="0"/>
              </a:rPr>
              <a:t>How are the resources in the school garden classified: </a:t>
            </a:r>
            <a:br>
              <a:rPr lang="en-US" sz="2330" b="1" dirty="0">
                <a:latin typeface="Times New Roman" pitchFamily="18" charset="0"/>
              </a:rPr>
            </a:br>
            <a:r>
              <a:rPr lang="en-US" sz="2330" b="1" dirty="0">
                <a:solidFill>
                  <a:srgbClr val="FF0000"/>
                </a:solidFill>
                <a:latin typeface="Times New Roman" pitchFamily="18" charset="0"/>
              </a:rPr>
              <a:t>ABIOTIC</a:t>
            </a:r>
            <a:r>
              <a:rPr lang="en-US" sz="2330" b="1" dirty="0">
                <a:latin typeface="Times New Roman" pitchFamily="18" charset="0"/>
              </a:rPr>
              <a:t> or </a:t>
            </a:r>
            <a:r>
              <a:rPr lang="en-US" sz="2330" b="1" dirty="0">
                <a:solidFill>
                  <a:srgbClr val="FF0000"/>
                </a:solidFill>
                <a:latin typeface="Times New Roman" pitchFamily="18" charset="0"/>
              </a:rPr>
              <a:t>BIOTIC</a:t>
            </a:r>
            <a:endParaRPr lang="en-US" sz="2330" b="1" dirty="0">
              <a:latin typeface="Times New Roman" pitchFamily="18" charset="0"/>
            </a:endParaRPr>
          </a:p>
          <a:p>
            <a:pPr>
              <a:spcBef>
                <a:spcPct val="50000"/>
              </a:spcBef>
            </a:pPr>
            <a:r>
              <a:rPr lang="en-US" sz="2330" b="1" dirty="0">
                <a:latin typeface="Times New Roman" pitchFamily="18" charset="0"/>
              </a:rPr>
              <a:t>	Soil        	Plants        	Flowers           Water       </a:t>
            </a:r>
          </a:p>
          <a:p>
            <a:pPr>
              <a:spcBef>
                <a:spcPct val="50000"/>
              </a:spcBef>
            </a:pPr>
            <a:r>
              <a:rPr lang="en-US" sz="2330" b="1" dirty="0">
                <a:latin typeface="Times New Roman" pitchFamily="18" charset="0"/>
              </a:rPr>
              <a:t>	Birds		Insects      	Seeds       	Worms        </a:t>
            </a:r>
          </a:p>
          <a:p>
            <a:pPr>
              <a:spcBef>
                <a:spcPct val="50000"/>
              </a:spcBef>
            </a:pPr>
            <a:r>
              <a:rPr lang="en-US" sz="2330" b="1" dirty="0">
                <a:latin typeface="Times New Roman" pitchFamily="18" charset="0"/>
              </a:rPr>
              <a:t>	Air		Rocks		Mulch		Sunlight</a:t>
            </a:r>
          </a:p>
        </p:txBody>
      </p:sp>
      <p:sp>
        <p:nvSpPr>
          <p:cNvPr id="6" name="Text Box 7">
            <a:extLst>
              <a:ext uri="{FF2B5EF4-FFF2-40B4-BE49-F238E27FC236}">
                <a16:creationId xmlns:a16="http://schemas.microsoft.com/office/drawing/2014/main" id="{35124D89-9493-4358-807C-3270BBBAEEAA}"/>
              </a:ext>
            </a:extLst>
          </p:cNvPr>
          <p:cNvSpPr txBox="1">
            <a:spLocks noChangeArrowheads="1"/>
          </p:cNvSpPr>
          <p:nvPr/>
        </p:nvSpPr>
        <p:spPr bwMode="auto">
          <a:xfrm>
            <a:off x="787611" y="382894"/>
            <a:ext cx="2292724" cy="450893"/>
          </a:xfrm>
          <a:prstGeom prst="rect">
            <a:avLst/>
          </a:prstGeom>
          <a:no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HABITAT</a:t>
            </a:r>
          </a:p>
        </p:txBody>
      </p:sp>
      <p:sp>
        <p:nvSpPr>
          <p:cNvPr id="7" name="Text Box 7">
            <a:extLst>
              <a:ext uri="{FF2B5EF4-FFF2-40B4-BE49-F238E27FC236}">
                <a16:creationId xmlns:a16="http://schemas.microsoft.com/office/drawing/2014/main" id="{77C4F824-48D5-4866-9BE4-76B8C68AE8AB}"/>
              </a:ext>
            </a:extLst>
          </p:cNvPr>
          <p:cNvSpPr txBox="1">
            <a:spLocks noChangeArrowheads="1"/>
          </p:cNvSpPr>
          <p:nvPr/>
        </p:nvSpPr>
        <p:spPr bwMode="auto">
          <a:xfrm>
            <a:off x="290159" y="2590801"/>
            <a:ext cx="4143696" cy="809452"/>
          </a:xfrm>
          <a:prstGeom prst="rect">
            <a:avLst/>
          </a:prstGeom>
          <a:no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BIOTIC – Living things</a:t>
            </a:r>
            <a:br>
              <a:rPr lang="en-US" sz="2330" b="1" dirty="0">
                <a:solidFill>
                  <a:srgbClr val="FF0000"/>
                </a:solidFill>
                <a:latin typeface="Times New Roman" pitchFamily="18" charset="0"/>
              </a:rPr>
            </a:br>
            <a:r>
              <a:rPr lang="en-US" sz="2330" b="1" dirty="0">
                <a:solidFill>
                  <a:srgbClr val="FF0000"/>
                </a:solidFill>
                <a:latin typeface="Times New Roman" pitchFamily="18" charset="0"/>
              </a:rPr>
              <a:t>(Could be alive or dead)</a:t>
            </a:r>
          </a:p>
        </p:txBody>
      </p:sp>
      <p:sp>
        <p:nvSpPr>
          <p:cNvPr id="8" name="Text Box 7">
            <a:extLst>
              <a:ext uri="{FF2B5EF4-FFF2-40B4-BE49-F238E27FC236}">
                <a16:creationId xmlns:a16="http://schemas.microsoft.com/office/drawing/2014/main" id="{E1E89D30-C04E-4EA1-AC94-B6FF4D81F396}"/>
              </a:ext>
            </a:extLst>
          </p:cNvPr>
          <p:cNvSpPr txBox="1">
            <a:spLocks noChangeArrowheads="1"/>
          </p:cNvSpPr>
          <p:nvPr/>
        </p:nvSpPr>
        <p:spPr bwMode="auto">
          <a:xfrm>
            <a:off x="4300330" y="2590800"/>
            <a:ext cx="4143696" cy="809452"/>
          </a:xfrm>
          <a:prstGeom prst="rect">
            <a:avLst/>
          </a:prstGeom>
          <a:noFill/>
          <a:ln w="9525">
            <a:noFill/>
            <a:miter lim="800000"/>
            <a:headEnd/>
            <a:tailEnd/>
          </a:ln>
        </p:spPr>
        <p:txBody>
          <a:bodyPr wrap="square">
            <a:spAutoFit/>
          </a:bodyPr>
          <a:lstStyle/>
          <a:p>
            <a:pPr algn="ctr">
              <a:spcBef>
                <a:spcPct val="50000"/>
              </a:spcBef>
            </a:pPr>
            <a:r>
              <a:rPr lang="en-US" sz="2330" b="1" dirty="0">
                <a:solidFill>
                  <a:srgbClr val="FF0000"/>
                </a:solidFill>
                <a:latin typeface="Times New Roman" pitchFamily="18" charset="0"/>
              </a:rPr>
              <a:t>ABIOTIC – Nonliving things</a:t>
            </a:r>
            <a:br>
              <a:rPr lang="en-US" sz="2330" b="1" dirty="0">
                <a:solidFill>
                  <a:srgbClr val="FF0000"/>
                </a:solidFill>
                <a:latin typeface="Times New Roman" pitchFamily="18" charset="0"/>
              </a:rPr>
            </a:br>
            <a:r>
              <a:rPr lang="en-US" sz="2330" b="1" dirty="0">
                <a:solidFill>
                  <a:srgbClr val="FF0000"/>
                </a:solidFill>
                <a:latin typeface="Times New Roman" pitchFamily="18" charset="0"/>
              </a:rPr>
              <a:t>(Never alive)</a:t>
            </a:r>
          </a:p>
        </p:txBody>
      </p:sp>
      <p:sp>
        <p:nvSpPr>
          <p:cNvPr id="2" name="Rectangle 1">
            <a:extLst>
              <a:ext uri="{FF2B5EF4-FFF2-40B4-BE49-F238E27FC236}">
                <a16:creationId xmlns:a16="http://schemas.microsoft.com/office/drawing/2014/main" id="{2E642910-0278-4B81-915A-3D77CB044DB9}"/>
              </a:ext>
            </a:extLst>
          </p:cNvPr>
          <p:cNvSpPr/>
          <p:nvPr/>
        </p:nvSpPr>
        <p:spPr>
          <a:xfrm>
            <a:off x="1676400" y="833787"/>
            <a:ext cx="3964220" cy="809452"/>
          </a:xfrm>
          <a:prstGeom prst="rect">
            <a:avLst/>
          </a:prstGeom>
        </p:spPr>
        <p:txBody>
          <a:bodyPr wrap="square">
            <a:spAutoFit/>
          </a:bodyPr>
          <a:lstStyle/>
          <a:p>
            <a:pPr algn="ctr">
              <a:spcBef>
                <a:spcPct val="50000"/>
              </a:spcBef>
            </a:pPr>
            <a:r>
              <a:rPr lang="en-US" sz="2330" b="1" dirty="0">
                <a:highlight>
                  <a:srgbClr val="FFFF00"/>
                </a:highlight>
                <a:latin typeface="Times New Roman" pitchFamily="18" charset="0"/>
              </a:rPr>
              <a:t>A habitat provides </a:t>
            </a:r>
            <a:r>
              <a:rPr lang="en-US" sz="2330" b="1" u="sng" dirty="0">
                <a:highlight>
                  <a:srgbClr val="FFFF00"/>
                </a:highlight>
                <a:latin typeface="Times New Roman" pitchFamily="18" charset="0"/>
              </a:rPr>
              <a:t>food</a:t>
            </a:r>
            <a:r>
              <a:rPr lang="en-US" sz="2330" b="1" dirty="0">
                <a:highlight>
                  <a:srgbClr val="FFFF00"/>
                </a:highlight>
                <a:latin typeface="Times New Roman" pitchFamily="18" charset="0"/>
              </a:rPr>
              <a:t>, </a:t>
            </a:r>
            <a:r>
              <a:rPr lang="en-US" sz="2330" b="1" u="sng" dirty="0">
                <a:highlight>
                  <a:srgbClr val="FFFF00"/>
                </a:highlight>
                <a:latin typeface="Times New Roman" pitchFamily="18" charset="0"/>
              </a:rPr>
              <a:t>water</a:t>
            </a:r>
            <a:r>
              <a:rPr lang="en-US" sz="2330" b="1" dirty="0">
                <a:highlight>
                  <a:srgbClr val="FFFF00"/>
                </a:highlight>
                <a:latin typeface="Times New Roman" pitchFamily="18" charset="0"/>
              </a:rPr>
              <a:t>, </a:t>
            </a:r>
            <a:r>
              <a:rPr lang="en-US" sz="2330" b="1" u="sng" dirty="0">
                <a:highlight>
                  <a:srgbClr val="FFFF00"/>
                </a:highlight>
                <a:latin typeface="Times New Roman" pitchFamily="18" charset="0"/>
              </a:rPr>
              <a:t>shelter</a:t>
            </a:r>
            <a:r>
              <a:rPr lang="en-US" sz="2330" b="1" dirty="0">
                <a:highlight>
                  <a:srgbClr val="FFFF00"/>
                </a:highlight>
                <a:latin typeface="Times New Roman" pitchFamily="18" charset="0"/>
              </a:rPr>
              <a:t>, and </a:t>
            </a:r>
            <a:r>
              <a:rPr lang="en-US" sz="2330" b="1" u="sng" dirty="0">
                <a:highlight>
                  <a:srgbClr val="FFFF00"/>
                </a:highlight>
                <a:latin typeface="Times New Roman" pitchFamily="18" charset="0"/>
              </a:rPr>
              <a:t>space</a:t>
            </a:r>
            <a:endParaRPr lang="en-US" sz="2330" b="1" dirty="0">
              <a:highlight>
                <a:srgbClr val="FFFF00"/>
              </a:highlight>
              <a:latin typeface="Times New Roman" pitchFamily="18" charset="0"/>
            </a:endParaRPr>
          </a:p>
        </p:txBody>
      </p:sp>
      <p:sp>
        <p:nvSpPr>
          <p:cNvPr id="9" name="Rectangle 8">
            <a:extLst>
              <a:ext uri="{FF2B5EF4-FFF2-40B4-BE49-F238E27FC236}">
                <a16:creationId xmlns:a16="http://schemas.microsoft.com/office/drawing/2014/main" id="{837C9C09-8C6F-4300-9730-CD8BD4D88E96}"/>
              </a:ext>
            </a:extLst>
          </p:cNvPr>
          <p:cNvSpPr/>
          <p:nvPr/>
        </p:nvSpPr>
        <p:spPr>
          <a:xfrm>
            <a:off x="787376" y="4525166"/>
            <a:ext cx="515601" cy="624696"/>
          </a:xfrm>
          <a:prstGeom prst="rect">
            <a:avLst/>
          </a:prstGeom>
          <a:noFill/>
        </p:spPr>
        <p:txBody>
          <a:bodyPr wrap="none" lIns="80682" tIns="40341" rIns="80682" bIns="40341">
            <a:spAutoFit/>
          </a:bodyPr>
          <a:lstStyle/>
          <a:p>
            <a:pPr algn="ctr"/>
            <a:r>
              <a:rPr lang="en-US" sz="353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a:t>
            </a:r>
          </a:p>
        </p:txBody>
      </p:sp>
      <p:sp>
        <p:nvSpPr>
          <p:cNvPr id="10" name="Rectangle 9">
            <a:extLst>
              <a:ext uri="{FF2B5EF4-FFF2-40B4-BE49-F238E27FC236}">
                <a16:creationId xmlns:a16="http://schemas.microsoft.com/office/drawing/2014/main" id="{5413ED61-52B9-42F9-9C8A-E2AD9BBA3AD7}"/>
              </a:ext>
            </a:extLst>
          </p:cNvPr>
          <p:cNvSpPr/>
          <p:nvPr/>
        </p:nvSpPr>
        <p:spPr>
          <a:xfrm>
            <a:off x="787376" y="5590128"/>
            <a:ext cx="515601" cy="624696"/>
          </a:xfrm>
          <a:prstGeom prst="rect">
            <a:avLst/>
          </a:prstGeom>
          <a:noFill/>
        </p:spPr>
        <p:txBody>
          <a:bodyPr wrap="none" lIns="80682" tIns="40341" rIns="80682" bIns="40341">
            <a:spAutoFit/>
          </a:bodyPr>
          <a:lstStyle/>
          <a:p>
            <a:pPr algn="ctr"/>
            <a:r>
              <a:rPr lang="en-US" sz="353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a:t>
            </a:r>
          </a:p>
        </p:txBody>
      </p:sp>
      <p:sp>
        <p:nvSpPr>
          <p:cNvPr id="11" name="Rectangle 10">
            <a:extLst>
              <a:ext uri="{FF2B5EF4-FFF2-40B4-BE49-F238E27FC236}">
                <a16:creationId xmlns:a16="http://schemas.microsoft.com/office/drawing/2014/main" id="{EE2637AE-49A4-4F65-812D-799194D0A51B}"/>
              </a:ext>
            </a:extLst>
          </p:cNvPr>
          <p:cNvSpPr/>
          <p:nvPr/>
        </p:nvSpPr>
        <p:spPr>
          <a:xfrm>
            <a:off x="2567844" y="5618272"/>
            <a:ext cx="515601" cy="624696"/>
          </a:xfrm>
          <a:prstGeom prst="rect">
            <a:avLst/>
          </a:prstGeom>
          <a:noFill/>
        </p:spPr>
        <p:txBody>
          <a:bodyPr wrap="none" lIns="80682" tIns="40341" rIns="80682" bIns="40341">
            <a:spAutoFit/>
          </a:bodyPr>
          <a:lstStyle/>
          <a:p>
            <a:pPr algn="ctr"/>
            <a:r>
              <a:rPr lang="en-US" sz="353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a:t>
            </a:r>
          </a:p>
        </p:txBody>
      </p:sp>
      <p:sp>
        <p:nvSpPr>
          <p:cNvPr id="12" name="Rectangle 11">
            <a:extLst>
              <a:ext uri="{FF2B5EF4-FFF2-40B4-BE49-F238E27FC236}">
                <a16:creationId xmlns:a16="http://schemas.microsoft.com/office/drawing/2014/main" id="{C4E4B417-4BFD-498F-B669-0F653820F597}"/>
              </a:ext>
            </a:extLst>
          </p:cNvPr>
          <p:cNvSpPr/>
          <p:nvPr/>
        </p:nvSpPr>
        <p:spPr>
          <a:xfrm>
            <a:off x="6266199" y="4525166"/>
            <a:ext cx="515601" cy="624696"/>
          </a:xfrm>
          <a:prstGeom prst="rect">
            <a:avLst/>
          </a:prstGeom>
          <a:noFill/>
        </p:spPr>
        <p:txBody>
          <a:bodyPr wrap="none" lIns="80682" tIns="40341" rIns="80682" bIns="40341">
            <a:spAutoFit/>
          </a:bodyPr>
          <a:lstStyle/>
          <a:p>
            <a:pPr algn="ctr"/>
            <a:r>
              <a:rPr lang="en-US" sz="353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a:t>
            </a:r>
          </a:p>
        </p:txBody>
      </p:sp>
      <p:sp>
        <p:nvSpPr>
          <p:cNvPr id="13" name="Rectangle 12">
            <a:extLst>
              <a:ext uri="{FF2B5EF4-FFF2-40B4-BE49-F238E27FC236}">
                <a16:creationId xmlns:a16="http://schemas.microsoft.com/office/drawing/2014/main" id="{AAE7660D-BA69-49D0-AD95-50863291F1C8}"/>
              </a:ext>
            </a:extLst>
          </p:cNvPr>
          <p:cNvSpPr/>
          <p:nvPr/>
        </p:nvSpPr>
        <p:spPr>
          <a:xfrm>
            <a:off x="6372178" y="5590128"/>
            <a:ext cx="515601" cy="624696"/>
          </a:xfrm>
          <a:prstGeom prst="rect">
            <a:avLst/>
          </a:prstGeom>
          <a:noFill/>
        </p:spPr>
        <p:txBody>
          <a:bodyPr wrap="none" lIns="80682" tIns="40341" rIns="80682" bIns="40341">
            <a:spAutoFit/>
          </a:bodyPr>
          <a:lstStyle/>
          <a:p>
            <a:pPr algn="ctr"/>
            <a:r>
              <a:rPr lang="en-US" sz="353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a:t>
            </a:r>
          </a:p>
        </p:txBody>
      </p:sp>
      <p:sp>
        <p:nvSpPr>
          <p:cNvPr id="14" name="Rectangle 13">
            <a:extLst>
              <a:ext uri="{FF2B5EF4-FFF2-40B4-BE49-F238E27FC236}">
                <a16:creationId xmlns:a16="http://schemas.microsoft.com/office/drawing/2014/main" id="{A32B2D10-F67F-4172-B464-E388DB799728}"/>
              </a:ext>
            </a:extLst>
          </p:cNvPr>
          <p:cNvSpPr/>
          <p:nvPr/>
        </p:nvSpPr>
        <p:spPr>
          <a:xfrm>
            <a:off x="751609" y="5026471"/>
            <a:ext cx="515601" cy="624696"/>
          </a:xfrm>
          <a:prstGeom prst="rect">
            <a:avLst/>
          </a:prstGeom>
          <a:noFill/>
        </p:spPr>
        <p:txBody>
          <a:bodyPr wrap="none" lIns="80682" tIns="40341" rIns="80682" bIns="40341">
            <a:spAutoFit/>
          </a:bodyPr>
          <a:lstStyle/>
          <a:p>
            <a:pPr algn="ctr"/>
            <a:r>
              <a:rPr lang="en-US" sz="3530" dirty="0">
                <a:ln w="0"/>
                <a:solidFill>
                  <a:srgbClr val="00FF00"/>
                </a:solidFill>
                <a:effectLst>
                  <a:outerShdw blurRad="38100" dist="19050" dir="2700000" algn="tl" rotWithShape="0">
                    <a:schemeClr val="dk1">
                      <a:alpha val="40000"/>
                    </a:schemeClr>
                  </a:outerShdw>
                </a:effectLst>
                <a:latin typeface="Arial Black" panose="020B0A04020102020204" pitchFamily="34" charset="0"/>
              </a:rPr>
              <a:t>B</a:t>
            </a:r>
          </a:p>
        </p:txBody>
      </p:sp>
      <p:sp>
        <p:nvSpPr>
          <p:cNvPr id="15" name="Rectangle 14">
            <a:extLst>
              <a:ext uri="{FF2B5EF4-FFF2-40B4-BE49-F238E27FC236}">
                <a16:creationId xmlns:a16="http://schemas.microsoft.com/office/drawing/2014/main" id="{A968F1AA-2CEF-4EE3-A069-852663A6C354}"/>
              </a:ext>
            </a:extLst>
          </p:cNvPr>
          <p:cNvSpPr/>
          <p:nvPr/>
        </p:nvSpPr>
        <p:spPr>
          <a:xfrm>
            <a:off x="4507881" y="4600862"/>
            <a:ext cx="515601" cy="624696"/>
          </a:xfrm>
          <a:prstGeom prst="rect">
            <a:avLst/>
          </a:prstGeom>
          <a:noFill/>
        </p:spPr>
        <p:txBody>
          <a:bodyPr wrap="none" lIns="80682" tIns="40341" rIns="80682" bIns="40341">
            <a:spAutoFit/>
          </a:bodyPr>
          <a:lstStyle/>
          <a:p>
            <a:pPr algn="ctr"/>
            <a:r>
              <a:rPr lang="en-US" sz="3530" dirty="0">
                <a:ln w="0"/>
                <a:solidFill>
                  <a:srgbClr val="00FF00"/>
                </a:solidFill>
                <a:effectLst>
                  <a:outerShdw blurRad="38100" dist="19050" dir="2700000" algn="tl" rotWithShape="0">
                    <a:schemeClr val="dk1">
                      <a:alpha val="40000"/>
                    </a:schemeClr>
                  </a:outerShdw>
                </a:effectLst>
                <a:latin typeface="Arial Black" panose="020B0A04020102020204" pitchFamily="34" charset="0"/>
              </a:rPr>
              <a:t>B</a:t>
            </a:r>
          </a:p>
        </p:txBody>
      </p:sp>
      <p:sp>
        <p:nvSpPr>
          <p:cNvPr id="16" name="Rectangle 15">
            <a:extLst>
              <a:ext uri="{FF2B5EF4-FFF2-40B4-BE49-F238E27FC236}">
                <a16:creationId xmlns:a16="http://schemas.microsoft.com/office/drawing/2014/main" id="{2C94E3A1-9CE3-478A-AE3F-08175A8A7EA5}"/>
              </a:ext>
            </a:extLst>
          </p:cNvPr>
          <p:cNvSpPr/>
          <p:nvPr/>
        </p:nvSpPr>
        <p:spPr>
          <a:xfrm>
            <a:off x="4500322" y="5147826"/>
            <a:ext cx="515601" cy="624696"/>
          </a:xfrm>
          <a:prstGeom prst="rect">
            <a:avLst/>
          </a:prstGeom>
          <a:noFill/>
        </p:spPr>
        <p:txBody>
          <a:bodyPr wrap="none" lIns="80682" tIns="40341" rIns="80682" bIns="40341">
            <a:spAutoFit/>
          </a:bodyPr>
          <a:lstStyle/>
          <a:p>
            <a:pPr algn="ctr"/>
            <a:r>
              <a:rPr lang="en-US" sz="3530" dirty="0">
                <a:ln w="0"/>
                <a:solidFill>
                  <a:srgbClr val="00FF00"/>
                </a:solidFill>
                <a:effectLst>
                  <a:outerShdw blurRad="38100" dist="19050" dir="2700000" algn="tl" rotWithShape="0">
                    <a:schemeClr val="dk1">
                      <a:alpha val="40000"/>
                    </a:schemeClr>
                  </a:outerShdw>
                </a:effectLst>
                <a:latin typeface="Arial Black" panose="020B0A04020102020204" pitchFamily="34" charset="0"/>
              </a:rPr>
              <a:t>B</a:t>
            </a:r>
          </a:p>
        </p:txBody>
      </p:sp>
      <p:sp>
        <p:nvSpPr>
          <p:cNvPr id="17" name="Rectangle 16">
            <a:extLst>
              <a:ext uri="{FF2B5EF4-FFF2-40B4-BE49-F238E27FC236}">
                <a16:creationId xmlns:a16="http://schemas.microsoft.com/office/drawing/2014/main" id="{D5465B06-F663-4191-BBD4-73F6579B2027}"/>
              </a:ext>
            </a:extLst>
          </p:cNvPr>
          <p:cNvSpPr/>
          <p:nvPr/>
        </p:nvSpPr>
        <p:spPr>
          <a:xfrm>
            <a:off x="4454892" y="5629852"/>
            <a:ext cx="515601" cy="624696"/>
          </a:xfrm>
          <a:prstGeom prst="rect">
            <a:avLst/>
          </a:prstGeom>
          <a:noFill/>
        </p:spPr>
        <p:txBody>
          <a:bodyPr wrap="none" lIns="80682" tIns="40341" rIns="80682" bIns="40341">
            <a:spAutoFit/>
          </a:bodyPr>
          <a:lstStyle/>
          <a:p>
            <a:pPr algn="ctr"/>
            <a:r>
              <a:rPr lang="en-US" sz="3530" dirty="0">
                <a:ln w="0"/>
                <a:solidFill>
                  <a:srgbClr val="00FF00"/>
                </a:solidFill>
                <a:effectLst>
                  <a:outerShdw blurRad="38100" dist="19050" dir="2700000" algn="tl" rotWithShape="0">
                    <a:schemeClr val="dk1">
                      <a:alpha val="40000"/>
                    </a:schemeClr>
                  </a:outerShdw>
                </a:effectLst>
                <a:latin typeface="Arial Black" panose="020B0A04020102020204" pitchFamily="34" charset="0"/>
              </a:rPr>
              <a:t>B</a:t>
            </a:r>
          </a:p>
        </p:txBody>
      </p:sp>
      <p:sp>
        <p:nvSpPr>
          <p:cNvPr id="18" name="Rectangle 17">
            <a:extLst>
              <a:ext uri="{FF2B5EF4-FFF2-40B4-BE49-F238E27FC236}">
                <a16:creationId xmlns:a16="http://schemas.microsoft.com/office/drawing/2014/main" id="{1921057A-BEF9-4144-843A-B52A8460E582}"/>
              </a:ext>
            </a:extLst>
          </p:cNvPr>
          <p:cNvSpPr/>
          <p:nvPr/>
        </p:nvSpPr>
        <p:spPr>
          <a:xfrm>
            <a:off x="6357059" y="5080492"/>
            <a:ext cx="515601" cy="624696"/>
          </a:xfrm>
          <a:prstGeom prst="rect">
            <a:avLst/>
          </a:prstGeom>
          <a:noFill/>
        </p:spPr>
        <p:txBody>
          <a:bodyPr wrap="none" lIns="80682" tIns="40341" rIns="80682" bIns="40341">
            <a:spAutoFit/>
          </a:bodyPr>
          <a:lstStyle/>
          <a:p>
            <a:pPr algn="ctr"/>
            <a:r>
              <a:rPr lang="en-US" sz="3530" dirty="0">
                <a:ln w="0"/>
                <a:solidFill>
                  <a:srgbClr val="00FF00"/>
                </a:solidFill>
                <a:effectLst>
                  <a:outerShdw blurRad="38100" dist="19050" dir="2700000" algn="tl" rotWithShape="0">
                    <a:schemeClr val="dk1">
                      <a:alpha val="40000"/>
                    </a:schemeClr>
                  </a:outerShdw>
                </a:effectLst>
                <a:latin typeface="Arial Black" panose="020B0A04020102020204" pitchFamily="34" charset="0"/>
              </a:rPr>
              <a:t>B</a:t>
            </a:r>
          </a:p>
        </p:txBody>
      </p:sp>
      <p:sp>
        <p:nvSpPr>
          <p:cNvPr id="19" name="Rectangle 18">
            <a:extLst>
              <a:ext uri="{FF2B5EF4-FFF2-40B4-BE49-F238E27FC236}">
                <a16:creationId xmlns:a16="http://schemas.microsoft.com/office/drawing/2014/main" id="{14EC7F5F-E27F-4396-9EED-D89D49867A31}"/>
              </a:ext>
            </a:extLst>
          </p:cNvPr>
          <p:cNvSpPr/>
          <p:nvPr/>
        </p:nvSpPr>
        <p:spPr>
          <a:xfrm>
            <a:off x="2539474" y="4530913"/>
            <a:ext cx="515601" cy="624696"/>
          </a:xfrm>
          <a:prstGeom prst="rect">
            <a:avLst/>
          </a:prstGeom>
          <a:noFill/>
        </p:spPr>
        <p:txBody>
          <a:bodyPr wrap="none" lIns="80682" tIns="40341" rIns="80682" bIns="40341">
            <a:spAutoFit/>
          </a:bodyPr>
          <a:lstStyle/>
          <a:p>
            <a:pPr algn="ctr"/>
            <a:r>
              <a:rPr lang="en-US" sz="3530" dirty="0">
                <a:ln w="0"/>
                <a:solidFill>
                  <a:srgbClr val="00FF00"/>
                </a:solidFill>
                <a:effectLst>
                  <a:outerShdw blurRad="38100" dist="19050" dir="2700000" algn="tl" rotWithShape="0">
                    <a:schemeClr val="dk1">
                      <a:alpha val="40000"/>
                    </a:schemeClr>
                  </a:outerShdw>
                </a:effectLst>
                <a:latin typeface="Arial Black" panose="020B0A04020102020204" pitchFamily="34" charset="0"/>
              </a:rPr>
              <a:t>B</a:t>
            </a:r>
          </a:p>
        </p:txBody>
      </p:sp>
      <p:sp>
        <p:nvSpPr>
          <p:cNvPr id="20" name="Rectangle 19">
            <a:extLst>
              <a:ext uri="{FF2B5EF4-FFF2-40B4-BE49-F238E27FC236}">
                <a16:creationId xmlns:a16="http://schemas.microsoft.com/office/drawing/2014/main" id="{3587A3C3-434A-4A45-B82D-E22CE01292D7}"/>
              </a:ext>
            </a:extLst>
          </p:cNvPr>
          <p:cNvSpPr/>
          <p:nvPr/>
        </p:nvSpPr>
        <p:spPr>
          <a:xfrm>
            <a:off x="2531915" y="5068411"/>
            <a:ext cx="515601" cy="624696"/>
          </a:xfrm>
          <a:prstGeom prst="rect">
            <a:avLst/>
          </a:prstGeom>
          <a:noFill/>
        </p:spPr>
        <p:txBody>
          <a:bodyPr wrap="none" lIns="80682" tIns="40341" rIns="80682" bIns="40341">
            <a:spAutoFit/>
          </a:bodyPr>
          <a:lstStyle/>
          <a:p>
            <a:pPr algn="ctr"/>
            <a:r>
              <a:rPr lang="en-US" sz="3530" dirty="0">
                <a:ln w="0"/>
                <a:solidFill>
                  <a:srgbClr val="00FF00"/>
                </a:solidFill>
                <a:effectLst>
                  <a:outerShdw blurRad="38100" dist="19050" dir="2700000" algn="tl" rotWithShape="0">
                    <a:schemeClr val="dk1">
                      <a:alpha val="40000"/>
                    </a:schemeClr>
                  </a:outerShdw>
                </a:effectLst>
                <a:latin typeface="Arial Black" panose="020B0A04020102020204" pitchFamily="34" charset="0"/>
              </a:rPr>
              <a:t>B</a:t>
            </a:r>
          </a:p>
        </p:txBody>
      </p:sp>
      <p:sp>
        <p:nvSpPr>
          <p:cNvPr id="21" name="Text Box 7">
            <a:extLst>
              <a:ext uri="{FF2B5EF4-FFF2-40B4-BE49-F238E27FC236}">
                <a16:creationId xmlns:a16="http://schemas.microsoft.com/office/drawing/2014/main" id="{8306D3E3-4C34-4C88-94D0-48B4950A1E12}"/>
              </a:ext>
            </a:extLst>
          </p:cNvPr>
          <p:cNvSpPr txBox="1">
            <a:spLocks noChangeArrowheads="1"/>
          </p:cNvSpPr>
          <p:nvPr/>
        </p:nvSpPr>
        <p:spPr bwMode="auto">
          <a:xfrm>
            <a:off x="2657512" y="6334553"/>
            <a:ext cx="3873216" cy="369332"/>
          </a:xfrm>
          <a:prstGeom prst="rect">
            <a:avLst/>
          </a:prstGeom>
          <a:solidFill>
            <a:srgbClr val="FFFF00"/>
          </a:solidFill>
          <a:ln w="9525">
            <a:noFill/>
            <a:miter lim="800000"/>
            <a:headEnd/>
            <a:tailEnd/>
          </a:ln>
        </p:spPr>
        <p:txBody>
          <a:bodyPr wrap="square">
            <a:spAutoFit/>
          </a:bodyPr>
          <a:lstStyle/>
          <a:p>
            <a:pPr algn="ctr">
              <a:spcBef>
                <a:spcPct val="50000"/>
              </a:spcBef>
            </a:pPr>
            <a:r>
              <a:rPr lang="en-US" b="1" i="1" dirty="0">
                <a:solidFill>
                  <a:srgbClr val="FF0000"/>
                </a:solidFill>
                <a:latin typeface="Times New Roman" pitchFamily="18" charset="0"/>
              </a:rPr>
              <a:t>Add examples to your notes!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8876</TotalTime>
  <Words>3702</Words>
  <Application>Microsoft Office PowerPoint</Application>
  <PresentationFormat>On-screen Show (4:3)</PresentationFormat>
  <Paragraphs>638</Paragraphs>
  <Slides>42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 Black</vt:lpstr>
      <vt:lpstr>Calibri</vt:lpstr>
      <vt:lpstr>Cooper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126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Tomm PC</dc:creator>
  <cp:lastModifiedBy>Tracy Tomm</cp:lastModifiedBy>
  <cp:revision>433</cp:revision>
  <cp:lastPrinted>2017-09-08T13:46:17Z</cp:lastPrinted>
  <dcterms:created xsi:type="dcterms:W3CDTF">2015-10-08T21:50:49Z</dcterms:created>
  <dcterms:modified xsi:type="dcterms:W3CDTF">2023-10-15T20:56:08Z</dcterms:modified>
</cp:coreProperties>
</file>