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70" r:id="rId5"/>
    <p:sldId id="259" r:id="rId6"/>
    <p:sldId id="262" r:id="rId7"/>
    <p:sldId id="260" r:id="rId8"/>
    <p:sldId id="263" r:id="rId9"/>
    <p:sldId id="271" r:id="rId10"/>
    <p:sldId id="275" r:id="rId11"/>
    <p:sldId id="274" r:id="rId12"/>
    <p:sldId id="276" r:id="rId13"/>
    <p:sldId id="277" r:id="rId14"/>
    <p:sldId id="264" r:id="rId15"/>
    <p:sldId id="272" r:id="rId16"/>
    <p:sldId id="278" r:id="rId17"/>
    <p:sldId id="279" r:id="rId18"/>
    <p:sldId id="265" r:id="rId19"/>
    <p:sldId id="266" r:id="rId20"/>
    <p:sldId id="267"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64"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C35658C-7715-40B7-BC27-0D118FFF4ADC}" type="datetimeFigureOut">
              <a:rPr lang="en-US" smtClean="0"/>
              <a:pPr/>
              <a:t>12/1/2011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2C6C2A-F83B-43A2-89C5-36390CB3EC5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35658C-7715-40B7-BC27-0D118FFF4ADC}" type="datetimeFigureOut">
              <a:rPr lang="en-US" smtClean="0"/>
              <a:pPr/>
              <a:t>12/1/2011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2C6C2A-F83B-43A2-89C5-36390CB3EC5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35658C-7715-40B7-BC27-0D118FFF4ADC}" type="datetimeFigureOut">
              <a:rPr lang="en-US" smtClean="0"/>
              <a:pPr/>
              <a:t>12/1/2011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2C6C2A-F83B-43A2-89C5-36390CB3EC5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35658C-7715-40B7-BC27-0D118FFF4ADC}" type="datetimeFigureOut">
              <a:rPr lang="en-US" smtClean="0"/>
              <a:pPr/>
              <a:t>12/1/2011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2C6C2A-F83B-43A2-89C5-36390CB3EC5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35658C-7715-40B7-BC27-0D118FFF4ADC}" type="datetimeFigureOut">
              <a:rPr lang="en-US" smtClean="0"/>
              <a:pPr/>
              <a:t>12/1/2011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2C6C2A-F83B-43A2-89C5-36390CB3EC5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C35658C-7715-40B7-BC27-0D118FFF4ADC}" type="datetimeFigureOut">
              <a:rPr lang="en-US" smtClean="0"/>
              <a:pPr/>
              <a:t>12/1/2011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2C6C2A-F83B-43A2-89C5-36390CB3EC5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C35658C-7715-40B7-BC27-0D118FFF4ADC}" type="datetimeFigureOut">
              <a:rPr lang="en-US" smtClean="0"/>
              <a:pPr/>
              <a:t>12/1/2011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2C6C2A-F83B-43A2-89C5-36390CB3EC5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35658C-7715-40B7-BC27-0D118FFF4ADC}" type="datetimeFigureOut">
              <a:rPr lang="en-US" smtClean="0"/>
              <a:pPr/>
              <a:t>12/1/2011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2C6C2A-F83B-43A2-89C5-36390CB3EC5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35658C-7715-40B7-BC27-0D118FFF4ADC}" type="datetimeFigureOut">
              <a:rPr lang="en-US" smtClean="0"/>
              <a:pPr/>
              <a:t>12/1/2011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2C6C2A-F83B-43A2-89C5-36390CB3EC5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35658C-7715-40B7-BC27-0D118FFF4ADC}" type="datetimeFigureOut">
              <a:rPr lang="en-US" smtClean="0"/>
              <a:pPr/>
              <a:t>12/1/2011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2C6C2A-F83B-43A2-89C5-36390CB3EC5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35658C-7715-40B7-BC27-0D118FFF4ADC}" type="datetimeFigureOut">
              <a:rPr lang="en-US" smtClean="0"/>
              <a:pPr/>
              <a:t>12/1/2011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2C6C2A-F83B-43A2-89C5-36390CB3EC5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35658C-7715-40B7-BC27-0D118FFF4ADC}" type="datetimeFigureOut">
              <a:rPr lang="en-US" smtClean="0"/>
              <a:pPr/>
              <a:t>12/1/2011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2C6C2A-F83B-43A2-89C5-36390CB3EC5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northcascadeseft.org/cascades/"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glencoe.com/sites/common_assets/science/virtual_labs/ES07/ES07.html" TargetMode="External"/><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0" y="-68580"/>
            <a:ext cx="9235440" cy="6926580"/>
          </a:xfrm>
          <a:prstGeom prst="rect">
            <a:avLst/>
          </a:prstGeom>
          <a:noFill/>
          <a:ln w="9525">
            <a:noFill/>
            <a:miter lim="800000"/>
            <a:headEnd/>
            <a:tailEnd/>
          </a:ln>
        </p:spPr>
      </p:pic>
      <p:sp>
        <p:nvSpPr>
          <p:cNvPr id="3" name="Subtitle 2"/>
          <p:cNvSpPr>
            <a:spLocks noGrp="1"/>
          </p:cNvSpPr>
          <p:nvPr>
            <p:ph type="subTitle" idx="1"/>
          </p:nvPr>
        </p:nvSpPr>
        <p:spPr>
          <a:xfrm>
            <a:off x="152400" y="2362200"/>
            <a:ext cx="8915400" cy="3505200"/>
          </a:xfrm>
        </p:spPr>
        <p:txBody>
          <a:bodyPr>
            <a:noAutofit/>
          </a:bodyPr>
          <a:lstStyle/>
          <a:p>
            <a:r>
              <a:rPr lang="en-US" sz="4400" dirty="0" smtClean="0">
                <a:solidFill>
                  <a:srgbClr val="FFFF00"/>
                </a:solidFill>
                <a:latin typeface="Cooper Black" pitchFamily="18" charset="0"/>
              </a:rPr>
              <a:t>North Cascades National Park</a:t>
            </a:r>
          </a:p>
          <a:p>
            <a:r>
              <a:rPr lang="en-US" sz="4400" dirty="0" smtClean="0">
                <a:solidFill>
                  <a:srgbClr val="FFFF00"/>
                </a:solidFill>
                <a:latin typeface="Cooper Black" pitchFamily="18" charset="0"/>
              </a:rPr>
              <a:t>Electronic Field Trip</a:t>
            </a:r>
          </a:p>
          <a:p>
            <a:endParaRPr lang="en-US" sz="4400" dirty="0" smtClean="0">
              <a:solidFill>
                <a:srgbClr val="FFFF00"/>
              </a:solidFill>
            </a:endParaRPr>
          </a:p>
          <a:p>
            <a:endParaRPr lang="en-US" sz="4400" dirty="0" smtClean="0">
              <a:solidFill>
                <a:srgbClr val="FFFF00"/>
              </a:solidFill>
            </a:endParaRPr>
          </a:p>
          <a:p>
            <a:r>
              <a:rPr lang="en-US" sz="1600" b="1" dirty="0" smtClean="0">
                <a:solidFill>
                  <a:srgbClr val="FFFF00"/>
                </a:solidFill>
              </a:rPr>
              <a:t>Created by T. Trimpe 2010          http://sciencespot.net/</a:t>
            </a:r>
          </a:p>
          <a:p>
            <a:r>
              <a:rPr lang="en-US" sz="1600" b="1" dirty="0" smtClean="0">
                <a:solidFill>
                  <a:srgbClr val="FFFF00"/>
                </a:solidFill>
              </a:rPr>
              <a:t>For use with the North Cascades </a:t>
            </a:r>
            <a:r>
              <a:rPr lang="en-US" sz="1600" b="1" dirty="0" smtClean="0">
                <a:solidFill>
                  <a:srgbClr val="FFFF00"/>
                </a:solidFill>
              </a:rPr>
              <a:t>EFT at http://www.electronicfieldtrip.org/cascades/</a:t>
            </a:r>
          </a:p>
          <a:p>
            <a:r>
              <a:rPr lang="en-US" sz="1600" b="1" dirty="0" smtClean="0">
                <a:solidFill>
                  <a:srgbClr val="FFFF00"/>
                </a:solidFill>
              </a:rPr>
              <a:t>Image </a:t>
            </a:r>
            <a:r>
              <a:rPr lang="en-US" sz="1600" b="1" dirty="0" smtClean="0">
                <a:solidFill>
                  <a:srgbClr val="FFFF00"/>
                </a:solidFill>
              </a:rPr>
              <a:t>Source: http://wallpaper-s.org/42__Mount_Shuksan%2C_North_Cascades_National_Park.htm</a:t>
            </a:r>
            <a:endParaRPr lang="en-US" sz="1600" b="1" dirty="0">
              <a:solidFill>
                <a:srgbClr val="FFFF00"/>
              </a:solidFill>
            </a:endParaRPr>
          </a:p>
        </p:txBody>
      </p:sp>
      <p:sp>
        <p:nvSpPr>
          <p:cNvPr id="6" name="Rectangle 5"/>
          <p:cNvSpPr/>
          <p:nvPr/>
        </p:nvSpPr>
        <p:spPr>
          <a:xfrm>
            <a:off x="152400" y="457200"/>
            <a:ext cx="8763000" cy="1200329"/>
          </a:xfrm>
          <a:prstGeom prst="rect">
            <a:avLst/>
          </a:prstGeom>
          <a:noFill/>
        </p:spPr>
        <p:txBody>
          <a:bodyPr wrap="square" lIns="91440" tIns="45720" rIns="91440" bIns="45720">
            <a:spAutoFit/>
          </a:bodyPr>
          <a:lstStyle/>
          <a:p>
            <a:pPr algn="ctr"/>
            <a:r>
              <a:rPr lang="en-US" sz="7200" b="1" cap="none" spc="0" dirty="0" smtClean="0">
                <a:ln w="17780" cmpd="sng">
                  <a:solidFill>
                    <a:srgbClr val="FFFFFF"/>
                  </a:solidFill>
                  <a:prstDash val="solid"/>
                  <a:miter lim="800000"/>
                </a:ln>
                <a:solidFill>
                  <a:schemeClr val="accent6">
                    <a:lumMod val="75000"/>
                  </a:schemeClr>
                </a:solidFill>
                <a:effectLst>
                  <a:outerShdw blurRad="50800" algn="tl" rotWithShape="0">
                    <a:srgbClr val="000000"/>
                  </a:outerShdw>
                </a:effectLst>
                <a:latin typeface="Cooper Black" pitchFamily="18" charset="0"/>
              </a:rPr>
              <a:t>Climate Challenge</a:t>
            </a:r>
            <a:endParaRPr lang="en-US" sz="7200" b="1" cap="none" spc="0" dirty="0">
              <a:ln w="17780" cmpd="sng">
                <a:solidFill>
                  <a:srgbClr val="FFFFFF"/>
                </a:solidFill>
                <a:prstDash val="solid"/>
                <a:miter lim="800000"/>
              </a:ln>
              <a:solidFill>
                <a:schemeClr val="accent6">
                  <a:lumMod val="75000"/>
                </a:schemeClr>
              </a:soli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To the next layer – Tree line</a:t>
            </a:r>
            <a:endParaRPr lang="en-US" sz="2800" dirty="0">
              <a:latin typeface="Times New Roman" pitchFamily="18" charset="0"/>
              <a:cs typeface="Times New Roman" pitchFamily="18" charset="0"/>
            </a:endParaRPr>
          </a:p>
        </p:txBody>
      </p:sp>
      <p:sp>
        <p:nvSpPr>
          <p:cNvPr id="18" name="TextBox 17"/>
          <p:cNvSpPr txBox="1"/>
          <p:nvPr/>
        </p:nvSpPr>
        <p:spPr>
          <a:xfrm>
            <a:off x="4572000" y="1315283"/>
            <a:ext cx="4495800" cy="4247317"/>
          </a:xfrm>
          <a:prstGeom prst="rect">
            <a:avLst/>
          </a:prstGeom>
          <a:noFill/>
        </p:spPr>
        <p:txBody>
          <a:bodyPr wrap="square" rtlCol="0">
            <a:spAutoFit/>
          </a:bodyPr>
          <a:lstStyle/>
          <a:p>
            <a:r>
              <a:rPr lang="en-US" b="1" dirty="0" smtClean="0">
                <a:latin typeface="Times New Roman" pitchFamily="18" charset="0"/>
                <a:cs typeface="Times New Roman" pitchFamily="18" charset="0"/>
              </a:rPr>
              <a:t>Elevation: </a:t>
            </a:r>
            <a:r>
              <a:rPr lang="en-US" dirty="0" smtClean="0">
                <a:latin typeface="Times New Roman" pitchFamily="18" charset="0"/>
                <a:cs typeface="Times New Roman" pitchFamily="18" charset="0"/>
              </a:rPr>
              <a:t>4,000-7,000 feet</a:t>
            </a:r>
          </a:p>
          <a:p>
            <a:endParaRPr lang="en-US" b="1" dirty="0" smtClean="0">
              <a:latin typeface="Times New Roman" pitchFamily="18" charset="0"/>
              <a:cs typeface="Times New Roman" pitchFamily="18" charset="0"/>
            </a:endParaRPr>
          </a:p>
          <a:p>
            <a:r>
              <a:rPr lang="en-US" b="1" dirty="0" smtClean="0">
                <a:latin typeface="Times New Roman" pitchFamily="18" charset="0"/>
                <a:cs typeface="Times New Roman" pitchFamily="18" charset="0"/>
              </a:rPr>
              <a:t>Features:</a:t>
            </a:r>
          </a:p>
          <a:p>
            <a:pPr>
              <a:buFont typeface="Arial" pitchFamily="34" charset="0"/>
              <a:buChar char="•"/>
            </a:pPr>
            <a:r>
              <a:rPr lang="en-US" dirty="0" smtClean="0">
                <a:latin typeface="Times New Roman" pitchFamily="18" charset="0"/>
                <a:cs typeface="Times New Roman" pitchFamily="18" charset="0"/>
              </a:rPr>
              <a:t> High mountain valleys or mountain slopes between the </a:t>
            </a:r>
            <a:r>
              <a:rPr lang="en-US" dirty="0" err="1" smtClean="0">
                <a:latin typeface="Times New Roman" pitchFamily="18" charset="0"/>
                <a:cs typeface="Times New Roman" pitchFamily="18" charset="0"/>
              </a:rPr>
              <a:t>montane</a:t>
            </a:r>
            <a:r>
              <a:rPr lang="en-US" dirty="0" smtClean="0">
                <a:latin typeface="Times New Roman" pitchFamily="18" charset="0"/>
                <a:cs typeface="Times New Roman" pitchFamily="18" charset="0"/>
              </a:rPr>
              <a:t> and </a:t>
            </a:r>
            <a:r>
              <a:rPr lang="en-US" dirty="0" err="1" smtClean="0">
                <a:latin typeface="Times New Roman" pitchFamily="18" charset="0"/>
                <a:cs typeface="Times New Roman" pitchFamily="18" charset="0"/>
              </a:rPr>
              <a:t>treeline</a:t>
            </a:r>
            <a:endParaRPr lang="en-US" dirty="0" smtClean="0">
              <a:latin typeface="Times New Roman" pitchFamily="18" charset="0"/>
              <a:cs typeface="Times New Roman" pitchFamily="18" charset="0"/>
            </a:endParaRPr>
          </a:p>
          <a:p>
            <a:pPr>
              <a:buFont typeface="Arial" pitchFamily="34" charset="0"/>
              <a:buChar char="•"/>
            </a:pPr>
            <a:r>
              <a:rPr lang="en-US" dirty="0" smtClean="0">
                <a:latin typeface="Times New Roman" pitchFamily="18" charset="0"/>
                <a:cs typeface="Times New Roman" pitchFamily="18" charset="0"/>
              </a:rPr>
              <a:t> More precipitation - often snow (which you can see in the summer) </a:t>
            </a:r>
          </a:p>
          <a:p>
            <a:pPr>
              <a:buFont typeface="Arial" pitchFamily="34" charset="0"/>
              <a:buChar char="•"/>
            </a:pPr>
            <a:r>
              <a:rPr lang="en-US" dirty="0" smtClean="0">
                <a:latin typeface="Times New Roman" pitchFamily="18" charset="0"/>
                <a:cs typeface="Times New Roman" pitchFamily="18" charset="0"/>
              </a:rPr>
              <a:t> Short growing season</a:t>
            </a:r>
          </a:p>
          <a:p>
            <a:pPr lvl="1">
              <a:buFont typeface="Arial" pitchFamily="34" charset="0"/>
              <a:buChar char="•"/>
            </a:pPr>
            <a:endParaRPr lang="en-US" dirty="0" smtClean="0">
              <a:latin typeface="Times New Roman" pitchFamily="18" charset="0"/>
              <a:cs typeface="Times New Roman" pitchFamily="18" charset="0"/>
            </a:endParaRPr>
          </a:p>
          <a:p>
            <a:r>
              <a:rPr lang="en-US" b="1" dirty="0" smtClean="0">
                <a:latin typeface="Times New Roman" pitchFamily="18" charset="0"/>
                <a:cs typeface="Times New Roman" pitchFamily="18" charset="0"/>
              </a:rPr>
              <a:t>Plants &amp; Animals:</a:t>
            </a:r>
          </a:p>
          <a:p>
            <a:pPr>
              <a:buFont typeface="Arial" pitchFamily="34" charset="0"/>
              <a:buChar char="•"/>
            </a:pPr>
            <a:r>
              <a:rPr lang="en-US" dirty="0" smtClean="0">
                <a:latin typeface="Times New Roman" pitchFamily="18" charset="0"/>
                <a:cs typeface="Times New Roman" pitchFamily="18" charset="0"/>
              </a:rPr>
              <a:t> Animals include mountain goats, Big Horn Sheep, </a:t>
            </a:r>
            <a:r>
              <a:rPr lang="en-US" dirty="0" err="1" smtClean="0">
                <a:latin typeface="Times New Roman" pitchFamily="18" charset="0"/>
                <a:cs typeface="Times New Roman" pitchFamily="18" charset="0"/>
              </a:rPr>
              <a:t>pikas</a:t>
            </a:r>
            <a:r>
              <a:rPr lang="en-US" dirty="0" smtClean="0">
                <a:latin typeface="Times New Roman" pitchFamily="18" charset="0"/>
                <a:cs typeface="Times New Roman" pitchFamily="18" charset="0"/>
              </a:rPr>
              <a:t>, marmots, birds, and elk, </a:t>
            </a:r>
          </a:p>
          <a:p>
            <a:pPr>
              <a:buFont typeface="Arial" pitchFamily="34" charset="0"/>
              <a:buChar char="•"/>
            </a:pPr>
            <a:r>
              <a:rPr lang="en-US" dirty="0" smtClean="0">
                <a:latin typeface="Times New Roman" pitchFamily="18" charset="0"/>
                <a:cs typeface="Times New Roman" pitchFamily="18" charset="0"/>
              </a:rPr>
              <a:t> Smaller variety of plant life that includes wildflowers, shrubs, and evergreens</a:t>
            </a:r>
          </a:p>
          <a:p>
            <a:pPr lvl="1">
              <a:buFont typeface="Arial" pitchFamily="34" charset="0"/>
              <a:buChar char="•"/>
            </a:pPr>
            <a:endParaRPr lang="en-US" dirty="0">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2" cstate="print"/>
          <a:srcRect t="17021"/>
          <a:stretch>
            <a:fillRect/>
          </a:stretch>
        </p:blipFill>
        <p:spPr bwMode="auto">
          <a:xfrm>
            <a:off x="152400" y="1322961"/>
            <a:ext cx="4343400" cy="48054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457200" y="685800"/>
            <a:ext cx="3733800" cy="646331"/>
          </a:xfrm>
          <a:prstGeom prst="rect">
            <a:avLst/>
          </a:prstGeom>
          <a:noFill/>
        </p:spPr>
        <p:txBody>
          <a:bodyPr wrap="square" rtlCol="0">
            <a:spAutoFit/>
          </a:bodyPr>
          <a:lstStyle/>
          <a:p>
            <a:pPr algn="ctr"/>
            <a:r>
              <a:rPr lang="en-US" sz="3600" b="1" dirty="0" smtClean="0">
                <a:latin typeface="Times New Roman" pitchFamily="18" charset="0"/>
                <a:cs typeface="Times New Roman" pitchFamily="18" charset="0"/>
              </a:rPr>
              <a:t>Subalpine Zone</a:t>
            </a:r>
            <a:endParaRPr lang="en-US" sz="3600" dirty="0"/>
          </a:p>
        </p:txBody>
      </p:sp>
      <p:sp>
        <p:nvSpPr>
          <p:cNvPr id="8" name="TextBox 7"/>
          <p:cNvSpPr txBox="1"/>
          <p:nvPr/>
        </p:nvSpPr>
        <p:spPr>
          <a:xfrm>
            <a:off x="609600" y="6245423"/>
            <a:ext cx="3505200" cy="307777"/>
          </a:xfrm>
          <a:prstGeom prst="rect">
            <a:avLst/>
          </a:prstGeom>
          <a:noFill/>
        </p:spPr>
        <p:txBody>
          <a:bodyPr wrap="square" rtlCol="0">
            <a:spAutoFit/>
          </a:bodyPr>
          <a:lstStyle/>
          <a:p>
            <a:pPr algn="ctr"/>
            <a:r>
              <a:rPr lang="en-US" sz="1400" dirty="0" smtClean="0">
                <a:latin typeface="Times New Roman" pitchFamily="18" charset="0"/>
                <a:cs typeface="Times New Roman" pitchFamily="18" charset="0"/>
              </a:rPr>
              <a:t>Picture by T. </a:t>
            </a:r>
            <a:r>
              <a:rPr lang="en-US" sz="1400" dirty="0" err="1" smtClean="0">
                <a:latin typeface="Times New Roman" pitchFamily="18" charset="0"/>
                <a:cs typeface="Times New Roman" pitchFamily="18" charset="0"/>
              </a:rPr>
              <a:t>Trimpe</a:t>
            </a:r>
            <a:r>
              <a:rPr lang="en-US" sz="1400" dirty="0" smtClean="0">
                <a:latin typeface="Times New Roman" pitchFamily="18" charset="0"/>
                <a:cs typeface="Times New Roman" pitchFamily="18" charset="0"/>
              </a:rPr>
              <a:t> 2010</a:t>
            </a:r>
            <a:endParaRPr lang="en-US"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To the lower slopes and valleys …</a:t>
            </a:r>
            <a:endParaRPr lang="en-US" sz="2800" dirty="0">
              <a:latin typeface="Times New Roman" pitchFamily="18" charset="0"/>
              <a:cs typeface="Times New Roman" pitchFamily="18" charset="0"/>
            </a:endParaRPr>
          </a:p>
        </p:txBody>
      </p:sp>
      <p:sp>
        <p:nvSpPr>
          <p:cNvPr id="13" name="TextBox 12"/>
          <p:cNvSpPr txBox="1"/>
          <p:nvPr/>
        </p:nvSpPr>
        <p:spPr>
          <a:xfrm>
            <a:off x="4876800" y="1143000"/>
            <a:ext cx="3886200" cy="5355312"/>
          </a:xfrm>
          <a:prstGeom prst="rect">
            <a:avLst/>
          </a:prstGeom>
          <a:noFill/>
        </p:spPr>
        <p:txBody>
          <a:bodyPr wrap="square" rtlCol="0">
            <a:spAutoFit/>
          </a:bodyPr>
          <a:lstStyle/>
          <a:p>
            <a:r>
              <a:rPr lang="en-US" b="1" dirty="0" smtClean="0">
                <a:latin typeface="Times New Roman" pitchFamily="18" charset="0"/>
                <a:cs typeface="Times New Roman" pitchFamily="18" charset="0"/>
              </a:rPr>
              <a:t>Elevation:</a:t>
            </a:r>
            <a:r>
              <a:rPr lang="en-US" dirty="0" smtClean="0">
                <a:latin typeface="Times New Roman" pitchFamily="18" charset="0"/>
                <a:cs typeface="Times New Roman" pitchFamily="18" charset="0"/>
              </a:rPr>
              <a:t> 2,000-5,550 feet</a:t>
            </a:r>
          </a:p>
          <a:p>
            <a:endParaRPr lang="en-US" b="1" dirty="0" smtClean="0">
              <a:latin typeface="Times New Roman" pitchFamily="18" charset="0"/>
              <a:cs typeface="Times New Roman" pitchFamily="18" charset="0"/>
            </a:endParaRPr>
          </a:p>
          <a:p>
            <a:r>
              <a:rPr lang="en-US" b="1" dirty="0" smtClean="0">
                <a:latin typeface="Times New Roman" pitchFamily="18" charset="0"/>
                <a:cs typeface="Times New Roman" pitchFamily="18" charset="0"/>
              </a:rPr>
              <a:t>Features: </a:t>
            </a:r>
          </a:p>
          <a:p>
            <a:pPr>
              <a:buFont typeface="Arial" pitchFamily="34" charset="0"/>
              <a:buChar char="•"/>
            </a:pPr>
            <a:r>
              <a:rPr lang="en-US" dirty="0" smtClean="0">
                <a:latin typeface="Times New Roman" pitchFamily="18" charset="0"/>
                <a:cs typeface="Times New Roman" pitchFamily="18" charset="0"/>
              </a:rPr>
              <a:t> Valleys and lower slopes of mountains with forests, grassy meadows, and wetlands</a:t>
            </a:r>
          </a:p>
          <a:p>
            <a:pPr>
              <a:buFont typeface="Arial" pitchFamily="34" charset="0"/>
              <a:buChar char="•"/>
            </a:pPr>
            <a:r>
              <a:rPr lang="en-US" dirty="0" smtClean="0">
                <a:latin typeface="Times New Roman" pitchFamily="18" charset="0"/>
                <a:cs typeface="Times New Roman" pitchFamily="18" charset="0"/>
              </a:rPr>
              <a:t> Warmer temperatures</a:t>
            </a:r>
          </a:p>
          <a:p>
            <a:pPr>
              <a:buFont typeface="Arial" pitchFamily="34" charset="0"/>
              <a:buChar char="•"/>
            </a:pPr>
            <a:r>
              <a:rPr lang="en-US" dirty="0" smtClean="0">
                <a:latin typeface="Times New Roman" pitchFamily="18" charset="0"/>
                <a:cs typeface="Times New Roman" pitchFamily="18" charset="0"/>
              </a:rPr>
              <a:t> Plentiful food in the form of pants and animals</a:t>
            </a:r>
          </a:p>
          <a:p>
            <a:pPr>
              <a:buFont typeface="Arial" pitchFamily="34" charset="0"/>
              <a:buChar char="•"/>
            </a:pPr>
            <a:r>
              <a:rPr lang="en-US" dirty="0" smtClean="0">
                <a:latin typeface="Times New Roman" pitchFamily="18" charset="0"/>
                <a:cs typeface="Times New Roman" pitchFamily="18" charset="0"/>
              </a:rPr>
              <a:t> Used by people, highways, railways</a:t>
            </a:r>
          </a:p>
          <a:p>
            <a:endParaRPr lang="en-US" b="1" dirty="0" smtClean="0">
              <a:latin typeface="Times New Roman" pitchFamily="18" charset="0"/>
              <a:cs typeface="Times New Roman" pitchFamily="18" charset="0"/>
            </a:endParaRPr>
          </a:p>
          <a:p>
            <a:r>
              <a:rPr lang="en-US" b="1" dirty="0" smtClean="0">
                <a:latin typeface="Times New Roman" pitchFamily="18" charset="0"/>
                <a:cs typeface="Times New Roman" pitchFamily="18" charset="0"/>
              </a:rPr>
              <a:t>Plants &amp; Animals:</a:t>
            </a:r>
          </a:p>
          <a:p>
            <a:pPr>
              <a:buFont typeface="Arial" pitchFamily="34" charset="0"/>
              <a:buChar char="•"/>
            </a:pPr>
            <a:r>
              <a:rPr lang="en-US" dirty="0" smtClean="0">
                <a:latin typeface="Times New Roman" pitchFamily="18" charset="0"/>
                <a:cs typeface="Times New Roman" pitchFamily="18" charset="0"/>
              </a:rPr>
              <a:t> Plant life includes evergreen and deciduous trees, grasses, wildflowers, and shrubs/bushes</a:t>
            </a:r>
          </a:p>
          <a:p>
            <a:pPr>
              <a:buFont typeface="Arial" pitchFamily="34" charset="0"/>
              <a:buChar char="•"/>
            </a:pPr>
            <a:r>
              <a:rPr lang="en-US" dirty="0" smtClean="0">
                <a:latin typeface="Times New Roman" pitchFamily="18" charset="0"/>
                <a:cs typeface="Times New Roman" pitchFamily="18" charset="0"/>
              </a:rPr>
              <a:t> Animals include bears, moose, elk, Big Horn Sheep, bears, cougars, chipmunks, </a:t>
            </a:r>
            <a:r>
              <a:rPr lang="en-US" dirty="0" err="1" smtClean="0">
                <a:latin typeface="Times New Roman" pitchFamily="18" charset="0"/>
                <a:cs typeface="Times New Roman" pitchFamily="18" charset="0"/>
              </a:rPr>
              <a:t>pikas</a:t>
            </a:r>
            <a:r>
              <a:rPr lang="en-US" dirty="0" smtClean="0">
                <a:latin typeface="Times New Roman" pitchFamily="18" charset="0"/>
                <a:cs typeface="Times New Roman" pitchFamily="18" charset="0"/>
              </a:rPr>
              <a:t>, deer, and many types of birds</a:t>
            </a:r>
          </a:p>
        </p:txBody>
      </p:sp>
      <p:pic>
        <p:nvPicPr>
          <p:cNvPr id="3076" name="Picture 4"/>
          <p:cNvPicPr>
            <a:picLocks noChangeAspect="1" noChangeArrowheads="1"/>
          </p:cNvPicPr>
          <p:nvPr/>
        </p:nvPicPr>
        <p:blipFill>
          <a:blip r:embed="rId2" cstate="print"/>
          <a:srcRect l="24842" t="6667" r="9318"/>
          <a:stretch>
            <a:fillRect/>
          </a:stretch>
        </p:blipFill>
        <p:spPr bwMode="auto">
          <a:xfrm>
            <a:off x="152400" y="1447800"/>
            <a:ext cx="4586919" cy="4876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3" name="TextBox 22"/>
          <p:cNvSpPr txBox="1"/>
          <p:nvPr/>
        </p:nvSpPr>
        <p:spPr>
          <a:xfrm>
            <a:off x="578959" y="762000"/>
            <a:ext cx="3733800" cy="646331"/>
          </a:xfrm>
          <a:prstGeom prst="rect">
            <a:avLst/>
          </a:prstGeom>
          <a:noFill/>
        </p:spPr>
        <p:txBody>
          <a:bodyPr wrap="square" rtlCol="0">
            <a:spAutoFit/>
          </a:bodyPr>
          <a:lstStyle/>
          <a:p>
            <a:pPr algn="ctr"/>
            <a:r>
              <a:rPr lang="en-US" sz="3600" b="1" dirty="0" smtClean="0">
                <a:latin typeface="Times New Roman" pitchFamily="18" charset="0"/>
                <a:cs typeface="Times New Roman" pitchFamily="18" charset="0"/>
              </a:rPr>
              <a:t>Montane</a:t>
            </a:r>
            <a:endParaRPr lang="en-US" sz="3600" dirty="0"/>
          </a:p>
        </p:txBody>
      </p:sp>
      <p:sp>
        <p:nvSpPr>
          <p:cNvPr id="24" name="TextBox 23"/>
          <p:cNvSpPr txBox="1"/>
          <p:nvPr/>
        </p:nvSpPr>
        <p:spPr>
          <a:xfrm>
            <a:off x="609600" y="6400800"/>
            <a:ext cx="3505200" cy="307777"/>
          </a:xfrm>
          <a:prstGeom prst="rect">
            <a:avLst/>
          </a:prstGeom>
          <a:noFill/>
        </p:spPr>
        <p:txBody>
          <a:bodyPr wrap="square" rtlCol="0">
            <a:spAutoFit/>
          </a:bodyPr>
          <a:lstStyle/>
          <a:p>
            <a:pPr algn="ctr"/>
            <a:r>
              <a:rPr lang="en-US" sz="1400" dirty="0" smtClean="0">
                <a:latin typeface="Times New Roman" pitchFamily="18" charset="0"/>
                <a:cs typeface="Times New Roman" pitchFamily="18" charset="0"/>
              </a:rPr>
              <a:t>Picture by T. </a:t>
            </a:r>
            <a:r>
              <a:rPr lang="en-US" sz="1400" dirty="0" err="1" smtClean="0">
                <a:latin typeface="Times New Roman" pitchFamily="18" charset="0"/>
                <a:cs typeface="Times New Roman" pitchFamily="18" charset="0"/>
              </a:rPr>
              <a:t>Trimpe</a:t>
            </a:r>
            <a:r>
              <a:rPr lang="en-US" sz="1400" dirty="0" smtClean="0">
                <a:latin typeface="Times New Roman" pitchFamily="18" charset="0"/>
                <a:cs typeface="Times New Roman" pitchFamily="18" charset="0"/>
              </a:rPr>
              <a:t> 2010</a:t>
            </a:r>
            <a:endParaRPr lang="en-US"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What’s my habitat?  </a:t>
            </a:r>
            <a:endParaRPr lang="en-US" sz="2800" dirty="0">
              <a:latin typeface="Times New Roman" pitchFamily="18" charset="0"/>
              <a:cs typeface="Times New Roman" pitchFamily="18" charset="0"/>
            </a:endParaRPr>
          </a:p>
        </p:txBody>
      </p:sp>
      <p:sp>
        <p:nvSpPr>
          <p:cNvPr id="13" name="TextBox 12"/>
          <p:cNvSpPr txBox="1"/>
          <p:nvPr/>
        </p:nvSpPr>
        <p:spPr>
          <a:xfrm>
            <a:off x="152400" y="609600"/>
            <a:ext cx="8763000" cy="646331"/>
          </a:xfrm>
          <a:prstGeom prst="rect">
            <a:avLst/>
          </a:prstGeom>
          <a:noFill/>
        </p:spPr>
        <p:txBody>
          <a:bodyPr wrap="square" rtlCol="0">
            <a:spAutoFit/>
          </a:bodyPr>
          <a:lstStyle/>
          <a:p>
            <a:pPr algn="ctr"/>
            <a:r>
              <a:rPr lang="en-US" b="1" dirty="0" smtClean="0">
                <a:latin typeface="Times New Roman" pitchFamily="18" charset="0"/>
                <a:cs typeface="Times New Roman" pitchFamily="18" charset="0"/>
              </a:rPr>
              <a:t>Organize the plant and animal cards into the areas where they might live.  Use the descriptions on the back of the cards to help you find the correct habitat for each. </a:t>
            </a:r>
            <a:endParaRPr lang="en-US" dirty="0" smtClean="0">
              <a:latin typeface="Times New Roman" pitchFamily="18" charset="0"/>
              <a:cs typeface="Times New Roman" pitchFamily="18" charset="0"/>
            </a:endParaRPr>
          </a:p>
        </p:txBody>
      </p:sp>
      <p:graphicFrame>
        <p:nvGraphicFramePr>
          <p:cNvPr id="6" name="Table 5"/>
          <p:cNvGraphicFramePr>
            <a:graphicFrameLocks noGrp="1"/>
          </p:cNvGraphicFramePr>
          <p:nvPr/>
        </p:nvGraphicFramePr>
        <p:xfrm>
          <a:off x="457200" y="1488440"/>
          <a:ext cx="8153400" cy="4912360"/>
        </p:xfrm>
        <a:graphic>
          <a:graphicData uri="http://schemas.openxmlformats.org/drawingml/2006/table">
            <a:tbl>
              <a:tblPr firstRow="1" bandRow="1">
                <a:tableStyleId>{5C22544A-7EE6-4342-B048-85BDC9FD1C3A}</a:tableStyleId>
              </a:tblPr>
              <a:tblGrid>
                <a:gridCol w="2717800"/>
                <a:gridCol w="2717800"/>
                <a:gridCol w="2717800"/>
              </a:tblGrid>
              <a:tr h="431800">
                <a:tc>
                  <a:txBody>
                    <a:bodyPr/>
                    <a:lstStyle/>
                    <a:p>
                      <a:pPr algn="ctr"/>
                      <a:r>
                        <a:rPr lang="en-US" dirty="0" smtClean="0"/>
                        <a:t>Alpine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en-US" dirty="0" smtClean="0"/>
                        <a:t>Subalpine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tc>
                  <a:txBody>
                    <a:bodyPr/>
                    <a:lstStyle/>
                    <a:p>
                      <a:pPr algn="ctr"/>
                      <a:r>
                        <a:rPr lang="en-US" dirty="0" smtClean="0"/>
                        <a:t>Montane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r>
              <a:tr h="25781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What am I?</a:t>
            </a:r>
            <a:endParaRPr lang="en-US" sz="2800" dirty="0">
              <a:latin typeface="Times New Roman" pitchFamily="18" charset="0"/>
              <a:cs typeface="Times New Roman" pitchFamily="18" charset="0"/>
            </a:endParaRPr>
          </a:p>
        </p:txBody>
      </p:sp>
      <p:sp>
        <p:nvSpPr>
          <p:cNvPr id="13" name="TextBox 12"/>
          <p:cNvSpPr txBox="1"/>
          <p:nvPr/>
        </p:nvSpPr>
        <p:spPr>
          <a:xfrm>
            <a:off x="152400" y="609600"/>
            <a:ext cx="8763000" cy="3046988"/>
          </a:xfrm>
          <a:prstGeom prst="rect">
            <a:avLst/>
          </a:prstGeom>
          <a:noFill/>
        </p:spPr>
        <p:txBody>
          <a:bodyPr wrap="square" rtlCol="0">
            <a:spAutoFit/>
          </a:bodyPr>
          <a:lstStyle/>
          <a:p>
            <a:pPr algn="ctr"/>
            <a:r>
              <a:rPr lang="en-US" sz="2400" b="1" dirty="0" smtClean="0">
                <a:latin typeface="Times New Roman" pitchFamily="18" charset="0"/>
                <a:cs typeface="Times New Roman" pitchFamily="18" charset="0"/>
              </a:rPr>
              <a:t>Each person will have an animal attached </a:t>
            </a:r>
          </a:p>
          <a:p>
            <a:pPr algn="ctr"/>
            <a:r>
              <a:rPr lang="en-US" sz="2400" b="1" dirty="0" smtClean="0">
                <a:latin typeface="Times New Roman" pitchFamily="18" charset="0"/>
                <a:cs typeface="Times New Roman" pitchFamily="18" charset="0"/>
              </a:rPr>
              <a:t>to the back of their shirt.  No peeking!</a:t>
            </a:r>
          </a:p>
          <a:p>
            <a:pPr algn="ctr"/>
            <a:endParaRPr lang="en-US" sz="2400" b="1" dirty="0" smtClean="0">
              <a:latin typeface="Times New Roman" pitchFamily="18" charset="0"/>
              <a:cs typeface="Times New Roman" pitchFamily="18" charset="0"/>
            </a:endParaRPr>
          </a:p>
          <a:p>
            <a:pPr algn="ctr"/>
            <a:r>
              <a:rPr lang="en-US" sz="2400" b="1" dirty="0" smtClean="0">
                <a:latin typeface="Times New Roman" pitchFamily="18" charset="0"/>
                <a:cs typeface="Times New Roman" pitchFamily="18" charset="0"/>
              </a:rPr>
              <a:t>Your goal is to guess the identity of the animal by </a:t>
            </a:r>
          </a:p>
          <a:p>
            <a:pPr algn="ctr"/>
            <a:r>
              <a:rPr lang="en-US" sz="2400" b="1" dirty="0" smtClean="0">
                <a:latin typeface="Times New Roman" pitchFamily="18" charset="0"/>
                <a:cs typeface="Times New Roman" pitchFamily="18" charset="0"/>
              </a:rPr>
              <a:t>asking your classmates YES or NO questions.</a:t>
            </a:r>
          </a:p>
          <a:p>
            <a:pPr algn="ctr"/>
            <a:endParaRPr lang="en-US" sz="2400" b="1" dirty="0" smtClean="0">
              <a:latin typeface="Times New Roman" pitchFamily="18" charset="0"/>
              <a:cs typeface="Times New Roman" pitchFamily="18" charset="0"/>
            </a:endParaRPr>
          </a:p>
          <a:p>
            <a:pPr algn="ctr"/>
            <a:r>
              <a:rPr lang="en-US" sz="2400" b="1" dirty="0" smtClean="0">
                <a:latin typeface="Times New Roman" pitchFamily="18" charset="0"/>
                <a:cs typeface="Times New Roman" pitchFamily="18" charset="0"/>
              </a:rPr>
              <a:t>How many questions do you think you have </a:t>
            </a:r>
            <a:br>
              <a:rPr lang="en-US" sz="2400" b="1" dirty="0" smtClean="0">
                <a:latin typeface="Times New Roman" pitchFamily="18" charset="0"/>
                <a:cs typeface="Times New Roman" pitchFamily="18" charset="0"/>
              </a:rPr>
            </a:br>
            <a:r>
              <a:rPr lang="en-US" sz="2400" b="1" dirty="0" smtClean="0">
                <a:latin typeface="Times New Roman" pitchFamily="18" charset="0"/>
                <a:cs typeface="Times New Roman" pitchFamily="18" charset="0"/>
              </a:rPr>
              <a:t>to ask before you identify your animal? </a:t>
            </a:r>
            <a:endParaRPr lang="en-US"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a:solidFill>
            <a:srgbClr val="00B0F0"/>
          </a:solidFill>
        </p:spPr>
        <p:txBody>
          <a:bodyPr wrap="square" rtlCol="0">
            <a:spAutoFit/>
          </a:bodyPr>
          <a:lstStyle/>
          <a:p>
            <a:pPr algn="ctr"/>
            <a:r>
              <a:rPr lang="en-US" sz="2800" b="1" dirty="0" smtClean="0">
                <a:latin typeface="Times New Roman" pitchFamily="18" charset="0"/>
                <a:cs typeface="Times New Roman" pitchFamily="18" charset="0"/>
              </a:rPr>
              <a:t>Part 4:  Energy</a:t>
            </a:r>
            <a:endParaRPr lang="en-US" sz="2800" dirty="0"/>
          </a:p>
        </p:txBody>
      </p:sp>
      <p:sp>
        <p:nvSpPr>
          <p:cNvPr id="3" name="TextBox 2"/>
          <p:cNvSpPr txBox="1"/>
          <p:nvPr/>
        </p:nvSpPr>
        <p:spPr>
          <a:xfrm>
            <a:off x="152400" y="533400"/>
            <a:ext cx="8686800" cy="3139321"/>
          </a:xfrm>
          <a:prstGeom prst="rect">
            <a:avLst/>
          </a:prstGeom>
          <a:noFill/>
        </p:spPr>
        <p:txBody>
          <a:bodyPr wrap="square" rtlCol="0">
            <a:spAutoFit/>
          </a:bodyPr>
          <a:lstStyle/>
          <a:p>
            <a:r>
              <a:rPr lang="en-US" dirty="0">
                <a:latin typeface="Times New Roman" pitchFamily="18" charset="0"/>
                <a:cs typeface="Times New Roman" pitchFamily="18" charset="0"/>
              </a:rPr>
              <a:t>26. How is energy related to climate change?  </a:t>
            </a:r>
            <a:r>
              <a:rPr lang="en-US" i="1" dirty="0">
                <a:latin typeface="Times New Roman" pitchFamily="18" charset="0"/>
                <a:cs typeface="Times New Roman" pitchFamily="18" charset="0"/>
              </a:rPr>
              <a:t>How the energy is produced and how much we use has an effect on climate change</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27.  What are some examples of "dirty" or nonrenewable energy sources?  </a:t>
            </a:r>
            <a:r>
              <a:rPr lang="en-US" i="1" dirty="0">
                <a:latin typeface="Times New Roman" pitchFamily="18" charset="0"/>
                <a:cs typeface="Times New Roman" pitchFamily="18" charset="0"/>
              </a:rPr>
              <a:t>Coal, oil, and gasoline</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smtClean="0">
                <a:latin typeface="Times New Roman" pitchFamily="18" charset="0"/>
                <a:cs typeface="Times New Roman" pitchFamily="18" charset="0"/>
              </a:rPr>
              <a:t>28.  What </a:t>
            </a:r>
            <a:r>
              <a:rPr lang="en-US" dirty="0">
                <a:latin typeface="Times New Roman" pitchFamily="18" charset="0"/>
                <a:cs typeface="Times New Roman" pitchFamily="18" charset="0"/>
              </a:rPr>
              <a:t>are some examples of clean or renewable energy sources?   </a:t>
            </a:r>
            <a:r>
              <a:rPr lang="en-US" i="1" dirty="0">
                <a:latin typeface="Times New Roman" pitchFamily="18" charset="0"/>
                <a:cs typeface="Times New Roman" pitchFamily="18" charset="0"/>
              </a:rPr>
              <a:t>Wind, water, and solar </a:t>
            </a:r>
            <a:r>
              <a:rPr lang="en-US" i="1" dirty="0" smtClean="0">
                <a:latin typeface="Times New Roman" pitchFamily="18" charset="0"/>
                <a:cs typeface="Times New Roman" pitchFamily="18" charset="0"/>
              </a:rPr>
              <a:t>energy</a:t>
            </a:r>
          </a:p>
          <a:p>
            <a:endParaRPr lang="en-US" dirty="0" smtClean="0">
              <a:latin typeface="Times New Roman" pitchFamily="18" charset="0"/>
              <a:cs typeface="Times New Roman" pitchFamily="18" charset="0"/>
            </a:endParaRPr>
          </a:p>
          <a:p>
            <a:r>
              <a:rPr lang="en-US" dirty="0">
                <a:latin typeface="Times New Roman" pitchFamily="18" charset="0"/>
                <a:cs typeface="Times New Roman" pitchFamily="18" charset="0"/>
              </a:rPr>
              <a:t>29. What do we call the power generated by moving water?  </a:t>
            </a:r>
            <a:r>
              <a:rPr lang="en-US" i="1" dirty="0">
                <a:latin typeface="Times New Roman" pitchFamily="18" charset="0"/>
                <a:cs typeface="Times New Roman" pitchFamily="18" charset="0"/>
              </a:rPr>
              <a:t>Hydroelectric</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grpSp>
        <p:nvGrpSpPr>
          <p:cNvPr id="6" name="Group 5"/>
          <p:cNvGrpSpPr/>
          <p:nvPr/>
        </p:nvGrpSpPr>
        <p:grpSpPr>
          <a:xfrm>
            <a:off x="0" y="3776008"/>
            <a:ext cx="9144000" cy="2161639"/>
            <a:chOff x="0" y="3776008"/>
            <a:chExt cx="9144000" cy="2161639"/>
          </a:xfrm>
        </p:grpSpPr>
        <p:sp>
          <p:nvSpPr>
            <p:cNvPr id="4" name="TextBox 3"/>
            <p:cNvSpPr txBox="1"/>
            <p:nvPr/>
          </p:nvSpPr>
          <p:spPr>
            <a:xfrm>
              <a:off x="0" y="3776008"/>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Talk About It #4</a:t>
              </a:r>
              <a:endParaRPr lang="en-US" sz="2800" dirty="0">
                <a:latin typeface="Times New Roman" pitchFamily="18" charset="0"/>
                <a:cs typeface="Times New Roman" pitchFamily="18" charset="0"/>
              </a:endParaRPr>
            </a:p>
          </p:txBody>
        </p:sp>
        <p:sp>
          <p:nvSpPr>
            <p:cNvPr id="5" name="TextBox 4"/>
            <p:cNvSpPr txBox="1"/>
            <p:nvPr/>
          </p:nvSpPr>
          <p:spPr>
            <a:xfrm>
              <a:off x="152400" y="4614208"/>
              <a:ext cx="8686800" cy="1323439"/>
            </a:xfrm>
            <a:prstGeom prst="rect">
              <a:avLst/>
            </a:prstGeom>
            <a:noFill/>
          </p:spPr>
          <p:txBody>
            <a:bodyPr wrap="square" rtlCol="0">
              <a:spAutoFit/>
            </a:bodyPr>
            <a:lstStyle/>
            <a:p>
              <a:pPr lvl="0"/>
              <a:r>
                <a:rPr lang="en-US" sz="2000" dirty="0">
                  <a:latin typeface="Times New Roman" pitchFamily="18" charset="0"/>
                  <a:cs typeface="Times New Roman" pitchFamily="18" charset="0"/>
                </a:rPr>
                <a:t>How does climate change affect our ability to generate electricity?  </a:t>
              </a:r>
              <a:endParaRPr lang="en-US" sz="2000" dirty="0" smtClean="0">
                <a:latin typeface="Times New Roman" pitchFamily="18" charset="0"/>
                <a:cs typeface="Times New Roman" pitchFamily="18" charset="0"/>
              </a:endParaRPr>
            </a:p>
            <a:p>
              <a:pPr lvl="0"/>
              <a:endParaRPr lang="en-US" sz="2000" dirty="0">
                <a:latin typeface="Times New Roman" pitchFamily="18" charset="0"/>
                <a:cs typeface="Times New Roman" pitchFamily="18" charset="0"/>
              </a:endParaRPr>
            </a:p>
            <a:p>
              <a:pPr lvl="0"/>
              <a:r>
                <a:rPr lang="en-US" sz="2000" dirty="0">
                  <a:latin typeface="Times New Roman" pitchFamily="18" charset="0"/>
                  <a:cs typeface="Times New Roman" pitchFamily="18" charset="0"/>
                </a:rPr>
                <a:t>What percentage of Seattle's energy is produced by the hydroelectric dams?  </a:t>
              </a:r>
              <a:r>
                <a:rPr lang="en-US" sz="2000" dirty="0" smtClean="0">
                  <a:latin typeface="Times New Roman" pitchFamily="18" charset="0"/>
                  <a:cs typeface="Times New Roman" pitchFamily="18" charset="0"/>
                </a:rPr>
                <a:t>How </a:t>
              </a:r>
              <a:r>
                <a:rPr lang="en-US" sz="2000" dirty="0">
                  <a:latin typeface="Times New Roman" pitchFamily="18" charset="0"/>
                  <a:cs typeface="Times New Roman" pitchFamily="18" charset="0"/>
                </a:rPr>
                <a:t>will this change in the next few decades?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609600"/>
            <a:ext cx="8839200" cy="2339102"/>
          </a:xfrm>
          <a:prstGeom prst="rect">
            <a:avLst/>
          </a:prstGeom>
          <a:noFill/>
        </p:spPr>
        <p:txBody>
          <a:bodyPr wrap="square" rtlCol="0">
            <a:spAutoFit/>
          </a:bodyPr>
          <a:lstStyle/>
          <a:p>
            <a:pPr algn="just"/>
            <a:r>
              <a:rPr lang="en-US" b="1" dirty="0" smtClean="0">
                <a:latin typeface="Times New Roman" pitchFamily="18" charset="0"/>
                <a:cs typeface="Times New Roman" pitchFamily="18" charset="0"/>
              </a:rPr>
              <a:t>Vocabulary To Know …</a:t>
            </a:r>
          </a:p>
          <a:p>
            <a:pPr algn="just"/>
            <a:endParaRPr lang="en-US" sz="800" dirty="0" smtClean="0">
              <a:latin typeface="Times New Roman" pitchFamily="18" charset="0"/>
              <a:cs typeface="Times New Roman" pitchFamily="18" charset="0"/>
            </a:endParaRPr>
          </a:p>
          <a:p>
            <a:pPr algn="just"/>
            <a:r>
              <a:rPr lang="en-US" sz="1600" dirty="0" smtClean="0">
                <a:latin typeface="Times New Roman" pitchFamily="18" charset="0"/>
                <a:cs typeface="Times New Roman" pitchFamily="18" charset="0"/>
              </a:rPr>
              <a:t>Greenhouse Gas – Any of the gases in the atmosphere that create the greenhouse effect, and in excess are leading to climate change.</a:t>
            </a:r>
          </a:p>
          <a:p>
            <a:pPr algn="just"/>
            <a:endParaRPr lang="en-US" sz="800" dirty="0" smtClean="0">
              <a:latin typeface="Times New Roman" pitchFamily="18" charset="0"/>
              <a:cs typeface="Times New Roman" pitchFamily="18" charset="0"/>
            </a:endParaRPr>
          </a:p>
          <a:p>
            <a:pPr algn="just"/>
            <a:r>
              <a:rPr lang="en-US" sz="1600" dirty="0" smtClean="0">
                <a:latin typeface="Times New Roman" pitchFamily="18" charset="0"/>
                <a:cs typeface="Times New Roman" pitchFamily="18" charset="0"/>
              </a:rPr>
              <a:t>Emissions – A substance that is discharged into the air. In the case of climate change, emissions are generally greenhouse gases being discharged  through the use of fossil fuels.</a:t>
            </a:r>
          </a:p>
          <a:p>
            <a:pPr algn="just"/>
            <a:endParaRPr lang="en-US" sz="800" dirty="0" smtClean="0">
              <a:latin typeface="Times New Roman" pitchFamily="18" charset="0"/>
              <a:cs typeface="Times New Roman" pitchFamily="18" charset="0"/>
            </a:endParaRPr>
          </a:p>
          <a:p>
            <a:pPr algn="just"/>
            <a:r>
              <a:rPr lang="en-US" sz="1600" dirty="0" smtClean="0">
                <a:latin typeface="Times New Roman" pitchFamily="18" charset="0"/>
                <a:cs typeface="Times New Roman" pitchFamily="18" charset="0"/>
              </a:rPr>
              <a:t>Watt – the unit that power is measure in.</a:t>
            </a:r>
          </a:p>
          <a:p>
            <a:pPr algn="just"/>
            <a:endParaRPr lang="en-US" sz="800" dirty="0" smtClean="0">
              <a:latin typeface="Times New Roman" pitchFamily="18" charset="0"/>
              <a:cs typeface="Times New Roman" pitchFamily="18" charset="0"/>
            </a:endParaRPr>
          </a:p>
          <a:p>
            <a:pPr algn="just"/>
            <a:r>
              <a:rPr lang="en-US" sz="1600" dirty="0" smtClean="0">
                <a:latin typeface="Times New Roman" pitchFamily="18" charset="0"/>
                <a:cs typeface="Times New Roman" pitchFamily="18" charset="0"/>
              </a:rPr>
              <a:t>Power – the rate at which something gains or loses energy.</a:t>
            </a:r>
          </a:p>
        </p:txBody>
      </p:sp>
      <p:sp>
        <p:nvSpPr>
          <p:cNvPr id="4" name="TextBox 3"/>
          <p:cNvSpPr txBox="1"/>
          <p:nvPr/>
        </p:nvSpPr>
        <p:spPr>
          <a:xfrm>
            <a:off x="0" y="0"/>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Energy Hogs</a:t>
            </a:r>
            <a:endParaRPr lang="en-US" sz="2800" dirty="0">
              <a:latin typeface="Times New Roman" pitchFamily="18" charset="0"/>
              <a:cs typeface="Times New Roman" pitchFamily="18" charset="0"/>
            </a:endParaRPr>
          </a:p>
        </p:txBody>
      </p:sp>
      <p:sp>
        <p:nvSpPr>
          <p:cNvPr id="5" name="TextBox 4"/>
          <p:cNvSpPr txBox="1"/>
          <p:nvPr/>
        </p:nvSpPr>
        <p:spPr>
          <a:xfrm>
            <a:off x="152400" y="3200400"/>
            <a:ext cx="8839200" cy="3416320"/>
          </a:xfrm>
          <a:prstGeom prst="rect">
            <a:avLst/>
          </a:prstGeom>
          <a:noFill/>
          <a:ln>
            <a:solidFill>
              <a:schemeClr val="tx1"/>
            </a:solidFill>
          </a:ln>
        </p:spPr>
        <p:txBody>
          <a:bodyPr wrap="square" rtlCol="0">
            <a:spAutoFit/>
          </a:bodyPr>
          <a:lstStyle/>
          <a:p>
            <a:pPr algn="just"/>
            <a:r>
              <a:rPr lang="en-US" b="1" dirty="0" smtClean="0">
                <a:latin typeface="Times New Roman" pitchFamily="18" charset="0"/>
                <a:cs typeface="Times New Roman" pitchFamily="18" charset="0"/>
              </a:rPr>
              <a:t>The majority of electricity that we use to power our homes comes from burning fossil fuels such as coal. This process releases high amounts of carbon dioxide, a greenhouse gas that contributes to climate change. The </a:t>
            </a:r>
            <a:r>
              <a:rPr lang="en-US" b="1" u="sng" dirty="0" smtClean="0">
                <a:latin typeface="Times New Roman" pitchFamily="18" charset="0"/>
                <a:cs typeface="Times New Roman" pitchFamily="18" charset="0"/>
              </a:rPr>
              <a:t>less energy you use </a:t>
            </a:r>
            <a:r>
              <a:rPr lang="en-US" b="1" dirty="0" smtClean="0">
                <a:latin typeface="Times New Roman" pitchFamily="18" charset="0"/>
                <a:cs typeface="Times New Roman" pitchFamily="18" charset="0"/>
              </a:rPr>
              <a:t>in your home or school, the </a:t>
            </a:r>
            <a:r>
              <a:rPr lang="en-US" b="1" u="sng" dirty="0" smtClean="0">
                <a:latin typeface="Times New Roman" pitchFamily="18" charset="0"/>
                <a:cs typeface="Times New Roman" pitchFamily="18" charset="0"/>
              </a:rPr>
              <a:t>less carbon dioxide </a:t>
            </a:r>
            <a:r>
              <a:rPr lang="en-US" b="1" dirty="0" smtClean="0">
                <a:latin typeface="Times New Roman" pitchFamily="18" charset="0"/>
                <a:cs typeface="Times New Roman" pitchFamily="18" charset="0"/>
              </a:rPr>
              <a:t>will be emitted into the atmosphere.</a:t>
            </a:r>
          </a:p>
          <a:p>
            <a:pPr algn="just"/>
            <a:endParaRPr lang="en-US" b="1" dirty="0" smtClean="0">
              <a:latin typeface="Times New Roman" pitchFamily="18" charset="0"/>
              <a:cs typeface="Times New Roman" pitchFamily="18" charset="0"/>
            </a:endParaRPr>
          </a:p>
          <a:p>
            <a:pPr algn="just"/>
            <a:r>
              <a:rPr lang="en-US" b="1" dirty="0" smtClean="0">
                <a:latin typeface="Times New Roman" pitchFamily="18" charset="0"/>
                <a:cs typeface="Times New Roman" pitchFamily="18" charset="0"/>
              </a:rPr>
              <a:t>Power is the rate at which something gains or loses energy. We measure power in watts, or how many joules of work can be done in a second. Different appliances require different amounts of power to operate.</a:t>
            </a:r>
          </a:p>
          <a:p>
            <a:pPr algn="just"/>
            <a:endParaRPr lang="en-US" b="1" dirty="0" smtClean="0">
              <a:latin typeface="Times New Roman" pitchFamily="18" charset="0"/>
              <a:cs typeface="Times New Roman" pitchFamily="18" charset="0"/>
            </a:endParaRPr>
          </a:p>
          <a:p>
            <a:pPr algn="just"/>
            <a:r>
              <a:rPr lang="en-US" b="1" dirty="0" smtClean="0">
                <a:latin typeface="Times New Roman" pitchFamily="18" charset="0"/>
                <a:cs typeface="Times New Roman" pitchFamily="18" charset="0"/>
              </a:rPr>
              <a:t>What uses energy in your home and school? What do you think uses more?</a:t>
            </a:r>
          </a:p>
          <a:p>
            <a:pPr algn="just"/>
            <a:endParaRPr lang="en-US" b="1" dirty="0" smtClean="0">
              <a:latin typeface="Times New Roman" pitchFamily="18" charset="0"/>
              <a:cs typeface="Times New Roman" pitchFamily="18" charset="0"/>
            </a:endParaRPr>
          </a:p>
          <a:p>
            <a:pPr algn="just"/>
            <a:endParaRPr lang="en-US"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Energy Hogs</a:t>
            </a:r>
            <a:endParaRPr lang="en-US" sz="2800" dirty="0">
              <a:latin typeface="Times New Roman" pitchFamily="18" charset="0"/>
              <a:cs typeface="Times New Roman" pitchFamily="18" charset="0"/>
            </a:endParaRPr>
          </a:p>
        </p:txBody>
      </p:sp>
      <p:sp>
        <p:nvSpPr>
          <p:cNvPr id="13" name="TextBox 12"/>
          <p:cNvSpPr txBox="1"/>
          <p:nvPr/>
        </p:nvSpPr>
        <p:spPr>
          <a:xfrm>
            <a:off x="152400" y="609600"/>
            <a:ext cx="8763000" cy="1200329"/>
          </a:xfrm>
          <a:prstGeom prst="rect">
            <a:avLst/>
          </a:prstGeom>
          <a:noFill/>
        </p:spPr>
        <p:txBody>
          <a:bodyPr wrap="square" rtlCol="0">
            <a:spAutoFit/>
          </a:bodyPr>
          <a:lstStyle/>
          <a:p>
            <a:pPr algn="ctr"/>
            <a:r>
              <a:rPr lang="en-US" sz="2400" b="1" dirty="0" smtClean="0">
                <a:latin typeface="Times New Roman" pitchFamily="18" charset="0"/>
                <a:cs typeface="Times New Roman" pitchFamily="18" charset="0"/>
              </a:rPr>
              <a:t>Which items use the most energy?  </a:t>
            </a:r>
          </a:p>
          <a:p>
            <a:pPr algn="ctr"/>
            <a:endParaRPr lang="en-US" sz="2400" b="1" dirty="0" smtClean="0">
              <a:latin typeface="Times New Roman" pitchFamily="18" charset="0"/>
              <a:cs typeface="Times New Roman" pitchFamily="18" charset="0"/>
            </a:endParaRPr>
          </a:p>
          <a:p>
            <a:pPr algn="ctr"/>
            <a:r>
              <a:rPr lang="en-US" sz="2400" b="1" dirty="0" smtClean="0">
                <a:latin typeface="Times New Roman" pitchFamily="18" charset="0"/>
                <a:cs typeface="Times New Roman" pitchFamily="18" charset="0"/>
              </a:rPr>
              <a:t>Organize them from the biggest energy hogs to the smallest. </a:t>
            </a:r>
            <a:endParaRPr lang="en-US" sz="2400" dirty="0" smtClean="0">
              <a:latin typeface="Times New Roman" pitchFamily="18" charset="0"/>
              <a:cs typeface="Times New Roman" pitchFamily="18" charset="0"/>
            </a:endParaRPr>
          </a:p>
        </p:txBody>
      </p:sp>
      <p:sp>
        <p:nvSpPr>
          <p:cNvPr id="5" name="TextBox 4"/>
          <p:cNvSpPr txBox="1"/>
          <p:nvPr/>
        </p:nvSpPr>
        <p:spPr>
          <a:xfrm>
            <a:off x="1066800" y="2222480"/>
            <a:ext cx="3200400" cy="3349956"/>
          </a:xfrm>
          <a:prstGeom prst="rect">
            <a:avLst/>
          </a:prstGeom>
          <a:noFill/>
        </p:spPr>
        <p:txBody>
          <a:bodyPr wrap="square" rtlCol="0">
            <a:spAutoFit/>
          </a:bodyPr>
          <a:lstStyle/>
          <a:p>
            <a:pPr algn="ctr">
              <a:lnSpc>
                <a:spcPct val="150000"/>
              </a:lnSpc>
            </a:pPr>
            <a:r>
              <a:rPr lang="en-US" sz="2400" dirty="0" smtClean="0">
                <a:latin typeface="Times New Roman" pitchFamily="18" charset="0"/>
                <a:cs typeface="Times New Roman" pitchFamily="18" charset="0"/>
              </a:rPr>
              <a:t>Clothes dryer</a:t>
            </a:r>
          </a:p>
          <a:p>
            <a:pPr algn="ctr">
              <a:lnSpc>
                <a:spcPct val="150000"/>
              </a:lnSpc>
            </a:pPr>
            <a:r>
              <a:rPr lang="en-US" sz="2400" dirty="0" smtClean="0">
                <a:latin typeface="Times New Roman" pitchFamily="18" charset="0"/>
                <a:cs typeface="Times New Roman" pitchFamily="18" charset="0"/>
              </a:rPr>
              <a:t>Toaster </a:t>
            </a:r>
          </a:p>
          <a:p>
            <a:pPr algn="ctr">
              <a:lnSpc>
                <a:spcPct val="150000"/>
              </a:lnSpc>
            </a:pPr>
            <a:r>
              <a:rPr lang="en-US" sz="2400" dirty="0" smtClean="0">
                <a:latin typeface="Times New Roman" pitchFamily="18" charset="0"/>
                <a:cs typeface="Times New Roman" pitchFamily="18" charset="0"/>
              </a:rPr>
              <a:t>Refrigerator</a:t>
            </a:r>
          </a:p>
          <a:p>
            <a:pPr algn="ctr">
              <a:lnSpc>
                <a:spcPct val="150000"/>
              </a:lnSpc>
            </a:pPr>
            <a:r>
              <a:rPr lang="en-US" sz="2400" dirty="0" smtClean="0">
                <a:latin typeface="Times New Roman" pitchFamily="18" charset="0"/>
                <a:cs typeface="Times New Roman" pitchFamily="18" charset="0"/>
              </a:rPr>
              <a:t>Electric oven</a:t>
            </a:r>
          </a:p>
          <a:p>
            <a:pPr algn="ctr">
              <a:lnSpc>
                <a:spcPct val="150000"/>
              </a:lnSpc>
            </a:pPr>
            <a:r>
              <a:rPr lang="en-US" sz="2400" dirty="0" smtClean="0">
                <a:latin typeface="Times New Roman" pitchFamily="18" charset="0"/>
                <a:cs typeface="Times New Roman" pitchFamily="18" charset="0"/>
              </a:rPr>
              <a:t>Plasma TV</a:t>
            </a:r>
          </a:p>
          <a:p>
            <a:pPr algn="ctr">
              <a:lnSpc>
                <a:spcPct val="150000"/>
              </a:lnSpc>
            </a:pPr>
            <a:r>
              <a:rPr lang="en-US" sz="2400" dirty="0" smtClean="0">
                <a:latin typeface="Times New Roman" pitchFamily="18" charset="0"/>
                <a:cs typeface="Times New Roman" pitchFamily="18" charset="0"/>
              </a:rPr>
              <a:t>Microwave</a:t>
            </a:r>
            <a:endParaRPr lang="en-US" sz="2400" dirty="0">
              <a:latin typeface="Times New Roman" pitchFamily="18" charset="0"/>
              <a:cs typeface="Times New Roman" pitchFamily="18" charset="0"/>
            </a:endParaRPr>
          </a:p>
        </p:txBody>
      </p:sp>
      <p:sp>
        <p:nvSpPr>
          <p:cNvPr id="6" name="TextBox 5"/>
          <p:cNvSpPr txBox="1"/>
          <p:nvPr/>
        </p:nvSpPr>
        <p:spPr>
          <a:xfrm>
            <a:off x="4648200" y="2222480"/>
            <a:ext cx="3200400" cy="3416320"/>
          </a:xfrm>
          <a:prstGeom prst="rect">
            <a:avLst/>
          </a:prstGeom>
          <a:noFill/>
        </p:spPr>
        <p:txBody>
          <a:bodyPr wrap="square" rtlCol="0">
            <a:spAutoFit/>
          </a:bodyPr>
          <a:lstStyle/>
          <a:p>
            <a:pPr algn="ctr">
              <a:lnSpc>
                <a:spcPct val="150000"/>
              </a:lnSpc>
            </a:pPr>
            <a:r>
              <a:rPr lang="en-US" sz="2400" dirty="0" smtClean="0">
                <a:latin typeface="Times New Roman" pitchFamily="18" charset="0"/>
                <a:cs typeface="Times New Roman" pitchFamily="18" charset="0"/>
              </a:rPr>
              <a:t>Coffee Maker</a:t>
            </a:r>
          </a:p>
          <a:p>
            <a:pPr algn="ctr">
              <a:lnSpc>
                <a:spcPct val="150000"/>
              </a:lnSpc>
            </a:pPr>
            <a:r>
              <a:rPr lang="en-US" sz="2400" dirty="0" smtClean="0">
                <a:latin typeface="Times New Roman" pitchFamily="18" charset="0"/>
                <a:cs typeface="Times New Roman" pitchFamily="18" charset="0"/>
              </a:rPr>
              <a:t>Desktop Computer</a:t>
            </a:r>
          </a:p>
          <a:p>
            <a:pPr algn="ctr">
              <a:lnSpc>
                <a:spcPct val="150000"/>
              </a:lnSpc>
            </a:pPr>
            <a:r>
              <a:rPr lang="en-US" sz="2400" dirty="0" smtClean="0">
                <a:latin typeface="Times New Roman" pitchFamily="18" charset="0"/>
                <a:cs typeface="Times New Roman" pitchFamily="18" charset="0"/>
              </a:rPr>
              <a:t>CFL Light</a:t>
            </a:r>
          </a:p>
          <a:p>
            <a:pPr algn="ctr">
              <a:lnSpc>
                <a:spcPct val="150000"/>
              </a:lnSpc>
            </a:pPr>
            <a:r>
              <a:rPr lang="en-US" sz="2400" dirty="0" smtClean="0">
                <a:latin typeface="Times New Roman" pitchFamily="18" charset="0"/>
                <a:cs typeface="Times New Roman" pitchFamily="18" charset="0"/>
              </a:rPr>
              <a:t>Dishwasher</a:t>
            </a:r>
          </a:p>
          <a:p>
            <a:pPr algn="ctr">
              <a:lnSpc>
                <a:spcPct val="150000"/>
              </a:lnSpc>
            </a:pPr>
            <a:r>
              <a:rPr lang="en-US" sz="2400" dirty="0" smtClean="0">
                <a:latin typeface="Times New Roman" pitchFamily="18" charset="0"/>
                <a:cs typeface="Times New Roman" pitchFamily="18" charset="0"/>
              </a:rPr>
              <a:t>Incandescent Light</a:t>
            </a:r>
          </a:p>
          <a:p>
            <a:pPr algn="ctr">
              <a:lnSpc>
                <a:spcPct val="150000"/>
              </a:lnSpc>
            </a:pPr>
            <a:r>
              <a:rPr lang="en-US" sz="2400" dirty="0" smtClean="0">
                <a:latin typeface="Times New Roman" pitchFamily="18" charset="0"/>
                <a:cs typeface="Times New Roman" pitchFamily="18" charset="0"/>
              </a:rPr>
              <a:t>Telephone</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400" y="304800"/>
            <a:ext cx="8763000" cy="461665"/>
          </a:xfrm>
          <a:prstGeom prst="rect">
            <a:avLst/>
          </a:prstGeom>
          <a:noFill/>
        </p:spPr>
        <p:txBody>
          <a:bodyPr wrap="square" rtlCol="0">
            <a:spAutoFit/>
          </a:bodyPr>
          <a:lstStyle/>
          <a:p>
            <a:pPr algn="ctr"/>
            <a:r>
              <a:rPr lang="en-US" sz="2400" b="1" dirty="0" smtClean="0">
                <a:latin typeface="Times New Roman" pitchFamily="18" charset="0"/>
                <a:cs typeface="Times New Roman" pitchFamily="18" charset="0"/>
              </a:rPr>
              <a:t>Energy Hogs – Biggest to Smallest</a:t>
            </a:r>
            <a:endParaRPr lang="en-US" sz="2400" dirty="0" smtClean="0">
              <a:latin typeface="Times New Roman" pitchFamily="18" charset="0"/>
              <a:cs typeface="Times New Roman" pitchFamily="18" charset="0"/>
            </a:endParaRPr>
          </a:p>
        </p:txBody>
      </p:sp>
      <p:sp>
        <p:nvSpPr>
          <p:cNvPr id="4" name="TextBox 3"/>
          <p:cNvSpPr txBox="1"/>
          <p:nvPr/>
        </p:nvSpPr>
        <p:spPr>
          <a:xfrm>
            <a:off x="152400" y="5638800"/>
            <a:ext cx="8763000" cy="461665"/>
          </a:xfrm>
          <a:prstGeom prst="rect">
            <a:avLst/>
          </a:prstGeom>
          <a:noFill/>
        </p:spPr>
        <p:txBody>
          <a:bodyPr wrap="square" rtlCol="0">
            <a:spAutoFit/>
          </a:bodyPr>
          <a:lstStyle/>
          <a:p>
            <a:pPr algn="ctr"/>
            <a:r>
              <a:rPr lang="en-US" sz="2400" b="1" dirty="0" smtClean="0">
                <a:latin typeface="Times New Roman" pitchFamily="18" charset="0"/>
                <a:cs typeface="Times New Roman" pitchFamily="18" charset="0"/>
              </a:rPr>
              <a:t>What does the “V” indicate?</a:t>
            </a:r>
            <a:endParaRPr lang="en-US" sz="2400" dirty="0" smtClean="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print"/>
          <a:srcRect l="23333" t="20741" r="20833" b="22963"/>
          <a:stretch>
            <a:fillRect/>
          </a:stretch>
        </p:blipFill>
        <p:spPr bwMode="auto">
          <a:xfrm>
            <a:off x="436145" y="762000"/>
            <a:ext cx="8195511" cy="46482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a:solidFill>
            <a:srgbClr val="00B0F0"/>
          </a:solidFill>
        </p:spPr>
        <p:txBody>
          <a:bodyPr wrap="square" rtlCol="0">
            <a:spAutoFit/>
          </a:bodyPr>
          <a:lstStyle/>
          <a:p>
            <a:pPr algn="ctr"/>
            <a:r>
              <a:rPr lang="en-US" sz="2800" b="1" dirty="0" smtClean="0">
                <a:latin typeface="Times New Roman" pitchFamily="18" charset="0"/>
                <a:cs typeface="Times New Roman" pitchFamily="18" charset="0"/>
              </a:rPr>
              <a:t>Part 5:  Sustainability</a:t>
            </a:r>
            <a:endParaRPr lang="en-US" sz="2800" dirty="0"/>
          </a:p>
        </p:txBody>
      </p:sp>
      <p:sp>
        <p:nvSpPr>
          <p:cNvPr id="3" name="TextBox 2"/>
          <p:cNvSpPr txBox="1"/>
          <p:nvPr/>
        </p:nvSpPr>
        <p:spPr>
          <a:xfrm>
            <a:off x="152400" y="533400"/>
            <a:ext cx="8686800" cy="2585323"/>
          </a:xfrm>
          <a:prstGeom prst="rect">
            <a:avLst/>
          </a:prstGeom>
          <a:noFill/>
        </p:spPr>
        <p:txBody>
          <a:bodyPr wrap="square" rtlCol="0">
            <a:spAutoFit/>
          </a:bodyPr>
          <a:lstStyle/>
          <a:p>
            <a:r>
              <a:rPr lang="en-US" dirty="0">
                <a:latin typeface="Times New Roman" pitchFamily="18" charset="0"/>
                <a:cs typeface="Times New Roman" pitchFamily="18" charset="0"/>
              </a:rPr>
              <a:t>30. What are choices we make that use resources at a renewable rate?  </a:t>
            </a:r>
            <a:r>
              <a:rPr lang="en-US" i="1" dirty="0">
                <a:latin typeface="Times New Roman" pitchFamily="18" charset="0"/>
                <a:cs typeface="Times New Roman" pitchFamily="18" charset="0"/>
              </a:rPr>
              <a:t>Sustainable</a:t>
            </a:r>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 </a:t>
            </a:r>
          </a:p>
          <a:p>
            <a:pPr>
              <a:lnSpc>
                <a:spcPct val="150000"/>
              </a:lnSpc>
            </a:pPr>
            <a:r>
              <a:rPr lang="en-US" dirty="0">
                <a:latin typeface="Times New Roman" pitchFamily="18" charset="0"/>
                <a:cs typeface="Times New Roman" pitchFamily="18" charset="0"/>
              </a:rPr>
              <a:t>31. Complete these statements about living a sustainable life:</a:t>
            </a:r>
          </a:p>
          <a:p>
            <a:pPr lvl="0">
              <a:lnSpc>
                <a:spcPct val="150000"/>
              </a:lnSpc>
            </a:pPr>
            <a:r>
              <a:rPr lang="en-US" i="1" dirty="0" smtClean="0">
                <a:latin typeface="Times New Roman" pitchFamily="18" charset="0"/>
                <a:cs typeface="Times New Roman" pitchFamily="18" charset="0"/>
              </a:rPr>
              <a:t>	Take </a:t>
            </a:r>
            <a:r>
              <a:rPr lang="en-US" i="1" dirty="0">
                <a:latin typeface="Times New Roman" pitchFamily="18" charset="0"/>
                <a:cs typeface="Times New Roman" pitchFamily="18" charset="0"/>
              </a:rPr>
              <a:t>only what you </a:t>
            </a:r>
            <a:r>
              <a:rPr lang="en-US" b="1" i="1" dirty="0">
                <a:latin typeface="Times New Roman" pitchFamily="18" charset="0"/>
                <a:cs typeface="Times New Roman" pitchFamily="18" charset="0"/>
              </a:rPr>
              <a:t>need</a:t>
            </a:r>
            <a:r>
              <a:rPr lang="en-US" i="1" dirty="0">
                <a:latin typeface="Times New Roman" pitchFamily="18" charset="0"/>
                <a:cs typeface="Times New Roman" pitchFamily="18" charset="0"/>
              </a:rPr>
              <a:t>, not what you want, and </a:t>
            </a:r>
            <a:r>
              <a:rPr lang="en-US" b="1" i="1" dirty="0">
                <a:latin typeface="Times New Roman" pitchFamily="18" charset="0"/>
                <a:cs typeface="Times New Roman" pitchFamily="18" charset="0"/>
              </a:rPr>
              <a:t>share</a:t>
            </a:r>
            <a:r>
              <a:rPr lang="en-US" i="1" dirty="0">
                <a:latin typeface="Times New Roman" pitchFamily="18" charset="0"/>
                <a:cs typeface="Times New Roman" pitchFamily="18" charset="0"/>
              </a:rPr>
              <a:t> with others.</a:t>
            </a:r>
            <a:endParaRPr lang="en-US" dirty="0">
              <a:latin typeface="Times New Roman" pitchFamily="18" charset="0"/>
              <a:cs typeface="Times New Roman" pitchFamily="18" charset="0"/>
            </a:endParaRPr>
          </a:p>
          <a:p>
            <a:pPr lvl="0">
              <a:lnSpc>
                <a:spcPct val="150000"/>
              </a:lnSpc>
            </a:pPr>
            <a:r>
              <a:rPr lang="en-US" i="1" dirty="0" smtClean="0">
                <a:latin typeface="Times New Roman" pitchFamily="18" charset="0"/>
                <a:cs typeface="Times New Roman" pitchFamily="18" charset="0"/>
              </a:rPr>
              <a:t>	Don't </a:t>
            </a:r>
            <a:r>
              <a:rPr lang="en-US" b="1" i="1" dirty="0">
                <a:latin typeface="Times New Roman" pitchFamily="18" charset="0"/>
                <a:cs typeface="Times New Roman" pitchFamily="18" charset="0"/>
              </a:rPr>
              <a:t>harm</a:t>
            </a:r>
            <a:r>
              <a:rPr lang="en-US" i="1" dirty="0">
                <a:latin typeface="Times New Roman" pitchFamily="18" charset="0"/>
                <a:cs typeface="Times New Roman" pitchFamily="18" charset="0"/>
              </a:rPr>
              <a:t> the earth, and </a:t>
            </a:r>
            <a:r>
              <a:rPr lang="en-US" b="1" i="1" dirty="0">
                <a:latin typeface="Times New Roman" pitchFamily="18" charset="0"/>
                <a:cs typeface="Times New Roman" pitchFamily="18" charset="0"/>
              </a:rPr>
              <a:t>fix</a:t>
            </a:r>
            <a:r>
              <a:rPr lang="en-US" i="1" dirty="0">
                <a:latin typeface="Times New Roman" pitchFamily="18" charset="0"/>
                <a:cs typeface="Times New Roman" pitchFamily="18" charset="0"/>
              </a:rPr>
              <a:t> it, it you do.</a:t>
            </a:r>
            <a:endParaRPr lang="en-US" dirty="0">
              <a:latin typeface="Times New Roman" pitchFamily="18" charset="0"/>
              <a:cs typeface="Times New Roman" pitchFamily="18" charset="0"/>
            </a:endParaRPr>
          </a:p>
          <a:p>
            <a:pPr lvl="0">
              <a:lnSpc>
                <a:spcPct val="150000"/>
              </a:lnSpc>
            </a:pPr>
            <a:r>
              <a:rPr lang="en-US" i="1" dirty="0" smtClean="0">
                <a:latin typeface="Times New Roman" pitchFamily="18" charset="0"/>
                <a:cs typeface="Times New Roman" pitchFamily="18" charset="0"/>
              </a:rPr>
              <a:t>	Leave </a:t>
            </a:r>
            <a:r>
              <a:rPr lang="en-US" i="1" dirty="0">
                <a:latin typeface="Times New Roman" pitchFamily="18" charset="0"/>
                <a:cs typeface="Times New Roman" pitchFamily="18" charset="0"/>
              </a:rPr>
              <a:t>the world a </a:t>
            </a:r>
            <a:r>
              <a:rPr lang="en-US" b="1" i="1" dirty="0">
                <a:latin typeface="Times New Roman" pitchFamily="18" charset="0"/>
                <a:cs typeface="Times New Roman" pitchFamily="18" charset="0"/>
              </a:rPr>
              <a:t>better</a:t>
            </a:r>
            <a:r>
              <a:rPr lang="en-US" i="1" dirty="0">
                <a:latin typeface="Times New Roman" pitchFamily="18" charset="0"/>
                <a:cs typeface="Times New Roman" pitchFamily="18" charset="0"/>
              </a:rPr>
              <a:t> place than you found it. </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p:txBody>
      </p:sp>
      <p:grpSp>
        <p:nvGrpSpPr>
          <p:cNvPr id="6" name="Group 5"/>
          <p:cNvGrpSpPr/>
          <p:nvPr/>
        </p:nvGrpSpPr>
        <p:grpSpPr>
          <a:xfrm>
            <a:off x="0" y="3776008"/>
            <a:ext cx="9144000" cy="2161639"/>
            <a:chOff x="0" y="3776008"/>
            <a:chExt cx="9144000" cy="2161639"/>
          </a:xfrm>
        </p:grpSpPr>
        <p:sp>
          <p:nvSpPr>
            <p:cNvPr id="4" name="TextBox 3"/>
            <p:cNvSpPr txBox="1"/>
            <p:nvPr/>
          </p:nvSpPr>
          <p:spPr>
            <a:xfrm>
              <a:off x="0" y="3776008"/>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Talk About It #5</a:t>
              </a:r>
              <a:endParaRPr lang="en-US" sz="2800" dirty="0">
                <a:latin typeface="Times New Roman" pitchFamily="18" charset="0"/>
                <a:cs typeface="Times New Roman" pitchFamily="18" charset="0"/>
              </a:endParaRPr>
            </a:p>
          </p:txBody>
        </p:sp>
        <p:sp>
          <p:nvSpPr>
            <p:cNvPr id="5" name="TextBox 4"/>
            <p:cNvSpPr txBox="1"/>
            <p:nvPr/>
          </p:nvSpPr>
          <p:spPr>
            <a:xfrm>
              <a:off x="152400" y="4614208"/>
              <a:ext cx="8686800" cy="1323439"/>
            </a:xfrm>
            <a:prstGeom prst="rect">
              <a:avLst/>
            </a:prstGeom>
            <a:noFill/>
          </p:spPr>
          <p:txBody>
            <a:bodyPr wrap="square" rtlCol="0">
              <a:spAutoFit/>
            </a:bodyPr>
            <a:lstStyle/>
            <a:p>
              <a:pPr lvl="0"/>
              <a:r>
                <a:rPr lang="en-US" sz="2000" dirty="0">
                  <a:latin typeface="Times New Roman" pitchFamily="18" charset="0"/>
                  <a:cs typeface="Times New Roman" pitchFamily="18" charset="0"/>
                </a:rPr>
                <a:t>What are some sustainable choices you can make?  </a:t>
              </a:r>
              <a:endParaRPr lang="en-US" sz="2000" dirty="0" smtClean="0">
                <a:latin typeface="Times New Roman" pitchFamily="18" charset="0"/>
                <a:cs typeface="Times New Roman" pitchFamily="18" charset="0"/>
              </a:endParaRPr>
            </a:p>
            <a:p>
              <a:pPr lvl="0"/>
              <a:endParaRPr lang="en-US" sz="2000" dirty="0">
                <a:latin typeface="Times New Roman" pitchFamily="18" charset="0"/>
                <a:cs typeface="Times New Roman" pitchFamily="18" charset="0"/>
              </a:endParaRPr>
            </a:p>
            <a:p>
              <a:pPr lvl="0"/>
              <a:r>
                <a:rPr lang="en-US" sz="2000" dirty="0">
                  <a:latin typeface="Times New Roman" pitchFamily="18" charset="0"/>
                  <a:cs typeface="Times New Roman" pitchFamily="18" charset="0"/>
                </a:rPr>
                <a:t>What is the most important lesson we can learn from this video?  </a:t>
              </a:r>
              <a:endParaRPr lang="en-US" sz="2000" dirty="0" smtClean="0">
                <a:latin typeface="Times New Roman" pitchFamily="18" charset="0"/>
                <a:cs typeface="Times New Roman" pitchFamily="18" charset="0"/>
              </a:endParaRPr>
            </a:p>
            <a:p>
              <a:pPr lvl="0"/>
              <a:endParaRPr lang="en-US" sz="2000" dirty="0">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grpSp>
        <p:nvGrpSpPr>
          <p:cNvPr id="15362" name="Group 2"/>
          <p:cNvGrpSpPr>
            <a:grpSpLocks/>
          </p:cNvGrpSpPr>
          <p:nvPr/>
        </p:nvGrpSpPr>
        <p:grpSpPr bwMode="auto">
          <a:xfrm>
            <a:off x="228600" y="152400"/>
            <a:ext cx="8686800" cy="6400800"/>
            <a:chOff x="597" y="7518"/>
            <a:chExt cx="10785" cy="7200"/>
          </a:xfrm>
        </p:grpSpPr>
        <p:sp>
          <p:nvSpPr>
            <p:cNvPr id="15363" name="Rectangle 3"/>
            <p:cNvSpPr>
              <a:spLocks noChangeArrowheads="1"/>
            </p:cNvSpPr>
            <p:nvPr/>
          </p:nvSpPr>
          <p:spPr bwMode="auto">
            <a:xfrm>
              <a:off x="597" y="7518"/>
              <a:ext cx="10785" cy="7200"/>
            </a:xfrm>
            <a:prstGeom prst="rect">
              <a:avLst/>
            </a:prstGeom>
            <a:solidFill>
              <a:schemeClr val="bg1"/>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364" name="WordArt 4"/>
            <p:cNvSpPr>
              <a:spLocks noChangeArrowheads="1" noChangeShapeType="1" noTextEdit="1"/>
            </p:cNvSpPr>
            <p:nvPr/>
          </p:nvSpPr>
          <p:spPr bwMode="auto">
            <a:xfrm>
              <a:off x="672" y="7619"/>
              <a:ext cx="3724" cy="705"/>
            </a:xfrm>
            <a:prstGeom prst="rect">
              <a:avLst/>
            </a:prstGeom>
          </p:spPr>
          <p:txBody>
            <a:bodyPr wrap="none" fromWordArt="1">
              <a:prstTxWarp prst="textPlain">
                <a:avLst>
                  <a:gd name="adj" fmla="val 50000"/>
                </a:avLst>
              </a:prstTxWarp>
            </a:bodyPr>
            <a:lstStyle/>
            <a:p>
              <a:pPr algn="ctr" rtl="0"/>
              <a:r>
                <a:rPr lang="en-US" sz="3600" kern="10" spc="0" smtClean="0">
                  <a:ln w="19050">
                    <a:solidFill>
                      <a:srgbClr val="000000"/>
                    </a:solidFill>
                    <a:round/>
                    <a:headEnd/>
                    <a:tailEnd/>
                  </a:ln>
                  <a:solidFill>
                    <a:srgbClr val="FFFFFF"/>
                  </a:solidFill>
                  <a:effectLst/>
                  <a:latin typeface="Cooper Black"/>
                </a:rPr>
                <a:t>Think About It</a:t>
              </a:r>
              <a:endParaRPr lang="en-US" sz="3600" kern="10" spc="0">
                <a:ln w="19050">
                  <a:solidFill>
                    <a:srgbClr val="000000"/>
                  </a:solidFill>
                  <a:round/>
                  <a:headEnd/>
                  <a:tailEnd/>
                </a:ln>
                <a:solidFill>
                  <a:srgbClr val="FFFFFF"/>
                </a:solidFill>
                <a:effectLst/>
                <a:latin typeface="Cooper Black"/>
              </a:endParaRPr>
            </a:p>
          </p:txBody>
        </p:sp>
        <p:sp>
          <p:nvSpPr>
            <p:cNvPr id="15365" name="AutoShape 5"/>
            <p:cNvSpPr>
              <a:spLocks noChangeArrowheads="1"/>
            </p:cNvSpPr>
            <p:nvPr/>
          </p:nvSpPr>
          <p:spPr bwMode="auto">
            <a:xfrm>
              <a:off x="1277" y="7531"/>
              <a:ext cx="288" cy="288"/>
            </a:xfrm>
            <a:prstGeom prst="star5">
              <a:avLst/>
            </a:prstGeom>
            <a:solidFill>
              <a:srgbClr val="000000"/>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6" name="TextBox 5"/>
          <p:cNvSpPr txBox="1"/>
          <p:nvPr/>
        </p:nvSpPr>
        <p:spPr>
          <a:xfrm>
            <a:off x="609600" y="1311057"/>
            <a:ext cx="8077200" cy="3108543"/>
          </a:xfrm>
          <a:prstGeom prst="rect">
            <a:avLst/>
          </a:prstGeom>
          <a:noFill/>
        </p:spPr>
        <p:txBody>
          <a:bodyPr wrap="square" rtlCol="0">
            <a:spAutoFit/>
          </a:bodyPr>
          <a:lstStyle/>
          <a:p>
            <a:pPr algn="ctr"/>
            <a:r>
              <a:rPr lang="en-US" sz="2800" dirty="0" smtClean="0">
                <a:latin typeface="Cooper Black" pitchFamily="18" charset="0"/>
              </a:rPr>
              <a:t>What can you do to reduce the impact of human activities on the Earth? </a:t>
            </a:r>
          </a:p>
          <a:p>
            <a:pPr algn="ctr"/>
            <a:endParaRPr lang="en-US" sz="2800" dirty="0" smtClean="0">
              <a:latin typeface="Cooper Black" pitchFamily="18" charset="0"/>
            </a:endParaRPr>
          </a:p>
          <a:p>
            <a:pPr algn="ctr"/>
            <a:r>
              <a:rPr lang="en-US" sz="2800" dirty="0" smtClean="0">
                <a:latin typeface="Cooper Black" pitchFamily="18" charset="0"/>
              </a:rPr>
              <a:t>Fill this space with words, pictures, symbols, or other items that </a:t>
            </a:r>
            <a:r>
              <a:rPr lang="en-US" sz="2800" smtClean="0">
                <a:latin typeface="Cooper Black" pitchFamily="18" charset="0"/>
              </a:rPr>
              <a:t>communicates at </a:t>
            </a:r>
            <a:r>
              <a:rPr lang="en-US" sz="2800" dirty="0" smtClean="0">
                <a:latin typeface="Cooper Black" pitchFamily="18" charset="0"/>
              </a:rPr>
              <a:t>least 3 things you and your family will do to live a more sustainable life. </a:t>
            </a:r>
            <a:endParaRPr lang="en-US" sz="2800" dirty="0">
              <a:latin typeface="Cooper Black" pitchFamily="18" charset="0"/>
            </a:endParaRPr>
          </a:p>
        </p:txBody>
      </p:sp>
      <p:pic>
        <p:nvPicPr>
          <p:cNvPr id="7" name="Picture 2" descr="C:\Users\tracy\AppData\Local\Microsoft\Windows\Temporary Internet Files\Content.IE5\BHCA2XZ2\MC900437801[1].wmf"/>
          <p:cNvPicPr>
            <a:picLocks noChangeAspect="1" noChangeArrowheads="1"/>
          </p:cNvPicPr>
          <p:nvPr/>
        </p:nvPicPr>
        <p:blipFill>
          <a:blip r:embed="rId2" cstate="print"/>
          <a:srcRect/>
          <a:stretch>
            <a:fillRect/>
          </a:stretch>
        </p:blipFill>
        <p:spPr bwMode="auto">
          <a:xfrm>
            <a:off x="3352800" y="4572000"/>
            <a:ext cx="2866352" cy="18669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a:solidFill>
            <a:srgbClr val="00B0F0"/>
          </a:solidFill>
        </p:spPr>
        <p:txBody>
          <a:bodyPr wrap="square" rtlCol="0">
            <a:spAutoFit/>
          </a:bodyPr>
          <a:lstStyle/>
          <a:p>
            <a:pPr algn="ctr"/>
            <a:r>
              <a:rPr lang="en-US" sz="2800" b="1" dirty="0" smtClean="0">
                <a:latin typeface="Times New Roman" pitchFamily="18" charset="0"/>
                <a:cs typeface="Times New Roman" pitchFamily="18" charset="0"/>
              </a:rPr>
              <a:t>Part 1:  What is climate change?</a:t>
            </a:r>
            <a:endParaRPr lang="en-US" sz="2800" dirty="0"/>
          </a:p>
        </p:txBody>
      </p:sp>
      <p:sp>
        <p:nvSpPr>
          <p:cNvPr id="3" name="TextBox 2"/>
          <p:cNvSpPr txBox="1"/>
          <p:nvPr/>
        </p:nvSpPr>
        <p:spPr>
          <a:xfrm>
            <a:off x="152400" y="533400"/>
            <a:ext cx="8686800" cy="6186309"/>
          </a:xfrm>
          <a:prstGeom prst="rect">
            <a:avLst/>
          </a:prstGeom>
          <a:noFill/>
        </p:spPr>
        <p:txBody>
          <a:bodyPr wrap="square" rtlCol="0">
            <a:spAutoFit/>
          </a:bodyPr>
          <a:lstStyle/>
          <a:p>
            <a:r>
              <a:rPr lang="en-US" dirty="0" smtClean="0">
                <a:latin typeface="Times New Roman" pitchFamily="18" charset="0"/>
                <a:cs typeface="Times New Roman" pitchFamily="18" charset="0"/>
              </a:rPr>
              <a:t>1</a:t>
            </a:r>
            <a:r>
              <a:rPr lang="en-US" dirty="0">
                <a:latin typeface="Times New Roman" pitchFamily="18" charset="0"/>
                <a:cs typeface="Times New Roman" pitchFamily="18" charset="0"/>
              </a:rPr>
              <a:t>.  In what state is the North Cascades National Park located?  </a:t>
            </a:r>
            <a:r>
              <a:rPr lang="en-US" i="1" dirty="0">
                <a:latin typeface="Times New Roman" pitchFamily="18" charset="0"/>
                <a:cs typeface="Times New Roman" pitchFamily="18" charset="0"/>
              </a:rPr>
              <a:t>Washington</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2.  What is the difference between climate and weather?  </a:t>
            </a:r>
            <a:r>
              <a:rPr lang="en-US" i="1" dirty="0">
                <a:latin typeface="Times New Roman" pitchFamily="18" charset="0"/>
                <a:cs typeface="Times New Roman" pitchFamily="18" charset="0"/>
              </a:rPr>
              <a:t>Weather is temporary, while climate change refers to long term changes to earth's climate.</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3. What are some causes for climate change? </a:t>
            </a:r>
            <a:r>
              <a:rPr lang="en-US" i="1" dirty="0">
                <a:latin typeface="Times New Roman" pitchFamily="18" charset="0"/>
                <a:cs typeface="Times New Roman" pitchFamily="18" charset="0"/>
              </a:rPr>
              <a:t>Build up of greenhouse</a:t>
            </a:r>
            <a:r>
              <a:rPr lang="en-US" dirty="0">
                <a:latin typeface="Times New Roman" pitchFamily="18" charset="0"/>
                <a:cs typeface="Times New Roman" pitchFamily="18" charset="0"/>
              </a:rPr>
              <a:t> </a:t>
            </a:r>
            <a:r>
              <a:rPr lang="en-US" i="1" dirty="0">
                <a:latin typeface="Times New Roman" pitchFamily="18" charset="0"/>
                <a:cs typeface="Times New Roman" pitchFamily="18" charset="0"/>
              </a:rPr>
              <a:t>gases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4. How do we know that the climate is changing?  </a:t>
            </a:r>
            <a:r>
              <a:rPr lang="en-US" i="1" dirty="0">
                <a:latin typeface="Times New Roman" pitchFamily="18" charset="0"/>
                <a:cs typeface="Times New Roman" pitchFamily="18" charset="0"/>
              </a:rPr>
              <a:t>Tree rings, corals, lake and ocean sediments, sea levels, and the size of glaciers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5. How will climate change affect the water on Earth?  </a:t>
            </a:r>
            <a:r>
              <a:rPr lang="en-US" i="1" dirty="0">
                <a:latin typeface="Times New Roman" pitchFamily="18" charset="0"/>
                <a:cs typeface="Times New Roman" pitchFamily="18" charset="0"/>
              </a:rPr>
              <a:t>Higher water temperatures, less snow in the winter</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6. What are the goals of the national park?  </a:t>
            </a:r>
            <a:r>
              <a:rPr lang="en-US" i="1" dirty="0">
                <a:latin typeface="Times New Roman" pitchFamily="18" charset="0"/>
                <a:cs typeface="Times New Roman" pitchFamily="18" charset="0"/>
              </a:rPr>
              <a:t>To preserve and protect our natural resources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7.  Are global warming and climate change the same thing?  Why or why not?  </a:t>
            </a:r>
            <a:r>
              <a:rPr lang="en-US" i="1" dirty="0">
                <a:latin typeface="Times New Roman" pitchFamily="18" charset="0"/>
                <a:cs typeface="Times New Roman" pitchFamily="18" charset="0"/>
              </a:rPr>
              <a:t>No, global warming is an important part of climate change, but other factors are also involved, such as the amount of snow and the strength of storms.</a:t>
            </a:r>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8. How does climate change affect the whole world?  </a:t>
            </a:r>
            <a:r>
              <a:rPr lang="en-US" i="1" dirty="0">
                <a:latin typeface="Times New Roman" pitchFamily="18" charset="0"/>
                <a:cs typeface="Times New Roman" pitchFamily="18" charset="0"/>
              </a:rPr>
              <a:t>It is warming the whole world, increasing ocean levels, and moving the ranges of tree species.</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a:hlinkClick r:id="rId2"/>
          </p:cNvPr>
          <p:cNvPicPr>
            <a:picLocks noChangeAspect="1" noChangeArrowheads="1"/>
          </p:cNvPicPr>
          <p:nvPr/>
        </p:nvPicPr>
        <p:blipFill>
          <a:blip r:embed="rId3" cstate="print"/>
          <a:srcRect l="2500" t="16000" r="40000" b="19259"/>
          <a:stretch>
            <a:fillRect/>
          </a:stretch>
        </p:blipFill>
        <p:spPr bwMode="auto">
          <a:xfrm>
            <a:off x="457200" y="914400"/>
            <a:ext cx="8229600" cy="5791200"/>
          </a:xfrm>
          <a:prstGeom prst="rect">
            <a:avLst/>
          </a:prstGeom>
          <a:noFill/>
          <a:ln w="9525">
            <a:noFill/>
            <a:miter lim="800000"/>
            <a:headEnd/>
            <a:tailEnd/>
          </a:ln>
        </p:spPr>
      </p:pic>
      <p:sp>
        <p:nvSpPr>
          <p:cNvPr id="3" name="TextBox 2"/>
          <p:cNvSpPr txBox="1"/>
          <p:nvPr/>
        </p:nvSpPr>
        <p:spPr>
          <a:xfrm>
            <a:off x="0" y="381000"/>
            <a:ext cx="9144000" cy="461665"/>
          </a:xfrm>
          <a:prstGeom prst="rect">
            <a:avLst/>
          </a:prstGeom>
          <a:noFill/>
        </p:spPr>
        <p:txBody>
          <a:bodyPr wrap="square" rtlCol="0">
            <a:spAutoFit/>
          </a:bodyPr>
          <a:lstStyle/>
          <a:p>
            <a:pPr algn="ctr"/>
            <a:r>
              <a:rPr lang="en-US" sz="2400" dirty="0" smtClean="0">
                <a:latin typeface="Times New Roman" pitchFamily="18" charset="0"/>
                <a:cs typeface="Times New Roman" pitchFamily="18" charset="0"/>
              </a:rPr>
              <a:t>Explore the website at </a:t>
            </a:r>
            <a:r>
              <a:rPr lang="en-US" sz="2400" dirty="0" smtClean="0">
                <a:latin typeface="Times New Roman" pitchFamily="18" charset="0"/>
                <a:cs typeface="Times New Roman" pitchFamily="18" charset="0"/>
                <a:hlinkClick r:id="rId2"/>
              </a:rPr>
              <a:t>http://www.northcascadeseft.org/cascades/</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Talk About It #1</a:t>
            </a:r>
            <a:endParaRPr lang="en-US" sz="2800" dirty="0">
              <a:latin typeface="Times New Roman" pitchFamily="18" charset="0"/>
              <a:cs typeface="Times New Roman" pitchFamily="18" charset="0"/>
            </a:endParaRPr>
          </a:p>
        </p:txBody>
      </p:sp>
      <p:sp>
        <p:nvSpPr>
          <p:cNvPr id="3" name="TextBox 2"/>
          <p:cNvSpPr txBox="1"/>
          <p:nvPr/>
        </p:nvSpPr>
        <p:spPr>
          <a:xfrm>
            <a:off x="152400" y="838200"/>
            <a:ext cx="6553200" cy="1631216"/>
          </a:xfrm>
          <a:prstGeom prst="rect">
            <a:avLst/>
          </a:prstGeom>
          <a:noFill/>
        </p:spPr>
        <p:txBody>
          <a:bodyPr wrap="square" rtlCol="0">
            <a:spAutoFit/>
          </a:bodyPr>
          <a:lstStyle/>
          <a:p>
            <a:pPr lvl="0"/>
            <a:r>
              <a:rPr lang="en-US" sz="2000" dirty="0" smtClean="0">
                <a:latin typeface="Times New Roman" pitchFamily="18" charset="0"/>
                <a:cs typeface="Times New Roman" pitchFamily="18" charset="0"/>
              </a:rPr>
              <a:t>What </a:t>
            </a:r>
            <a:r>
              <a:rPr lang="en-US" sz="2000" dirty="0">
                <a:latin typeface="Times New Roman" pitchFamily="18" charset="0"/>
                <a:cs typeface="Times New Roman" pitchFamily="18" charset="0"/>
              </a:rPr>
              <a:t>creates greenhouse gases, such as CO2</a:t>
            </a:r>
            <a:r>
              <a:rPr lang="en-US" sz="2000" dirty="0" smtClean="0">
                <a:latin typeface="Times New Roman" pitchFamily="18" charset="0"/>
                <a:cs typeface="Times New Roman" pitchFamily="18" charset="0"/>
              </a:rPr>
              <a:t>? </a:t>
            </a:r>
          </a:p>
          <a:p>
            <a:pPr lvl="0"/>
            <a:endParaRPr lang="en-US" sz="2000" dirty="0">
              <a:latin typeface="Times New Roman" pitchFamily="18" charset="0"/>
              <a:cs typeface="Times New Roman" pitchFamily="18" charset="0"/>
            </a:endParaRPr>
          </a:p>
          <a:p>
            <a:pPr lvl="0"/>
            <a:endParaRPr lang="en-US" sz="2000" dirty="0">
              <a:latin typeface="Times New Roman" pitchFamily="18" charset="0"/>
              <a:cs typeface="Times New Roman" pitchFamily="18" charset="0"/>
            </a:endParaRPr>
          </a:p>
          <a:p>
            <a:pPr lvl="0"/>
            <a:r>
              <a:rPr lang="en-US" sz="2000" dirty="0">
                <a:latin typeface="Times New Roman" pitchFamily="18" charset="0"/>
                <a:cs typeface="Times New Roman" pitchFamily="18" charset="0"/>
              </a:rPr>
              <a:t>What affect will the moving of range of tree species have on animals and plants? </a:t>
            </a:r>
          </a:p>
        </p:txBody>
      </p:sp>
      <p:pic>
        <p:nvPicPr>
          <p:cNvPr id="17413" name="Picture 5" descr="C:\Users\tracy\AppData\Local\Microsoft\Windows\Temporary Internet Files\Content.IE5\QNL6LY76\MC900104568[1].wmf"/>
          <p:cNvPicPr>
            <a:picLocks noChangeAspect="1" noChangeArrowheads="1"/>
          </p:cNvPicPr>
          <p:nvPr/>
        </p:nvPicPr>
        <p:blipFill>
          <a:blip r:embed="rId2" cstate="print"/>
          <a:srcRect/>
          <a:stretch>
            <a:fillRect/>
          </a:stretch>
        </p:blipFill>
        <p:spPr bwMode="auto">
          <a:xfrm>
            <a:off x="6858000" y="838200"/>
            <a:ext cx="1813255" cy="2042770"/>
          </a:xfrm>
          <a:prstGeom prst="rect">
            <a:avLst/>
          </a:prstGeom>
          <a:noFill/>
        </p:spPr>
      </p:pic>
      <p:pic>
        <p:nvPicPr>
          <p:cNvPr id="1026" name="Picture 2"/>
          <p:cNvPicPr>
            <a:picLocks noChangeAspect="1" noChangeArrowheads="1"/>
          </p:cNvPicPr>
          <p:nvPr/>
        </p:nvPicPr>
        <p:blipFill>
          <a:blip r:embed="rId3" cstate="print"/>
          <a:srcRect l="32500" t="62667" r="30833" b="13333"/>
          <a:stretch>
            <a:fillRect/>
          </a:stretch>
        </p:blipFill>
        <p:spPr bwMode="auto">
          <a:xfrm>
            <a:off x="1219200" y="3581400"/>
            <a:ext cx="7078133"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400" y="609600"/>
            <a:ext cx="5562600" cy="923330"/>
          </a:xfrm>
          <a:prstGeom prst="rect">
            <a:avLst/>
          </a:prstGeom>
          <a:noFill/>
        </p:spPr>
        <p:txBody>
          <a:bodyPr wrap="square" rtlCol="0">
            <a:spAutoFit/>
          </a:bodyPr>
          <a:lstStyle/>
          <a:p>
            <a:pPr algn="just"/>
            <a:r>
              <a:rPr lang="en-US" dirty="0" smtClean="0"/>
              <a:t>1.  Pour one cup of water into a plastic baggie, seal ¾ of the way, and then squeeze out as much of the air as possible.   Repeat this for 2 more bags.</a:t>
            </a:r>
            <a:endParaRPr lang="en-US" dirty="0"/>
          </a:p>
        </p:txBody>
      </p:sp>
      <p:sp>
        <p:nvSpPr>
          <p:cNvPr id="4" name="TextBox 3"/>
          <p:cNvSpPr txBox="1"/>
          <p:nvPr/>
        </p:nvSpPr>
        <p:spPr>
          <a:xfrm>
            <a:off x="0" y="0"/>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Let’s see what happens …</a:t>
            </a:r>
            <a:endParaRPr lang="en-US" sz="2800" dirty="0">
              <a:latin typeface="Times New Roman" pitchFamily="18" charset="0"/>
              <a:cs typeface="Times New Roman" pitchFamily="18" charset="0"/>
            </a:endParaRPr>
          </a:p>
        </p:txBody>
      </p:sp>
      <p:sp>
        <p:nvSpPr>
          <p:cNvPr id="6" name="TextBox 5"/>
          <p:cNvSpPr txBox="1"/>
          <p:nvPr/>
        </p:nvSpPr>
        <p:spPr>
          <a:xfrm>
            <a:off x="152400" y="1847671"/>
            <a:ext cx="8763000" cy="1754326"/>
          </a:xfrm>
          <a:prstGeom prst="rect">
            <a:avLst/>
          </a:prstGeom>
          <a:noFill/>
        </p:spPr>
        <p:txBody>
          <a:bodyPr wrap="square" rtlCol="0">
            <a:spAutoFit/>
          </a:bodyPr>
          <a:lstStyle/>
          <a:p>
            <a:pPr algn="just"/>
            <a:r>
              <a:rPr lang="en-US" dirty="0" smtClean="0"/>
              <a:t>2.  You will need to place ½ tablet into one of the bags, 1 tablet in another, and 2 tablets in the third bag ALL AT THE SAME TIME through the small opening in the bag.   </a:t>
            </a:r>
          </a:p>
          <a:p>
            <a:pPr algn="just"/>
            <a:endParaRPr lang="en-US" dirty="0" smtClean="0"/>
          </a:p>
          <a:p>
            <a:r>
              <a:rPr lang="en-US" dirty="0" smtClean="0"/>
              <a:t>3.  Seal the bag quickly and gently shake to make sure the tablet reacts completely.   Watch closely.  What happens? </a:t>
            </a:r>
          </a:p>
          <a:p>
            <a:pPr algn="just"/>
            <a:endParaRPr lang="en-US" dirty="0" smtClean="0"/>
          </a:p>
        </p:txBody>
      </p:sp>
      <p:sp>
        <p:nvSpPr>
          <p:cNvPr id="8" name="TextBox 7"/>
          <p:cNvSpPr txBox="1"/>
          <p:nvPr/>
        </p:nvSpPr>
        <p:spPr>
          <a:xfrm>
            <a:off x="152400" y="4092476"/>
            <a:ext cx="8763000" cy="2308324"/>
          </a:xfrm>
          <a:prstGeom prst="rect">
            <a:avLst/>
          </a:prstGeom>
          <a:noFill/>
          <a:ln>
            <a:solidFill>
              <a:schemeClr val="tx1"/>
            </a:solidFill>
          </a:ln>
        </p:spPr>
        <p:txBody>
          <a:bodyPr wrap="square" rtlCol="0">
            <a:spAutoFit/>
          </a:bodyPr>
          <a:lstStyle/>
          <a:p>
            <a:r>
              <a:rPr lang="en-US" dirty="0" smtClean="0"/>
              <a:t>Does the CO</a:t>
            </a:r>
            <a:r>
              <a:rPr lang="en-US" baseline="-25000" dirty="0" smtClean="0"/>
              <a:t>2</a:t>
            </a:r>
            <a:r>
              <a:rPr lang="en-US" dirty="0" smtClean="0"/>
              <a:t> make the water basic or acidic?</a:t>
            </a:r>
          </a:p>
          <a:p>
            <a:endParaRPr lang="en-US" dirty="0" smtClean="0"/>
          </a:p>
          <a:p>
            <a:r>
              <a:rPr lang="en-US" dirty="0" smtClean="0"/>
              <a:t>Which bag had the highest amounts of CO</a:t>
            </a:r>
            <a:r>
              <a:rPr lang="en-US" baseline="-25000" dirty="0" smtClean="0"/>
              <a:t>2</a:t>
            </a:r>
            <a:r>
              <a:rPr lang="en-US" dirty="0" smtClean="0"/>
              <a:t>?   How could you tell? </a:t>
            </a:r>
          </a:p>
          <a:p>
            <a:endParaRPr lang="en-US" dirty="0" smtClean="0"/>
          </a:p>
          <a:p>
            <a:r>
              <a:rPr lang="en-US" dirty="0" smtClean="0"/>
              <a:t>What are some </a:t>
            </a:r>
            <a:r>
              <a:rPr lang="en-US" smtClean="0"/>
              <a:t>ways CO</a:t>
            </a:r>
            <a:r>
              <a:rPr lang="en-US" baseline="-25000" smtClean="0"/>
              <a:t>2 </a:t>
            </a:r>
            <a:r>
              <a:rPr lang="en-US" smtClean="0"/>
              <a:t>is </a:t>
            </a:r>
            <a:r>
              <a:rPr lang="en-US" dirty="0" smtClean="0"/>
              <a:t>produced?  </a:t>
            </a:r>
          </a:p>
          <a:p>
            <a:endParaRPr lang="en-US" dirty="0" smtClean="0"/>
          </a:p>
          <a:p>
            <a:endParaRPr lang="en-US" dirty="0" smtClean="0"/>
          </a:p>
          <a:p>
            <a:r>
              <a:rPr lang="en-US" dirty="0" smtClean="0"/>
              <a:t>Which of these can we reduce or eliminate?   </a:t>
            </a:r>
          </a:p>
        </p:txBody>
      </p:sp>
      <p:sp>
        <p:nvSpPr>
          <p:cNvPr id="9" name="TextBox 8"/>
          <p:cNvSpPr txBox="1"/>
          <p:nvPr/>
        </p:nvSpPr>
        <p:spPr>
          <a:xfrm>
            <a:off x="5867400" y="609600"/>
            <a:ext cx="3124200" cy="923330"/>
          </a:xfrm>
          <a:prstGeom prst="rect">
            <a:avLst/>
          </a:prstGeom>
          <a:solidFill>
            <a:schemeClr val="accent2"/>
          </a:solidFill>
        </p:spPr>
        <p:txBody>
          <a:bodyPr wrap="square" rtlCol="0">
            <a:spAutoFit/>
          </a:bodyPr>
          <a:lstStyle/>
          <a:p>
            <a:pPr lvl="0" algn="ctr"/>
            <a:r>
              <a:rPr lang="en-US" b="1" dirty="0" smtClean="0">
                <a:solidFill>
                  <a:schemeClr val="bg1"/>
                </a:solidFill>
                <a:latin typeface="Times New Roman" pitchFamily="18" charset="0"/>
                <a:cs typeface="Times New Roman" pitchFamily="18" charset="0"/>
              </a:rPr>
              <a:t>Safety … Wear goggles ,</a:t>
            </a:r>
          </a:p>
          <a:p>
            <a:pPr lvl="0" algn="ctr"/>
            <a:r>
              <a:rPr lang="en-US" b="1" dirty="0" smtClean="0">
                <a:solidFill>
                  <a:schemeClr val="bg1"/>
                </a:solidFill>
                <a:latin typeface="Times New Roman" pitchFamily="18" charset="0"/>
                <a:cs typeface="Times New Roman" pitchFamily="18" charset="0"/>
              </a:rPr>
              <a:t> do not drink the water, and clean up spills immediately!</a:t>
            </a:r>
            <a:endParaRPr lang="en-US"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a:solidFill>
            <a:srgbClr val="00B0F0"/>
          </a:solidFill>
        </p:spPr>
        <p:txBody>
          <a:bodyPr wrap="square" rtlCol="0">
            <a:spAutoFit/>
          </a:bodyPr>
          <a:lstStyle/>
          <a:p>
            <a:pPr algn="ctr"/>
            <a:r>
              <a:rPr lang="en-US" sz="2800" b="1" dirty="0" smtClean="0">
                <a:latin typeface="Times New Roman" pitchFamily="18" charset="0"/>
                <a:cs typeface="Times New Roman" pitchFamily="18" charset="0"/>
              </a:rPr>
              <a:t>Part 2:  Glaciers</a:t>
            </a:r>
            <a:endParaRPr lang="en-US" sz="2800" dirty="0"/>
          </a:p>
        </p:txBody>
      </p:sp>
      <p:sp>
        <p:nvSpPr>
          <p:cNvPr id="3" name="TextBox 2"/>
          <p:cNvSpPr txBox="1"/>
          <p:nvPr/>
        </p:nvSpPr>
        <p:spPr>
          <a:xfrm>
            <a:off x="152400" y="690801"/>
            <a:ext cx="8686800" cy="5786199"/>
          </a:xfrm>
          <a:prstGeom prst="rect">
            <a:avLst/>
          </a:prstGeom>
          <a:noFill/>
        </p:spPr>
        <p:txBody>
          <a:bodyPr wrap="square" rtlCol="0">
            <a:spAutoFit/>
          </a:bodyPr>
          <a:lstStyle/>
          <a:p>
            <a:r>
              <a:rPr lang="en-US" dirty="0" smtClean="0">
                <a:latin typeface="Times New Roman" pitchFamily="18" charset="0"/>
                <a:cs typeface="Times New Roman" pitchFamily="18" charset="0"/>
              </a:rPr>
              <a:t>9.  What </a:t>
            </a:r>
            <a:r>
              <a:rPr lang="en-US" dirty="0">
                <a:latin typeface="Times New Roman" pitchFamily="18" charset="0"/>
                <a:cs typeface="Times New Roman" pitchFamily="18" charset="0"/>
              </a:rPr>
              <a:t>do we call a perennial mass of ice that flows over the land?  </a:t>
            </a:r>
            <a:r>
              <a:rPr lang="en-US" i="1" dirty="0" smtClean="0">
                <a:latin typeface="Times New Roman" pitchFamily="18" charset="0"/>
                <a:cs typeface="Times New Roman" pitchFamily="18" charset="0"/>
              </a:rPr>
              <a:t>Glacier</a:t>
            </a:r>
            <a:endParaRPr lang="en-US" dirty="0" smtClean="0">
              <a:latin typeface="Times New Roman" pitchFamily="18" charset="0"/>
              <a:cs typeface="Times New Roman" pitchFamily="18" charset="0"/>
            </a:endParaRPr>
          </a:p>
          <a:p>
            <a:r>
              <a:rPr lang="en-US" sz="800" dirty="0" smtClean="0">
                <a:latin typeface="Times New Roman" pitchFamily="18" charset="0"/>
                <a:cs typeface="Times New Roman" pitchFamily="18" charset="0"/>
              </a:rPr>
              <a:t> </a:t>
            </a:r>
          </a:p>
          <a:p>
            <a:r>
              <a:rPr lang="en-US" dirty="0" smtClean="0">
                <a:latin typeface="Times New Roman" pitchFamily="18" charset="0"/>
                <a:cs typeface="Times New Roman" pitchFamily="18" charset="0"/>
              </a:rPr>
              <a:t>10. How can we tell how well a glacier is doing?  </a:t>
            </a:r>
            <a:r>
              <a:rPr lang="en-US" i="1" dirty="0" smtClean="0">
                <a:latin typeface="Times New Roman" pitchFamily="18" charset="0"/>
                <a:cs typeface="Times New Roman" pitchFamily="18" charset="0"/>
              </a:rPr>
              <a:t>By monitoring the amount of growing and shrinking it does from season to season;  if more of the glacier melts during the summer than is gained during the winter, the glacier will shrink.</a:t>
            </a:r>
            <a:endParaRPr lang="en-US" dirty="0" smtClean="0">
              <a:latin typeface="Times New Roman" pitchFamily="18" charset="0"/>
              <a:cs typeface="Times New Roman" pitchFamily="18" charset="0"/>
            </a:endParaRPr>
          </a:p>
          <a:p>
            <a:r>
              <a:rPr lang="en-US" sz="800" dirty="0" smtClean="0">
                <a:latin typeface="Times New Roman" pitchFamily="18" charset="0"/>
                <a:cs typeface="Times New Roman" pitchFamily="18" charset="0"/>
              </a:rPr>
              <a:t> </a:t>
            </a:r>
          </a:p>
          <a:p>
            <a:r>
              <a:rPr lang="en-US" dirty="0" smtClean="0">
                <a:latin typeface="Times New Roman" pitchFamily="18" charset="0"/>
                <a:cs typeface="Times New Roman" pitchFamily="18" charset="0"/>
              </a:rPr>
              <a:t>11.  How do glaciers move?  How fast?  </a:t>
            </a:r>
            <a:r>
              <a:rPr lang="en-US" i="1" dirty="0" smtClean="0">
                <a:latin typeface="Times New Roman" pitchFamily="18" charset="0"/>
                <a:cs typeface="Times New Roman" pitchFamily="18" charset="0"/>
              </a:rPr>
              <a:t>They move by sliding on a thin bed of water at a top speed of 6-7" per day. </a:t>
            </a:r>
            <a:endParaRPr lang="en-US" dirty="0" smtClean="0">
              <a:latin typeface="Times New Roman" pitchFamily="18" charset="0"/>
              <a:cs typeface="Times New Roman" pitchFamily="18" charset="0"/>
            </a:endParaRPr>
          </a:p>
          <a:p>
            <a:r>
              <a:rPr lang="en-US" sz="800" dirty="0">
                <a:latin typeface="Times New Roman" pitchFamily="18" charset="0"/>
                <a:cs typeface="Times New Roman" pitchFamily="18" charset="0"/>
              </a:rPr>
              <a:t> </a:t>
            </a:r>
          </a:p>
          <a:p>
            <a:r>
              <a:rPr lang="en-US" dirty="0" smtClean="0">
                <a:latin typeface="Times New Roman" pitchFamily="18" charset="0"/>
                <a:cs typeface="Times New Roman" pitchFamily="18" charset="0"/>
              </a:rPr>
              <a:t>12.   </a:t>
            </a:r>
            <a:r>
              <a:rPr lang="en-US" dirty="0">
                <a:latin typeface="Times New Roman" pitchFamily="18" charset="0"/>
                <a:cs typeface="Times New Roman" pitchFamily="18" charset="0"/>
              </a:rPr>
              <a:t>What percentage of the world's fresh water supply is stored in glaciers?  </a:t>
            </a:r>
            <a:r>
              <a:rPr lang="en-US" i="1" dirty="0">
                <a:latin typeface="Times New Roman" pitchFamily="18" charset="0"/>
                <a:cs typeface="Times New Roman" pitchFamily="18" charset="0"/>
              </a:rPr>
              <a:t>70%</a:t>
            </a:r>
            <a:endParaRPr lang="en-US" dirty="0">
              <a:latin typeface="Times New Roman" pitchFamily="18" charset="0"/>
              <a:cs typeface="Times New Roman" pitchFamily="18" charset="0"/>
            </a:endParaRPr>
          </a:p>
          <a:p>
            <a:r>
              <a:rPr lang="en-US" sz="800" dirty="0">
                <a:latin typeface="Times New Roman" pitchFamily="18" charset="0"/>
                <a:cs typeface="Times New Roman" pitchFamily="18" charset="0"/>
              </a:rPr>
              <a:t> </a:t>
            </a:r>
          </a:p>
          <a:p>
            <a:r>
              <a:rPr lang="en-US" dirty="0" smtClean="0">
                <a:latin typeface="Times New Roman" pitchFamily="18" charset="0"/>
                <a:cs typeface="Times New Roman" pitchFamily="18" charset="0"/>
              </a:rPr>
              <a:t>13.  </a:t>
            </a:r>
            <a:r>
              <a:rPr lang="en-US" dirty="0">
                <a:latin typeface="Times New Roman" pitchFamily="18" charset="0"/>
                <a:cs typeface="Times New Roman" pitchFamily="18" charset="0"/>
              </a:rPr>
              <a:t>What organisms can be found in glaciers? </a:t>
            </a:r>
            <a:r>
              <a:rPr lang="en-US" i="1" dirty="0">
                <a:latin typeface="Times New Roman" pitchFamily="18" charset="0"/>
                <a:cs typeface="Times New Roman" pitchFamily="18" charset="0"/>
              </a:rPr>
              <a:t>Ice worms and watermelon algae</a:t>
            </a:r>
            <a:endParaRPr lang="en-US" dirty="0">
              <a:latin typeface="Times New Roman" pitchFamily="18" charset="0"/>
              <a:cs typeface="Times New Roman" pitchFamily="18" charset="0"/>
            </a:endParaRPr>
          </a:p>
          <a:p>
            <a:r>
              <a:rPr lang="en-US" sz="800" dirty="0">
                <a:latin typeface="Times New Roman" pitchFamily="18" charset="0"/>
                <a:cs typeface="Times New Roman" pitchFamily="18" charset="0"/>
              </a:rPr>
              <a:t> </a:t>
            </a:r>
          </a:p>
          <a:p>
            <a:r>
              <a:rPr lang="en-US" dirty="0" smtClean="0">
                <a:latin typeface="Times New Roman" pitchFamily="18" charset="0"/>
                <a:cs typeface="Times New Roman" pitchFamily="18" charset="0"/>
              </a:rPr>
              <a:t>14.  </a:t>
            </a:r>
            <a:r>
              <a:rPr lang="en-US" dirty="0">
                <a:latin typeface="Times New Roman" pitchFamily="18" charset="0"/>
                <a:cs typeface="Times New Roman" pitchFamily="18" charset="0"/>
              </a:rPr>
              <a:t>What do we call the scratches or gouges cut into earth and rock by glacier movement? </a:t>
            </a:r>
            <a:r>
              <a:rPr lang="en-US" i="1" dirty="0">
                <a:latin typeface="Times New Roman" pitchFamily="18" charset="0"/>
                <a:cs typeface="Times New Roman" pitchFamily="18" charset="0"/>
              </a:rPr>
              <a:t>Glacial striations</a:t>
            </a:r>
            <a:endParaRPr lang="en-US" dirty="0">
              <a:latin typeface="Times New Roman" pitchFamily="18" charset="0"/>
              <a:cs typeface="Times New Roman" pitchFamily="18" charset="0"/>
            </a:endParaRPr>
          </a:p>
          <a:p>
            <a:r>
              <a:rPr lang="en-US" sz="800" dirty="0">
                <a:latin typeface="Times New Roman" pitchFamily="18" charset="0"/>
                <a:cs typeface="Times New Roman" pitchFamily="18" charset="0"/>
              </a:rPr>
              <a:t> </a:t>
            </a:r>
          </a:p>
          <a:p>
            <a:r>
              <a:rPr lang="en-US" dirty="0" smtClean="0">
                <a:latin typeface="Times New Roman" pitchFamily="18" charset="0"/>
                <a:cs typeface="Times New Roman" pitchFamily="18" charset="0"/>
              </a:rPr>
              <a:t>15. </a:t>
            </a:r>
            <a:r>
              <a:rPr lang="en-US" dirty="0">
                <a:latin typeface="Times New Roman" pitchFamily="18" charset="0"/>
                <a:cs typeface="Times New Roman" pitchFamily="18" charset="0"/>
              </a:rPr>
              <a:t>What do we call the soil and rock debris that defines a glacier's path?  </a:t>
            </a:r>
            <a:r>
              <a:rPr lang="en-US" i="1" dirty="0">
                <a:latin typeface="Times New Roman" pitchFamily="18" charset="0"/>
                <a:cs typeface="Times New Roman" pitchFamily="18" charset="0"/>
              </a:rPr>
              <a:t>Glacial moraine</a:t>
            </a:r>
            <a:endParaRPr lang="en-US" dirty="0">
              <a:latin typeface="Times New Roman" pitchFamily="18" charset="0"/>
              <a:cs typeface="Times New Roman" pitchFamily="18" charset="0"/>
            </a:endParaRPr>
          </a:p>
          <a:p>
            <a:r>
              <a:rPr lang="en-US" sz="800" dirty="0">
                <a:latin typeface="Times New Roman" pitchFamily="18" charset="0"/>
                <a:cs typeface="Times New Roman" pitchFamily="18" charset="0"/>
              </a:rPr>
              <a:t> </a:t>
            </a:r>
          </a:p>
          <a:p>
            <a:r>
              <a:rPr lang="en-US" dirty="0" smtClean="0">
                <a:latin typeface="Times New Roman" pitchFamily="18" charset="0"/>
                <a:cs typeface="Times New Roman" pitchFamily="18" charset="0"/>
              </a:rPr>
              <a:t>16. </a:t>
            </a:r>
            <a:r>
              <a:rPr lang="en-US" dirty="0">
                <a:latin typeface="Times New Roman" pitchFamily="18" charset="0"/>
                <a:cs typeface="Times New Roman" pitchFamily="18" charset="0"/>
              </a:rPr>
              <a:t>How do scientists monitor glaciers?  </a:t>
            </a:r>
            <a:r>
              <a:rPr lang="en-US" i="1" dirty="0">
                <a:latin typeface="Times New Roman" pitchFamily="18" charset="0"/>
                <a:cs typeface="Times New Roman" pitchFamily="18" charset="0"/>
              </a:rPr>
              <a:t>Measure the amount of accumulated snow (depth) in April; use plastic stakes to measure the amount of the glacier that has melted away</a:t>
            </a:r>
            <a:endParaRPr lang="en-US" dirty="0">
              <a:latin typeface="Times New Roman" pitchFamily="18" charset="0"/>
              <a:cs typeface="Times New Roman" pitchFamily="18" charset="0"/>
            </a:endParaRPr>
          </a:p>
          <a:p>
            <a:r>
              <a:rPr lang="en-US" sz="800" dirty="0">
                <a:latin typeface="Times New Roman" pitchFamily="18" charset="0"/>
                <a:cs typeface="Times New Roman" pitchFamily="18" charset="0"/>
              </a:rPr>
              <a:t> </a:t>
            </a:r>
          </a:p>
          <a:p>
            <a:r>
              <a:rPr lang="en-US" dirty="0" smtClean="0">
                <a:latin typeface="Times New Roman" pitchFamily="18" charset="0"/>
                <a:cs typeface="Times New Roman" pitchFamily="18" charset="0"/>
              </a:rPr>
              <a:t>17.  </a:t>
            </a:r>
            <a:r>
              <a:rPr lang="en-US" dirty="0">
                <a:latin typeface="Times New Roman" pitchFamily="18" charset="0"/>
                <a:cs typeface="Times New Roman" pitchFamily="18" charset="0"/>
              </a:rPr>
              <a:t>What do scientist calculate when they subtract summer melt from spring accumulation? </a:t>
            </a:r>
            <a:r>
              <a:rPr lang="en-US" i="1" dirty="0">
                <a:latin typeface="Times New Roman" pitchFamily="18" charset="0"/>
                <a:cs typeface="Times New Roman" pitchFamily="18" charset="0"/>
              </a:rPr>
              <a:t>Glacier Balance</a:t>
            </a:r>
            <a:endParaRPr lang="en-US" dirty="0">
              <a:latin typeface="Times New Roman" pitchFamily="18" charset="0"/>
              <a:cs typeface="Times New Roman" pitchFamily="18" charset="0"/>
            </a:endParaRPr>
          </a:p>
          <a:p>
            <a:r>
              <a:rPr lang="en-US" sz="800" dirty="0">
                <a:latin typeface="Times New Roman" pitchFamily="18" charset="0"/>
                <a:cs typeface="Times New Roman" pitchFamily="18" charset="0"/>
              </a:rPr>
              <a:t> </a:t>
            </a:r>
          </a:p>
          <a:p>
            <a:r>
              <a:rPr lang="en-US" dirty="0" smtClean="0">
                <a:latin typeface="Times New Roman" pitchFamily="18" charset="0"/>
                <a:cs typeface="Times New Roman" pitchFamily="18" charset="0"/>
              </a:rPr>
              <a:t>18.  </a:t>
            </a:r>
            <a:r>
              <a:rPr lang="en-US" dirty="0">
                <a:latin typeface="Times New Roman" pitchFamily="18" charset="0"/>
                <a:cs typeface="Times New Roman" pitchFamily="18" charset="0"/>
              </a:rPr>
              <a:t>What percentage of our glacier's have we lost in the last century?  </a:t>
            </a:r>
            <a:r>
              <a:rPr lang="en-US" i="1" dirty="0">
                <a:latin typeface="Times New Roman" pitchFamily="18" charset="0"/>
                <a:cs typeface="Times New Roman" pitchFamily="18" charset="0"/>
              </a:rPr>
              <a:t>50% </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Talk About It #2</a:t>
            </a:r>
            <a:endParaRPr lang="en-US" sz="2800" dirty="0">
              <a:latin typeface="Times New Roman" pitchFamily="18" charset="0"/>
              <a:cs typeface="Times New Roman" pitchFamily="18" charset="0"/>
            </a:endParaRPr>
          </a:p>
        </p:txBody>
      </p:sp>
      <p:sp>
        <p:nvSpPr>
          <p:cNvPr id="3" name="TextBox 2"/>
          <p:cNvSpPr txBox="1"/>
          <p:nvPr/>
        </p:nvSpPr>
        <p:spPr>
          <a:xfrm>
            <a:off x="152400" y="838200"/>
            <a:ext cx="8686800" cy="2862322"/>
          </a:xfrm>
          <a:prstGeom prst="rect">
            <a:avLst/>
          </a:prstGeom>
          <a:noFill/>
        </p:spPr>
        <p:txBody>
          <a:bodyPr wrap="square" rtlCol="0">
            <a:spAutoFit/>
          </a:bodyPr>
          <a:lstStyle/>
          <a:p>
            <a:pPr lvl="0"/>
            <a:r>
              <a:rPr lang="en-US" sz="2000" dirty="0" smtClean="0">
                <a:latin typeface="Times New Roman" pitchFamily="18" charset="0"/>
                <a:cs typeface="Times New Roman" pitchFamily="18" charset="0"/>
              </a:rPr>
              <a:t>How do scientists measure the size of past glaciers?</a:t>
            </a:r>
          </a:p>
          <a:p>
            <a:pPr lvl="0"/>
            <a:r>
              <a:rPr lang="en-US" sz="2000" dirty="0" smtClean="0">
                <a:latin typeface="Times New Roman" pitchFamily="18" charset="0"/>
                <a:cs typeface="Times New Roman" pitchFamily="18" charset="0"/>
              </a:rPr>
              <a:t>  </a:t>
            </a:r>
          </a:p>
          <a:p>
            <a:pPr lvl="0"/>
            <a:r>
              <a:rPr lang="en-US" sz="2000" dirty="0" smtClean="0">
                <a:latin typeface="Times New Roman" pitchFamily="18" charset="0"/>
                <a:cs typeface="Times New Roman" pitchFamily="18" charset="0"/>
              </a:rPr>
              <a:t>How much water have we lost?  </a:t>
            </a:r>
          </a:p>
          <a:p>
            <a:pPr lvl="0"/>
            <a:endParaRPr lang="en-US" sz="2000" dirty="0" smtClean="0">
              <a:latin typeface="Times New Roman" pitchFamily="18" charset="0"/>
              <a:cs typeface="Times New Roman" pitchFamily="18" charset="0"/>
            </a:endParaRPr>
          </a:p>
          <a:p>
            <a:pPr lvl="0"/>
            <a:r>
              <a:rPr lang="en-US" sz="2000" dirty="0" smtClean="0">
                <a:latin typeface="Times New Roman" pitchFamily="18" charset="0"/>
                <a:cs typeface="Times New Roman" pitchFamily="18" charset="0"/>
              </a:rPr>
              <a:t>Are glaciers the same size all around the world?  </a:t>
            </a:r>
          </a:p>
          <a:p>
            <a:pPr lvl="0"/>
            <a:endParaRPr lang="en-US" sz="2000" dirty="0" smtClean="0">
              <a:latin typeface="Times New Roman" pitchFamily="18" charset="0"/>
              <a:cs typeface="Times New Roman" pitchFamily="18" charset="0"/>
            </a:endParaRPr>
          </a:p>
          <a:p>
            <a:pPr lvl="0"/>
            <a:r>
              <a:rPr lang="en-US" sz="2000" dirty="0" smtClean="0">
                <a:latin typeface="Times New Roman" pitchFamily="18" charset="0"/>
                <a:cs typeface="Times New Roman" pitchFamily="18" charset="0"/>
              </a:rPr>
              <a:t>Can glaciers reform?  </a:t>
            </a:r>
          </a:p>
          <a:p>
            <a:pPr lvl="0"/>
            <a:endParaRPr lang="en-US" sz="2000" dirty="0" smtClean="0">
              <a:latin typeface="Times New Roman" pitchFamily="18" charset="0"/>
              <a:cs typeface="Times New Roman" pitchFamily="18" charset="0"/>
            </a:endParaRPr>
          </a:p>
          <a:p>
            <a:pPr lvl="0"/>
            <a:r>
              <a:rPr lang="en-US" sz="2000" dirty="0" smtClean="0">
                <a:latin typeface="Times New Roman" pitchFamily="18" charset="0"/>
                <a:cs typeface="Times New Roman" pitchFamily="18" charset="0"/>
              </a:rPr>
              <a:t>How does melting glaciers affect people downstream? </a:t>
            </a:r>
            <a:endParaRPr lang="en-US" sz="2000" dirty="0">
              <a:latin typeface="Times New Roman" pitchFamily="18" charset="0"/>
              <a:cs typeface="Times New Roman" pitchFamily="18" charset="0"/>
            </a:endParaRPr>
          </a:p>
        </p:txBody>
      </p:sp>
      <p:pic>
        <p:nvPicPr>
          <p:cNvPr id="16386" name="Picture 2" descr="C:\Users\tracy\AppData\Local\Microsoft\Windows\Temporary Internet Files\Content.IE5\QNL6LY76\MP900403324[1].jpg"/>
          <p:cNvPicPr>
            <a:picLocks noChangeAspect="1" noChangeArrowheads="1"/>
          </p:cNvPicPr>
          <p:nvPr/>
        </p:nvPicPr>
        <p:blipFill>
          <a:blip r:embed="rId2" cstate="print"/>
          <a:srcRect/>
          <a:stretch>
            <a:fillRect/>
          </a:stretch>
        </p:blipFill>
        <p:spPr bwMode="auto">
          <a:xfrm>
            <a:off x="6324600" y="4114800"/>
            <a:ext cx="2511552" cy="2511552"/>
          </a:xfrm>
          <a:prstGeom prst="rect">
            <a:avLst/>
          </a:prstGeom>
          <a:noFill/>
        </p:spPr>
      </p:pic>
      <p:sp>
        <p:nvSpPr>
          <p:cNvPr id="5" name="TextBox 4"/>
          <p:cNvSpPr txBox="1"/>
          <p:nvPr/>
        </p:nvSpPr>
        <p:spPr>
          <a:xfrm>
            <a:off x="457200" y="5638800"/>
            <a:ext cx="5105400" cy="369332"/>
          </a:xfrm>
          <a:prstGeom prst="rect">
            <a:avLst/>
          </a:prstGeom>
          <a:noFill/>
        </p:spPr>
        <p:txBody>
          <a:bodyPr wrap="square" rtlCol="0">
            <a:spAutoFit/>
          </a:bodyPr>
          <a:lstStyle/>
          <a:p>
            <a:pPr algn="ctr"/>
            <a:r>
              <a:rPr lang="en-US" dirty="0" smtClean="0">
                <a:latin typeface="Cooper Black" pitchFamily="18" charset="0"/>
                <a:hlinkClick r:id="rId3"/>
              </a:rPr>
              <a:t>Let’s learn more about glaciers …</a:t>
            </a:r>
            <a:endParaRPr lang="en-US" dirty="0">
              <a:latin typeface="Cooper Black"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a:solidFill>
            <a:srgbClr val="00B0F0"/>
          </a:solidFill>
        </p:spPr>
        <p:txBody>
          <a:bodyPr wrap="square" rtlCol="0">
            <a:spAutoFit/>
          </a:bodyPr>
          <a:lstStyle/>
          <a:p>
            <a:pPr algn="ctr"/>
            <a:r>
              <a:rPr lang="en-US" sz="2800" b="1" dirty="0" smtClean="0">
                <a:latin typeface="Times New Roman" pitchFamily="18" charset="0"/>
                <a:cs typeface="Times New Roman" pitchFamily="18" charset="0"/>
              </a:rPr>
              <a:t>Part 3:  Living Things</a:t>
            </a:r>
            <a:endParaRPr lang="en-US" sz="2800" dirty="0"/>
          </a:p>
        </p:txBody>
      </p:sp>
      <p:sp>
        <p:nvSpPr>
          <p:cNvPr id="3" name="TextBox 2"/>
          <p:cNvSpPr txBox="1"/>
          <p:nvPr/>
        </p:nvSpPr>
        <p:spPr>
          <a:xfrm>
            <a:off x="152400" y="533400"/>
            <a:ext cx="8991600" cy="5909310"/>
          </a:xfrm>
          <a:prstGeom prst="rect">
            <a:avLst/>
          </a:prstGeom>
          <a:noFill/>
        </p:spPr>
        <p:txBody>
          <a:bodyPr wrap="square" rtlCol="0">
            <a:spAutoFit/>
          </a:bodyPr>
          <a:lstStyle/>
          <a:p>
            <a:r>
              <a:rPr lang="en-US" dirty="0">
                <a:latin typeface="Times New Roman" pitchFamily="18" charset="0"/>
                <a:cs typeface="Times New Roman" pitchFamily="18" charset="0"/>
              </a:rPr>
              <a:t>19.  What do we call tiny aquatic animals that many fish consume for food?  </a:t>
            </a:r>
            <a:r>
              <a:rPr lang="en-US" i="1" dirty="0">
                <a:latin typeface="Times New Roman" pitchFamily="18" charset="0"/>
                <a:cs typeface="Times New Roman" pitchFamily="18" charset="0"/>
              </a:rPr>
              <a:t>Zooplankton</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20.  Which side of the mountains get more rain?  </a:t>
            </a:r>
            <a:r>
              <a:rPr lang="en-US" i="1" dirty="0">
                <a:latin typeface="Times New Roman" pitchFamily="18" charset="0"/>
                <a:cs typeface="Times New Roman" pitchFamily="18" charset="0"/>
              </a:rPr>
              <a:t>West side gets 4 times more rain than the east side</a:t>
            </a:r>
            <a:r>
              <a:rPr lang="en-US" dirty="0">
                <a:latin typeface="Times New Roman" pitchFamily="18" charset="0"/>
                <a:cs typeface="Times New Roman" pitchFamily="18" charset="0"/>
              </a:rPr>
              <a:t>.</a:t>
            </a: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21.  What is the number and variety of plant and animal species within a region?  </a:t>
            </a:r>
            <a:r>
              <a:rPr lang="en-US" i="1" dirty="0">
                <a:latin typeface="Times New Roman" pitchFamily="18" charset="0"/>
                <a:cs typeface="Times New Roman" pitchFamily="18" charset="0"/>
              </a:rPr>
              <a:t>Biodiversity</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22. How does climate change affect niches?  </a:t>
            </a:r>
            <a:r>
              <a:rPr lang="en-US" i="1" dirty="0">
                <a:latin typeface="Times New Roman" pitchFamily="18" charset="0"/>
                <a:cs typeface="Times New Roman" pitchFamily="18" charset="0"/>
              </a:rPr>
              <a:t>They will move or shift causing animals to lose their homes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23. What effect does climate change have on </a:t>
            </a:r>
            <a:r>
              <a:rPr lang="en-US" dirty="0" err="1">
                <a:latin typeface="Times New Roman" pitchFamily="18" charset="0"/>
                <a:cs typeface="Times New Roman" pitchFamily="18" charset="0"/>
              </a:rPr>
              <a:t>pikas</a:t>
            </a:r>
            <a:r>
              <a:rPr lang="en-US" dirty="0">
                <a:latin typeface="Times New Roman" pitchFamily="18" charset="0"/>
                <a:cs typeface="Times New Roman" pitchFamily="18" charset="0"/>
              </a:rPr>
              <a:t> and </a:t>
            </a:r>
            <a:r>
              <a:rPr lang="en-US" dirty="0" err="1">
                <a:latin typeface="Times New Roman" pitchFamily="18" charset="0"/>
                <a:cs typeface="Times New Roman" pitchFamily="18" charset="0"/>
              </a:rPr>
              <a:t>marmets</a:t>
            </a:r>
            <a:r>
              <a:rPr lang="en-US" dirty="0">
                <a:latin typeface="Times New Roman" pitchFamily="18" charset="0"/>
                <a:cs typeface="Times New Roman" pitchFamily="18" charset="0"/>
              </a:rPr>
              <a:t>?  </a:t>
            </a:r>
            <a:r>
              <a:rPr lang="en-US" i="1" dirty="0">
                <a:latin typeface="Times New Roman" pitchFamily="18" charset="0"/>
                <a:cs typeface="Times New Roman" pitchFamily="18" charset="0"/>
              </a:rPr>
              <a:t>The grasses they need to survive will not grow as well as the area becomes overgrown with trees causing them to live in smaller spaces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24. Give an example of how the loss of glaciers has a negative impact on living things. </a:t>
            </a:r>
            <a:r>
              <a:rPr lang="en-US" i="1" dirty="0">
                <a:latin typeface="Times New Roman" pitchFamily="18" charset="0"/>
                <a:cs typeface="Times New Roman" pitchFamily="18" charset="0"/>
              </a:rPr>
              <a:t>Loss of habitat for ice worms, loss of food for rosy finches that feed on ice worms, trout need colder glacial melt water,  higher costs for electricity</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25. What type of species are going to have the hardest time adapting as the climate changes?  </a:t>
            </a:r>
            <a:r>
              <a:rPr lang="en-US" i="1" dirty="0">
                <a:latin typeface="Times New Roman" pitchFamily="18" charset="0"/>
                <a:cs typeface="Times New Roman" pitchFamily="18" charset="0"/>
              </a:rPr>
              <a:t>Specialist species (such as bull trout who like cold water) </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Talk About It #3</a:t>
            </a:r>
            <a:endParaRPr lang="en-US" sz="2800" dirty="0">
              <a:latin typeface="Times New Roman" pitchFamily="18" charset="0"/>
              <a:cs typeface="Times New Roman" pitchFamily="18" charset="0"/>
            </a:endParaRPr>
          </a:p>
        </p:txBody>
      </p:sp>
      <p:sp>
        <p:nvSpPr>
          <p:cNvPr id="3" name="TextBox 2"/>
          <p:cNvSpPr txBox="1"/>
          <p:nvPr/>
        </p:nvSpPr>
        <p:spPr>
          <a:xfrm>
            <a:off x="152400" y="838200"/>
            <a:ext cx="8686800" cy="2554545"/>
          </a:xfrm>
          <a:prstGeom prst="rect">
            <a:avLst/>
          </a:prstGeom>
          <a:noFill/>
        </p:spPr>
        <p:txBody>
          <a:bodyPr wrap="square" rtlCol="0">
            <a:spAutoFit/>
          </a:bodyPr>
          <a:lstStyle/>
          <a:p>
            <a:pPr lvl="0"/>
            <a:r>
              <a:rPr lang="en-US" sz="2000" dirty="0">
                <a:latin typeface="Times New Roman" pitchFamily="18" charset="0"/>
                <a:cs typeface="Times New Roman" pitchFamily="18" charset="0"/>
              </a:rPr>
              <a:t>What might the </a:t>
            </a:r>
            <a:r>
              <a:rPr lang="en-US" sz="2000" dirty="0" smtClean="0">
                <a:latin typeface="Times New Roman" pitchFamily="18" charset="0"/>
                <a:cs typeface="Times New Roman" pitchFamily="18" charset="0"/>
              </a:rPr>
              <a:t>impact of the </a:t>
            </a:r>
            <a:r>
              <a:rPr lang="en-US" sz="2000" dirty="0" err="1">
                <a:latin typeface="Times New Roman" pitchFamily="18" charset="0"/>
                <a:cs typeface="Times New Roman" pitchFamily="18" charset="0"/>
              </a:rPr>
              <a:t>redside</a:t>
            </a:r>
            <a:r>
              <a:rPr lang="en-US" sz="2000" dirty="0">
                <a:latin typeface="Times New Roman" pitchFamily="18" charset="0"/>
                <a:cs typeface="Times New Roman" pitchFamily="18" charset="0"/>
              </a:rPr>
              <a:t> shiners be on the environment?  </a:t>
            </a:r>
          </a:p>
          <a:p>
            <a:pPr lvl="0"/>
            <a:endParaRPr lang="en-US" sz="2000" dirty="0" smtClean="0">
              <a:latin typeface="Times New Roman" pitchFamily="18" charset="0"/>
              <a:cs typeface="Times New Roman" pitchFamily="18" charset="0"/>
            </a:endParaRPr>
          </a:p>
          <a:p>
            <a:pPr lvl="0"/>
            <a:endParaRPr lang="en-US" sz="2000" dirty="0">
              <a:latin typeface="Times New Roman" pitchFamily="18" charset="0"/>
              <a:cs typeface="Times New Roman" pitchFamily="18" charset="0"/>
            </a:endParaRPr>
          </a:p>
          <a:p>
            <a:pPr lvl="0"/>
            <a:r>
              <a:rPr lang="en-US" sz="2000" dirty="0">
                <a:latin typeface="Times New Roman" pitchFamily="18" charset="0"/>
                <a:cs typeface="Times New Roman" pitchFamily="18" charset="0"/>
              </a:rPr>
              <a:t>How does the amount of rainfall on the west and east sides of the mountains affect its habitats?  </a:t>
            </a:r>
            <a:endParaRPr lang="en-US" sz="2000" dirty="0" smtClean="0">
              <a:latin typeface="Times New Roman" pitchFamily="18" charset="0"/>
              <a:cs typeface="Times New Roman" pitchFamily="18" charset="0"/>
            </a:endParaRPr>
          </a:p>
          <a:p>
            <a:pPr lvl="0"/>
            <a:endParaRPr lang="en-US" sz="2000" dirty="0">
              <a:latin typeface="Times New Roman" pitchFamily="18" charset="0"/>
              <a:cs typeface="Times New Roman" pitchFamily="18" charset="0"/>
            </a:endParaRPr>
          </a:p>
          <a:p>
            <a:pPr lvl="0"/>
            <a:endParaRPr lang="en-US" sz="2000" dirty="0">
              <a:latin typeface="Times New Roman" pitchFamily="18" charset="0"/>
              <a:cs typeface="Times New Roman" pitchFamily="18" charset="0"/>
            </a:endParaRPr>
          </a:p>
          <a:p>
            <a:pPr lvl="0"/>
            <a:r>
              <a:rPr lang="en-US" sz="2000" dirty="0">
                <a:latin typeface="Times New Roman" pitchFamily="18" charset="0"/>
                <a:cs typeface="Times New Roman" pitchFamily="18" charset="0"/>
              </a:rPr>
              <a:t>How will plant life be affected by climate change?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23220"/>
          </a:xfrm>
          <a:prstGeom prst="rect">
            <a:avLst/>
          </a:prstGeom>
          <a:solidFill>
            <a:srgbClr val="FFFF00"/>
          </a:solidFill>
        </p:spPr>
        <p:txBody>
          <a:bodyPr wrap="square" rtlCol="0">
            <a:spAutoFit/>
          </a:bodyPr>
          <a:lstStyle/>
          <a:p>
            <a:pPr lvl="0" algn="ctr"/>
            <a:r>
              <a:rPr lang="en-US" sz="2800" b="1" dirty="0" smtClean="0">
                <a:latin typeface="Times New Roman" pitchFamily="18" charset="0"/>
                <a:cs typeface="Times New Roman" pitchFamily="18" charset="0"/>
              </a:rPr>
              <a:t>A mountain ecosystem from the top …</a:t>
            </a:r>
            <a:endParaRPr lang="en-US" sz="2800" dirty="0">
              <a:latin typeface="Times New Roman" pitchFamily="18" charset="0"/>
              <a:cs typeface="Times New Roman" pitchFamily="18" charset="0"/>
            </a:endParaRPr>
          </a:p>
        </p:txBody>
      </p:sp>
      <p:sp>
        <p:nvSpPr>
          <p:cNvPr id="11" name="TextBox 10"/>
          <p:cNvSpPr txBox="1"/>
          <p:nvPr/>
        </p:nvSpPr>
        <p:spPr>
          <a:xfrm>
            <a:off x="4953000" y="844689"/>
            <a:ext cx="4038600" cy="5632311"/>
          </a:xfrm>
          <a:prstGeom prst="rect">
            <a:avLst/>
          </a:prstGeom>
          <a:noFill/>
        </p:spPr>
        <p:txBody>
          <a:bodyPr wrap="square" rtlCol="0">
            <a:spAutoFit/>
          </a:bodyPr>
          <a:lstStyle/>
          <a:p>
            <a:r>
              <a:rPr lang="en-US" b="1" dirty="0" smtClean="0">
                <a:latin typeface="Times New Roman" pitchFamily="18" charset="0"/>
                <a:cs typeface="Times New Roman" pitchFamily="18" charset="0"/>
              </a:rPr>
              <a:t>Elevation: </a:t>
            </a:r>
            <a:r>
              <a:rPr lang="en-US" dirty="0" smtClean="0">
                <a:latin typeface="Times New Roman" pitchFamily="18" charset="0"/>
                <a:cs typeface="Times New Roman" pitchFamily="18" charset="0"/>
              </a:rPr>
              <a:t>7,000+ ft or 2,100+ m</a:t>
            </a:r>
          </a:p>
          <a:p>
            <a:endParaRPr lang="en-US" b="1" dirty="0" smtClean="0">
              <a:latin typeface="Times New Roman" pitchFamily="18" charset="0"/>
              <a:cs typeface="Times New Roman" pitchFamily="18" charset="0"/>
            </a:endParaRPr>
          </a:p>
          <a:p>
            <a:r>
              <a:rPr lang="en-US" b="1" dirty="0" smtClean="0">
                <a:latin typeface="Times New Roman" pitchFamily="18" charset="0"/>
                <a:cs typeface="Times New Roman" pitchFamily="18" charset="0"/>
              </a:rPr>
              <a:t>Features: </a:t>
            </a:r>
          </a:p>
          <a:p>
            <a:pPr>
              <a:buFont typeface="Arial" pitchFamily="34" charset="0"/>
              <a:buChar char="•"/>
            </a:pPr>
            <a:r>
              <a:rPr lang="en-US" dirty="0" smtClean="0">
                <a:latin typeface="Times New Roman" pitchFamily="18" charset="0"/>
                <a:cs typeface="Times New Roman" pitchFamily="18" charset="0"/>
              </a:rPr>
              <a:t>Area above the </a:t>
            </a:r>
            <a:r>
              <a:rPr lang="en-US" dirty="0" err="1" smtClean="0">
                <a:latin typeface="Times New Roman" pitchFamily="18" charset="0"/>
                <a:cs typeface="Times New Roman" pitchFamily="18" charset="0"/>
              </a:rPr>
              <a:t>treeline</a:t>
            </a:r>
            <a:r>
              <a:rPr lang="en-US" dirty="0" smtClean="0">
                <a:latin typeface="Times New Roman" pitchFamily="18" charset="0"/>
                <a:cs typeface="Times New Roman" pitchFamily="18" charset="0"/>
              </a:rPr>
              <a:t>, meaning there are no trees able to survive in this harsh environment</a:t>
            </a:r>
          </a:p>
          <a:p>
            <a:pPr>
              <a:buFont typeface="Arial" pitchFamily="34" charset="0"/>
              <a:buChar char="•"/>
            </a:pPr>
            <a:r>
              <a:rPr lang="en-US" dirty="0" smtClean="0">
                <a:latin typeface="Times New Roman" pitchFamily="18" charset="0"/>
                <a:cs typeface="Times New Roman" pitchFamily="18" charset="0"/>
              </a:rPr>
              <a:t>Coolest temperatures</a:t>
            </a:r>
          </a:p>
          <a:p>
            <a:pPr>
              <a:buFont typeface="Arial" pitchFamily="34" charset="0"/>
              <a:buChar char="•"/>
            </a:pPr>
            <a:r>
              <a:rPr lang="en-US" dirty="0" smtClean="0">
                <a:latin typeface="Times New Roman" pitchFamily="18" charset="0"/>
                <a:cs typeface="Times New Roman" pitchFamily="18" charset="0"/>
              </a:rPr>
              <a:t>Most precipitation is snow</a:t>
            </a:r>
          </a:p>
          <a:p>
            <a:pPr>
              <a:buFont typeface="Arial" pitchFamily="34" charset="0"/>
              <a:buChar char="•"/>
            </a:pPr>
            <a:r>
              <a:rPr lang="en-US" dirty="0" smtClean="0">
                <a:latin typeface="Times New Roman" pitchFamily="18" charset="0"/>
                <a:cs typeface="Times New Roman" pitchFamily="18" charset="0"/>
              </a:rPr>
              <a:t>Windy</a:t>
            </a:r>
          </a:p>
          <a:p>
            <a:pPr>
              <a:buFont typeface="Arial" pitchFamily="34" charset="0"/>
              <a:buChar char="•"/>
            </a:pPr>
            <a:r>
              <a:rPr lang="en-US" dirty="0" smtClean="0">
                <a:latin typeface="Times New Roman" pitchFamily="18" charset="0"/>
                <a:cs typeface="Times New Roman" pitchFamily="18" charset="0"/>
              </a:rPr>
              <a:t>Bare rock or rocky soil</a:t>
            </a:r>
          </a:p>
          <a:p>
            <a:pPr>
              <a:buFont typeface="Arial" pitchFamily="34" charset="0"/>
              <a:buChar char="•"/>
            </a:pPr>
            <a:r>
              <a:rPr lang="en-US" dirty="0" smtClean="0">
                <a:latin typeface="Times New Roman" pitchFamily="18" charset="0"/>
                <a:cs typeface="Times New Roman" pitchFamily="18" charset="0"/>
              </a:rPr>
              <a:t>Shortest growing season</a:t>
            </a:r>
          </a:p>
          <a:p>
            <a:endParaRPr lang="en-US" b="1" dirty="0" smtClean="0">
              <a:latin typeface="Times New Roman" pitchFamily="18" charset="0"/>
              <a:cs typeface="Times New Roman" pitchFamily="18" charset="0"/>
            </a:endParaRPr>
          </a:p>
          <a:p>
            <a:r>
              <a:rPr lang="en-US" b="1" dirty="0" smtClean="0">
                <a:latin typeface="Times New Roman" pitchFamily="18" charset="0"/>
                <a:cs typeface="Times New Roman" pitchFamily="18" charset="0"/>
              </a:rPr>
              <a:t>Plants &amp; Animals:</a:t>
            </a:r>
          </a:p>
          <a:p>
            <a:pPr>
              <a:buFont typeface="Arial" pitchFamily="34" charset="0"/>
              <a:buChar char="•"/>
            </a:pPr>
            <a:r>
              <a:rPr lang="en-US" dirty="0" smtClean="0">
                <a:latin typeface="Times New Roman" pitchFamily="18" charset="0"/>
                <a:cs typeface="Times New Roman" pitchFamily="18" charset="0"/>
              </a:rPr>
              <a:t> Smaller variety of plant life that includes wildflowers, grasses, lichens, and mosses</a:t>
            </a:r>
          </a:p>
          <a:p>
            <a:pPr>
              <a:buFont typeface="Arial" pitchFamily="34" charset="0"/>
              <a:buChar char="•"/>
            </a:pPr>
            <a:r>
              <a:rPr lang="en-US" dirty="0" smtClean="0">
                <a:latin typeface="Times New Roman" pitchFamily="18" charset="0"/>
                <a:cs typeface="Times New Roman" pitchFamily="18" charset="0"/>
              </a:rPr>
              <a:t> Animals include mountain goats, Big Horn Sheep, </a:t>
            </a:r>
            <a:r>
              <a:rPr lang="en-US" dirty="0" err="1" smtClean="0">
                <a:latin typeface="Times New Roman" pitchFamily="18" charset="0"/>
                <a:cs typeface="Times New Roman" pitchFamily="18" charset="0"/>
              </a:rPr>
              <a:t>pikas</a:t>
            </a:r>
            <a:r>
              <a:rPr lang="en-US" dirty="0" smtClean="0">
                <a:latin typeface="Times New Roman" pitchFamily="18" charset="0"/>
                <a:cs typeface="Times New Roman" pitchFamily="18" charset="0"/>
              </a:rPr>
              <a:t>, marmots, birds, and elk</a:t>
            </a:r>
          </a:p>
          <a:p>
            <a:endParaRPr lang="en-US" dirty="0">
              <a:latin typeface="Times New Roman" pitchFamily="18" charset="0"/>
              <a:cs typeface="Times New Roman" pitchFamily="18" charset="0"/>
            </a:endParaRPr>
          </a:p>
        </p:txBody>
      </p:sp>
      <p:pic>
        <p:nvPicPr>
          <p:cNvPr id="1028" name="Picture 4"/>
          <p:cNvPicPr>
            <a:picLocks noChangeAspect="1" noChangeArrowheads="1"/>
          </p:cNvPicPr>
          <p:nvPr/>
        </p:nvPicPr>
        <p:blipFill>
          <a:blip r:embed="rId2" cstate="print"/>
          <a:srcRect l="11413" r="15217"/>
          <a:stretch>
            <a:fillRect/>
          </a:stretch>
        </p:blipFill>
        <p:spPr bwMode="auto">
          <a:xfrm>
            <a:off x="152400" y="1447800"/>
            <a:ext cx="4621696" cy="4724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3" name="TextBox 22"/>
          <p:cNvSpPr txBox="1"/>
          <p:nvPr/>
        </p:nvSpPr>
        <p:spPr>
          <a:xfrm>
            <a:off x="596348" y="762000"/>
            <a:ext cx="3733800" cy="646331"/>
          </a:xfrm>
          <a:prstGeom prst="rect">
            <a:avLst/>
          </a:prstGeom>
          <a:noFill/>
        </p:spPr>
        <p:txBody>
          <a:bodyPr wrap="square" rtlCol="0">
            <a:spAutoFit/>
          </a:bodyPr>
          <a:lstStyle/>
          <a:p>
            <a:pPr algn="ctr"/>
            <a:r>
              <a:rPr lang="en-US" sz="3600" b="1" dirty="0" smtClean="0">
                <a:latin typeface="Times New Roman" pitchFamily="18" charset="0"/>
                <a:cs typeface="Times New Roman" pitchFamily="18" charset="0"/>
              </a:rPr>
              <a:t>Alpine Zone</a:t>
            </a:r>
            <a:endParaRPr lang="en-US" sz="3600" dirty="0"/>
          </a:p>
        </p:txBody>
      </p:sp>
      <p:sp>
        <p:nvSpPr>
          <p:cNvPr id="24" name="TextBox 23"/>
          <p:cNvSpPr txBox="1"/>
          <p:nvPr/>
        </p:nvSpPr>
        <p:spPr>
          <a:xfrm>
            <a:off x="609600" y="6245423"/>
            <a:ext cx="3505200" cy="307777"/>
          </a:xfrm>
          <a:prstGeom prst="rect">
            <a:avLst/>
          </a:prstGeom>
          <a:noFill/>
        </p:spPr>
        <p:txBody>
          <a:bodyPr wrap="square" rtlCol="0">
            <a:spAutoFit/>
          </a:bodyPr>
          <a:lstStyle/>
          <a:p>
            <a:pPr algn="ctr"/>
            <a:r>
              <a:rPr lang="en-US" sz="1400" dirty="0" smtClean="0">
                <a:latin typeface="Times New Roman" pitchFamily="18" charset="0"/>
                <a:cs typeface="Times New Roman" pitchFamily="18" charset="0"/>
              </a:rPr>
              <a:t>Picture by T. </a:t>
            </a:r>
            <a:r>
              <a:rPr lang="en-US" sz="1400" dirty="0" err="1" smtClean="0">
                <a:latin typeface="Times New Roman" pitchFamily="18" charset="0"/>
                <a:cs typeface="Times New Roman" pitchFamily="18" charset="0"/>
              </a:rPr>
              <a:t>Trimpe</a:t>
            </a:r>
            <a:r>
              <a:rPr lang="en-US" sz="1400" dirty="0" smtClean="0">
                <a:latin typeface="Times New Roman" pitchFamily="18" charset="0"/>
                <a:cs typeface="Times New Roman" pitchFamily="18" charset="0"/>
              </a:rPr>
              <a:t> 2010</a:t>
            </a:r>
            <a:endParaRPr lang="en-US"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TotalTime>
  <Words>1201</Words>
  <Application>Microsoft Office PowerPoint</Application>
  <PresentationFormat>On-screen Show (4:3)</PresentationFormat>
  <Paragraphs>230</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Challenge</dc:title>
  <dc:creator>tracy</dc:creator>
  <cp:lastModifiedBy>Tracy</cp:lastModifiedBy>
  <cp:revision>52</cp:revision>
  <dcterms:created xsi:type="dcterms:W3CDTF">2010-10-31T00:26:57Z</dcterms:created>
  <dcterms:modified xsi:type="dcterms:W3CDTF">2011-12-01T20:35:01Z</dcterms:modified>
</cp:coreProperties>
</file>