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15" r:id="rId2"/>
    <p:sldId id="269" r:id="rId3"/>
    <p:sldId id="625" r:id="rId4"/>
    <p:sldId id="270" r:id="rId5"/>
    <p:sldId id="568" r:id="rId6"/>
    <p:sldId id="273" r:id="rId7"/>
    <p:sldId id="627" r:id="rId8"/>
    <p:sldId id="577" r:id="rId9"/>
    <p:sldId id="613" r:id="rId10"/>
    <p:sldId id="624" r:id="rId11"/>
    <p:sldId id="626" r:id="rId12"/>
    <p:sldId id="569" r:id="rId13"/>
    <p:sldId id="263" r:id="rId14"/>
    <p:sldId id="297" r:id="rId15"/>
    <p:sldId id="298" r:id="rId16"/>
    <p:sldId id="299" r:id="rId17"/>
    <p:sldId id="291" r:id="rId18"/>
    <p:sldId id="294" r:id="rId19"/>
    <p:sldId id="295" r:id="rId20"/>
    <p:sldId id="296" r:id="rId21"/>
    <p:sldId id="29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87BC99"/>
    <a:srgbClr val="A0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>
      <p:cViewPr varScale="1">
        <p:scale>
          <a:sx n="93" d="100"/>
          <a:sy n="93" d="100"/>
        </p:scale>
        <p:origin x="840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5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7307C9-CBB7-49FB-85DA-DD3099074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1E604-0C6E-45AF-87F1-3C0ADDFB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00E-5AF7-4944-BE98-E0C96E12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D636-90AB-4642-A735-A537DC22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5564-7640-4762-B711-74B02A4A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C14C-6E83-43EC-B2DE-9BF55FDFB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9CC4-887F-4F4E-8656-94B372CC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2B51-23C1-4946-92D0-0105B4F9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32E1-17A7-4B89-89B8-A885B30B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231-0EF4-4EAB-961E-053B799F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6B44-950E-434A-8E9B-7D12480E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FB0-0E83-4FD0-998A-E304C62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26E0-6BBF-4117-BEB6-D89FEAF0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E0DC8E-DA65-432F-82CB-F7A70409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lupinepublishers.com/forensic-and-genetics-journal/classification.php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s://docs.google.com/document/d/15wxjmL-uHQPXDKOxmZXtU_gxy9dphEuyC1P4jzP-9mA/edit?usp=shar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hyperlink" Target="https://sciencespot.net/Pages/classforsci.html" TargetMode="External"/><Relationship Id="rId5" Type="http://schemas.openxmlformats.org/officeDocument/2006/relationships/image" Target="../media/image2.wmf"/><Relationship Id="rId10" Type="http://schemas.openxmlformats.org/officeDocument/2006/relationships/hyperlink" Target="https://docs.google.com/presentation/d/14eIEiGacRXMsDyuUxiEsSM2m4YOAtIlfmD4O4YsLdPI/edit?usp=sharing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docs.google.com/presentation/d/1Ray7CFPod01UyuQp2Rx2B4rqWOKOhk4m9SwZ0MVWmYw/edit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puzzle.com/media/5ae084f8cf5572411ed5ca8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ImpEvi_Tiretracksinfo.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ImpEvi_Tiretracksinfo.pdf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tiretracksinfo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ensicsciencesimplified.org/fwtt/how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nsicsciencesimplified.org/fwtt/how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dhkSlJadf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evidentcrimescene.com/cata/cast/dscasting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Io5hCy-V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youtube.com/watch?v=thfHB5e51q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307307B-B3EE-1359-76C6-348115A0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094" b="-1"/>
          <a:stretch/>
        </p:blipFill>
        <p:spPr>
          <a:xfrm rot="5400000">
            <a:off x="-2277274" y="2884697"/>
            <a:ext cx="6217920" cy="1663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57D2B-1274-A1C5-5644-CDE9545C1282}"/>
              </a:ext>
            </a:extLst>
          </p:cNvPr>
          <p:cNvSpPr txBox="1"/>
          <p:nvPr/>
        </p:nvSpPr>
        <p:spPr>
          <a:xfrm>
            <a:off x="4419600" y="7772400"/>
            <a:ext cx="1005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upinepublishers.com/forensic-and-genetics-journal/classification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A78BF49-F294-72B7-1955-2B6D9AC46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A0A043"/>
          </a:solidFill>
          <a:ln w="9525">
            <a:solidFill>
              <a:srgbClr val="A0A0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Gill Sans Nova Ultra Bold" panose="020B0B02020104020203" pitchFamily="34" charset="0"/>
              </a:rPr>
              <a:t>CSI Unit Training Materials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E469FDF-AE9D-34D4-55AA-5E8DE82B4FA8}"/>
              </a:ext>
            </a:extLst>
          </p:cNvPr>
          <p:cNvSpPr txBox="1">
            <a:spLocks/>
          </p:cNvSpPr>
          <p:nvPr/>
        </p:nvSpPr>
        <p:spPr bwMode="auto">
          <a:xfrm>
            <a:off x="1903228" y="3885894"/>
            <a:ext cx="7239000" cy="16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Complete the slide as we watch the video.  You will use the information to determine which view (investigators or detectives) you believe to be the most reliable.</a:t>
            </a:r>
          </a:p>
        </p:txBody>
      </p:sp>
      <p:pic>
        <p:nvPicPr>
          <p:cNvPr id="3" name="Picture 2" descr="j0416014">
            <a:extLst>
              <a:ext uri="{FF2B5EF4-FFF2-40B4-BE49-F238E27FC236}">
                <a16:creationId xmlns:a16="http://schemas.microsoft.com/office/drawing/2014/main" id="{DD497393-0B9D-2934-15FD-131007BB2C7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6359">
            <a:off x="6880659" y="4091178"/>
            <a:ext cx="1777730" cy="20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y00550_">
            <a:extLst>
              <a:ext uri="{FF2B5EF4-FFF2-40B4-BE49-F238E27FC236}">
                <a16:creationId xmlns:a16="http://schemas.microsoft.com/office/drawing/2014/main" id="{FBB4F551-A36E-4677-C37B-69E641131CA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7083">
            <a:off x="1969835" y="4307693"/>
            <a:ext cx="1803874" cy="19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B9DE2076-FE6A-03D7-579C-15222CD8F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991214"/>
            <a:ext cx="6629400" cy="1735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“Impressive” </a:t>
            </a:r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2AB98439-AEFF-437D-4719-1650DBF191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30642"/>
            <a:ext cx="6019800" cy="1096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Evidence</a:t>
            </a:r>
          </a:p>
        </p:txBody>
      </p:sp>
      <p:pic>
        <p:nvPicPr>
          <p:cNvPr id="1026" name="Picture 2" descr="Anatomy Gray and White Clipart - anatomy-of-teeth-oral-cavity-white-background-gray-color  - Classroom Clipart">
            <a:extLst>
              <a:ext uri="{FF2B5EF4-FFF2-40B4-BE49-F238E27FC236}">
                <a16:creationId xmlns:a16="http://schemas.microsoft.com/office/drawing/2014/main" id="{20D74540-9118-A10B-7305-F330E002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23" y="4884047"/>
            <a:ext cx="906111" cy="13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0432662">
            <a:extLst>
              <a:ext uri="{FF2B5EF4-FFF2-40B4-BE49-F238E27FC236}">
                <a16:creationId xmlns:a16="http://schemas.microsoft.com/office/drawing/2014/main" id="{F45CDD4E-6935-EE21-F3A5-00E59E572262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9814" y="3794518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7EBD890C-932E-88AC-A7EA-E990ED52A2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80787" y="5750867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>
                <a:latin typeface="Times New Roman" pitchFamily="18" charset="0"/>
              </a:rPr>
              <a:t>T. Tomm Updated 2023    </a:t>
            </a:r>
          </a:p>
          <a:p>
            <a:pPr algn="ctr">
              <a:spcBef>
                <a:spcPts val="0"/>
              </a:spcBef>
            </a:pPr>
            <a:r>
              <a:rPr lang="en-US" sz="1200" b="1" i="1" dirty="0">
                <a:latin typeface="Times New Roman" pitchFamily="18" charset="0"/>
              </a:rPr>
              <a:t>https://sciencespot.net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DF7A1-3B5D-988E-EDEA-B69FB0B20069}"/>
              </a:ext>
            </a:extLst>
          </p:cNvPr>
          <p:cNvSpPr txBox="1"/>
          <p:nvPr/>
        </p:nvSpPr>
        <p:spPr>
          <a:xfrm>
            <a:off x="9165021" y="838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Teacher Note:  You may want to complete the Case Study: Tourist Trap prior to this lesson and the bite mark activity.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66013-02C0-044F-0FDB-9B237FB20036}"/>
              </a:ext>
            </a:extLst>
          </p:cNvPr>
          <p:cNvSpPr txBox="1"/>
          <p:nvPr/>
        </p:nvSpPr>
        <p:spPr>
          <a:xfrm>
            <a:off x="-4876800" y="0"/>
            <a:ext cx="4788887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Teacher Notes:</a:t>
            </a:r>
          </a:p>
          <a:p>
            <a:r>
              <a:rPr lang="en-US" sz="1400" dirty="0"/>
              <a:t>The student digital slides for this unit are available at </a:t>
            </a:r>
            <a:r>
              <a:rPr lang="en-US" sz="1400" dirty="0">
                <a:hlinkClick r:id="rId9"/>
              </a:rPr>
              <a:t>https://docs.google.com/presentation/d/1Ray7CFPod01UyuQp2Rx2B4rqWOKOhk4m9SwZ0MVWmYw/edit?usp=sharing</a:t>
            </a:r>
            <a:r>
              <a:rPr lang="en-US" sz="1400" dirty="0"/>
              <a:t> </a:t>
            </a:r>
          </a:p>
          <a:p>
            <a:endParaRPr lang="en-US" sz="1400" i="1" dirty="0"/>
          </a:p>
          <a:p>
            <a:r>
              <a:rPr lang="en-US" sz="1400" i="1" dirty="0"/>
              <a:t>IMPORTANT:  Make a copy of the student notebook before you assign it on your LMS.  It is view-only and I am not able to approve access for your students.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FULL digital notebook (with all the slides for the digital lessons and activities) is available at </a:t>
            </a:r>
            <a:r>
              <a:rPr lang="en-US" sz="1400" dirty="0">
                <a:hlinkClick r:id="rId10"/>
              </a:rPr>
              <a:t>https://docs.google.com/presentation/d/14eIEiGacRXMsDyuUxiEsSM2m4YOAtIlfmD4O4YsLdPI/edit?usp=sharing</a:t>
            </a:r>
            <a:r>
              <a:rPr lang="en-US" sz="1400" dirty="0"/>
              <a:t>.  It is set up for standard paper (8.5x11) in landscape mode for easier printing when needed.  Paper versions are available for this unit on my Forensic Science page at </a:t>
            </a:r>
            <a:r>
              <a:rPr lang="en-US" sz="1400" dirty="0">
                <a:hlinkClick r:id="rId11"/>
              </a:rPr>
              <a:t>https://sciencespot.net/Pages/classforsci.html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A DRAFT of the general outline of the digital lessons (with corresponding slide #s for the student notebook) is available at </a:t>
            </a:r>
            <a:r>
              <a:rPr lang="en-US" sz="1400" dirty="0">
                <a:hlinkClick r:id="rId12"/>
              </a:rPr>
              <a:t>https://docs.google.com/document/d/15wxjmL-uHQPXDKOxmZXtU_gxy9dphEuyC1P4jzP-9mA/edit?usp=sharing</a:t>
            </a:r>
            <a:r>
              <a:rPr lang="en-US" sz="1400" dirty="0"/>
              <a:t> .  It is based on 44-minute class periods with 7</a:t>
            </a:r>
            <a:r>
              <a:rPr lang="en-US" sz="1400" baseline="30000" dirty="0"/>
              <a:t>th</a:t>
            </a:r>
            <a:r>
              <a:rPr lang="en-US" sz="1400" dirty="0"/>
              <a:t> &amp; 8</a:t>
            </a:r>
            <a:r>
              <a:rPr lang="en-US" sz="1400" baseline="30000" dirty="0"/>
              <a:t>th</a:t>
            </a:r>
            <a:r>
              <a:rPr lang="en-US" sz="1400" dirty="0"/>
              <a:t> grade students. </a:t>
            </a:r>
          </a:p>
          <a:p>
            <a:endParaRPr lang="en-US" sz="1400" dirty="0"/>
          </a:p>
          <a:p>
            <a:r>
              <a:rPr lang="en-US" sz="1400" dirty="0"/>
              <a:t>Preview presentations before using with your classes as many slides have animations and links you will need to use.   </a:t>
            </a:r>
          </a:p>
          <a:p>
            <a:endParaRPr lang="en-US" sz="1400" dirty="0"/>
          </a:p>
          <a:p>
            <a:r>
              <a:rPr lang="en-US" sz="1400" dirty="0"/>
              <a:t>I do Science Starters at the beginning of each class period.  A collection of starters for Forensics is available on my lessons plans page at </a:t>
            </a:r>
            <a:r>
              <a:rPr lang="en-US" sz="1400" dirty="0">
                <a:hlinkClick r:id="rId11"/>
              </a:rPr>
              <a:t>https://sciencespot.net/Pages/classforsci.html</a:t>
            </a:r>
            <a:r>
              <a:rPr lang="en-US" sz="1400" dirty="0"/>
              <a:t> 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88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045"/>
            <a:ext cx="609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Analyze your bite mark and compare with your group.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How does the width of your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bite mark compare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to the depth?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Do you have the same number of individual tooth impressions as your group mates?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What other details do you observe that would make it easy to identify as your bite mark?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55DF75-F3E6-4762-09D3-03B2B7CE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17267"/>
            <a:ext cx="2419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F8A5E-FB91-E86C-E827-90E3989FED2E}"/>
              </a:ext>
            </a:extLst>
          </p:cNvPr>
          <p:cNvSpPr txBox="1"/>
          <p:nvPr/>
        </p:nvSpPr>
        <p:spPr>
          <a:xfrm>
            <a:off x="6934200" y="4751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Maxilla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25CE-D7FF-DD8C-62C3-32B906E6F0D8}"/>
              </a:ext>
            </a:extLst>
          </p:cNvPr>
          <p:cNvSpPr txBox="1"/>
          <p:nvPr/>
        </p:nvSpPr>
        <p:spPr>
          <a:xfrm>
            <a:off x="6934199" y="4110335"/>
            <a:ext cx="157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Mandible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8865EF-5D4E-7D07-0C66-D96505626CB8}"/>
              </a:ext>
            </a:extLst>
          </p:cNvPr>
          <p:cNvGrpSpPr/>
          <p:nvPr/>
        </p:nvGrpSpPr>
        <p:grpSpPr>
          <a:xfrm>
            <a:off x="6629400" y="2041267"/>
            <a:ext cx="2057400" cy="763588"/>
            <a:chOff x="6629400" y="2819400"/>
            <a:chExt cx="2057400" cy="763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0A644-3231-D546-A213-7D332FFC2397}"/>
                </a:ext>
              </a:extLst>
            </p:cNvPr>
            <p:cNvSpPr txBox="1"/>
            <p:nvPr/>
          </p:nvSpPr>
          <p:spPr>
            <a:xfrm>
              <a:off x="6781800" y="2873416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Width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BD5DD-391D-64E4-F9A1-6F9BF2FDE897}"/>
                </a:ext>
              </a:extLst>
            </p:cNvPr>
            <p:cNvCxnSpPr/>
            <p:nvPr/>
          </p:nvCxnSpPr>
          <p:spPr>
            <a:xfrm>
              <a:off x="6629400" y="2819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6EF66F-E713-3393-7B80-122F165D5A21}"/>
                </a:ext>
              </a:extLst>
            </p:cNvPr>
            <p:cNvCxnSpPr/>
            <p:nvPr/>
          </p:nvCxnSpPr>
          <p:spPr>
            <a:xfrm>
              <a:off x="6629400" y="3581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23FE98-12B9-6B46-4A80-7981B835E4F1}"/>
              </a:ext>
            </a:extLst>
          </p:cNvPr>
          <p:cNvGrpSpPr/>
          <p:nvPr/>
        </p:nvGrpSpPr>
        <p:grpSpPr>
          <a:xfrm>
            <a:off x="7315200" y="593468"/>
            <a:ext cx="1066800" cy="3476170"/>
            <a:chOff x="7315200" y="1371601"/>
            <a:chExt cx="1066800" cy="347617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EFE0DE-6F98-02A8-E6DD-95E918382114}"/>
                </a:ext>
              </a:extLst>
            </p:cNvPr>
            <p:cNvCxnSpPr/>
            <p:nvPr/>
          </p:nvCxnSpPr>
          <p:spPr>
            <a:xfrm rot="16200000" flipV="1">
              <a:off x="7069252" y="4209937"/>
              <a:ext cx="1264783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E80F3C-DFA3-68D7-BBAD-FD5A2D154FA2}"/>
                </a:ext>
              </a:extLst>
            </p:cNvPr>
            <p:cNvSpPr txBox="1"/>
            <p:nvPr/>
          </p:nvSpPr>
          <p:spPr>
            <a:xfrm>
              <a:off x="7315200" y="381877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2060"/>
                  </a:solidFill>
                </a:rPr>
                <a:t>Depth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F99211-E5C3-23CC-EF56-1F9528C1552F}"/>
                </a:ext>
              </a:extLst>
            </p:cNvPr>
            <p:cNvCxnSpPr/>
            <p:nvPr/>
          </p:nvCxnSpPr>
          <p:spPr>
            <a:xfrm rot="16200000" flipV="1">
              <a:off x="7004957" y="2051958"/>
              <a:ext cx="1371600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</p:spTree>
    <p:extLst>
      <p:ext uri="{BB962C8B-B14F-4D97-AF65-F5344CB8AC3E}">
        <p14:creationId xmlns:p14="http://schemas.microsoft.com/office/powerpoint/2010/main" val="31018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045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Answer the questions on your notes.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CLASS characteristics do you see in your bite mark?  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INDIVIDUAL characteristics do you see in your bite mark? List 3 characteristics.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AE5A5-DEE4-0091-0C7B-F012C3E81554}"/>
              </a:ext>
            </a:extLst>
          </p:cNvPr>
          <p:cNvSpPr txBox="1"/>
          <p:nvPr/>
        </p:nvSpPr>
        <p:spPr>
          <a:xfrm>
            <a:off x="304800" y="1447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answers would include the different types of human teeth (incisors, canines, molars) and approximate age (if molar impressions are present).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D02F8-2752-E94D-F741-0B264A54006F}"/>
              </a:ext>
            </a:extLst>
          </p:cNvPr>
          <p:cNvSpPr txBox="1"/>
          <p:nvPr/>
        </p:nvSpPr>
        <p:spPr>
          <a:xfrm>
            <a:off x="319355" y="3581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answers would include missing teeth (baby teeth or other reasons), angles/slanted impressions, marks from braces, width &amp; depth of bite mark, and tooth damage (chips, broken teeth, etc.)</a:t>
            </a:r>
          </a:p>
        </p:txBody>
      </p:sp>
    </p:spTree>
    <p:extLst>
      <p:ext uri="{BB962C8B-B14F-4D97-AF65-F5344CB8AC3E}">
        <p14:creationId xmlns:p14="http://schemas.microsoft.com/office/powerpoint/2010/main" val="111575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6B8EF-C2A1-4A2F-886F-D6690AAC5E42}"/>
              </a:ext>
            </a:extLst>
          </p:cNvPr>
          <p:cNvSpPr txBox="1"/>
          <p:nvPr/>
        </p:nvSpPr>
        <p:spPr>
          <a:xfrm>
            <a:off x="172720" y="19396"/>
            <a:ext cx="8666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9075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#2 - Bite Mark Challenge - Follow your teacher’s directions to test each material.  Complete the chart with your quality rating and observations.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FC15D-D7F1-4485-A14B-7CD137447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6781"/>
              </p:ext>
            </p:extLst>
          </p:nvPr>
        </p:nvGraphicFramePr>
        <p:xfrm>
          <a:off x="304800" y="1423098"/>
          <a:ext cx="8542020" cy="31489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344077697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1921273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702066183"/>
                    </a:ext>
                  </a:extLst>
                </a:gridCol>
              </a:tblGrid>
              <a:tr h="370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Candy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Quality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Observations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56983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Slice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964947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Tootsie Roll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867662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Airhead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521605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Swedish Fish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373894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Circus Peanut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767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51689D-14BF-43D9-8DF2-ED76D0598A8E}"/>
              </a:ext>
            </a:extLst>
          </p:cNvPr>
          <p:cNvSpPr txBox="1"/>
          <p:nvPr/>
        </p:nvSpPr>
        <p:spPr>
          <a:xfrm>
            <a:off x="1752600" y="808959"/>
            <a:ext cx="6447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Quality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1 = Poor to 5 = Excellent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B7B7B-3B6D-5112-0F9D-E5112FCD2211}"/>
              </a:ext>
            </a:extLst>
          </p:cNvPr>
          <p:cNvSpPr txBox="1"/>
          <p:nvPr/>
        </p:nvSpPr>
        <p:spPr>
          <a:xfrm>
            <a:off x="266700" y="487695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What materials worked the best? Why?</a:t>
            </a:r>
          </a:p>
          <a:p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What else could we use?</a:t>
            </a: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99B70-C650-117F-67B4-2EEED61BE66C}"/>
              </a:ext>
            </a:extLst>
          </p:cNvPr>
          <p:cNvSpPr txBox="1"/>
          <p:nvPr/>
        </p:nvSpPr>
        <p:spPr>
          <a:xfrm>
            <a:off x="-2634574" y="2362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You may substitute other candy for these items, but I recommend keeping the circus peanut.  It usually ends up with the best rating!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9B724-052F-D85F-A3B6-7361983CDF97}"/>
              </a:ext>
            </a:extLst>
          </p:cNvPr>
          <p:cNvSpPr txBox="1"/>
          <p:nvPr/>
        </p:nvSpPr>
        <p:spPr>
          <a:xfrm>
            <a:off x="0" y="619227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  As with any lab involving food, be aware of any food allergies that may be a concern with your students.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45472" y="780883"/>
            <a:ext cx="67818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</a:rPr>
              <a:t>Tire tracks are important in forensic investigations and are usually found in road </a:t>
            </a:r>
            <a:r>
              <a:rPr lang="en-US" sz="2400" b="1" dirty="0">
                <a:latin typeface="Times New Roman" pitchFamily="18" charset="0"/>
              </a:rPr>
              <a:t>accident</a:t>
            </a:r>
            <a:r>
              <a:rPr lang="en-US" sz="2400" dirty="0">
                <a:latin typeface="Times New Roman" pitchFamily="18" charset="0"/>
              </a:rPr>
              <a:t> scenes or may provide clues at </a:t>
            </a:r>
            <a:r>
              <a:rPr lang="en-US" sz="2400" b="1" dirty="0">
                <a:latin typeface="Times New Roman" pitchFamily="18" charset="0"/>
              </a:rPr>
              <a:t>crime scenes</a:t>
            </a:r>
            <a:r>
              <a:rPr lang="en-US" sz="2400" dirty="0">
                <a:latin typeface="Times New Roman" pitchFamily="18" charset="0"/>
              </a:rPr>
              <a:t>. </a:t>
            </a:r>
          </a:p>
          <a:p>
            <a:pPr algn="just"/>
            <a:endParaRPr lang="en-US" sz="1200" dirty="0">
              <a:latin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Investigators may make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ink prints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tire or plaster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track.  They will also take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photographs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that can later be used to prove a match. </a:t>
            </a:r>
            <a:endParaRPr lang="en-US" sz="2400" dirty="0">
              <a:latin typeface="Times New Roman" pitchFamily="18" charset="0"/>
            </a:endParaRPr>
          </a:p>
          <a:p>
            <a:pPr algn="just"/>
            <a:endParaRPr lang="en-US" sz="1400" dirty="0">
              <a:latin typeface="Times New Roman" pitchFamily="18" charset="0"/>
            </a:endParaRPr>
          </a:p>
          <a:p>
            <a:pPr algn="just"/>
            <a:r>
              <a:rPr lang="en-US" sz="2400" b="1" u="sng" dirty="0">
                <a:latin typeface="Times New Roman" pitchFamily="18" charset="0"/>
              </a:rPr>
              <a:t>Features to analyze</a:t>
            </a:r>
            <a:r>
              <a:rPr lang="en-US" sz="2400" dirty="0">
                <a:latin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Tread </a:t>
            </a:r>
            <a:r>
              <a:rPr lang="en-US" sz="2400" dirty="0">
                <a:latin typeface="Times New Roman" pitchFamily="18" charset="0"/>
              </a:rPr>
              <a:t>pattern and </a:t>
            </a:r>
            <a:r>
              <a:rPr lang="en-US" sz="2400" b="1" dirty="0">
                <a:latin typeface="Times New Roman" pitchFamily="18" charset="0"/>
              </a:rPr>
              <a:t>size</a:t>
            </a:r>
            <a:r>
              <a:rPr lang="en-US" sz="2400" dirty="0">
                <a:latin typeface="Times New Roman" pitchFamily="18" charset="0"/>
              </a:rPr>
              <a:t> (width &amp; depth) can help investigators identify the type of </a:t>
            </a:r>
            <a:r>
              <a:rPr lang="en-US" sz="2400" b="1" dirty="0">
                <a:latin typeface="Times New Roman" pitchFamily="18" charset="0"/>
              </a:rPr>
              <a:t>vehicle</a:t>
            </a:r>
            <a:r>
              <a:rPr lang="en-US" sz="2400" dirty="0">
                <a:latin typeface="Times New Roman" pitchFamily="18" charset="0"/>
              </a:rPr>
              <a:t> that left them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Use tire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determine the brand and model of the tire that left the impression. </a:t>
            </a:r>
            <a:endParaRPr lang="en-US" sz="2400" dirty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</a:rPr>
              <a:t> Unique characteristics due to the </a:t>
            </a:r>
            <a:r>
              <a:rPr lang="en-US" sz="2400" b="1" dirty="0">
                <a:latin typeface="Times New Roman" pitchFamily="18" charset="0"/>
              </a:rPr>
              <a:t>wear pattern, damage, </a:t>
            </a:r>
            <a:r>
              <a:rPr lang="en-US" sz="2400" dirty="0">
                <a:latin typeface="Times New Roman" pitchFamily="18" charset="0"/>
              </a:rPr>
              <a:t>or material </a:t>
            </a:r>
            <a:r>
              <a:rPr lang="en-US" sz="2400" b="1" dirty="0">
                <a:latin typeface="Times New Roman" pitchFamily="18" charset="0"/>
              </a:rPr>
              <a:t>defects </a:t>
            </a:r>
            <a:r>
              <a:rPr lang="en-US" sz="2400" dirty="0">
                <a:latin typeface="Times New Roman" pitchFamily="18" charset="0"/>
              </a:rPr>
              <a:t>to help match it to a specific </a:t>
            </a:r>
            <a:r>
              <a:rPr lang="en-US" sz="2400" b="1" dirty="0">
                <a:latin typeface="Times New Roman" pitchFamily="18" charset="0"/>
              </a:rPr>
              <a:t>vehicle</a:t>
            </a:r>
          </a:p>
          <a:p>
            <a:pPr algn="just"/>
            <a:endParaRPr lang="en-US" sz="900" dirty="0">
              <a:latin typeface="Times New Roman" pitchFamily="18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286000" y="6629157"/>
            <a:ext cx="825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Images: http://www.suite101.com/view_image.cfm/454216, http://www.ronsmithandassociates.com/FWTTS.htm. 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4" y="705904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Part C: Tire Track Evidence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8803" y="3356277"/>
            <a:ext cx="11785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880277"/>
            <a:ext cx="115545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Directions: Complete the notes as you watch the video.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22DEB-262A-E45A-575D-7AFDE46E49E5}"/>
              </a:ext>
            </a:extLst>
          </p:cNvPr>
          <p:cNvSpPr txBox="1"/>
          <p:nvPr/>
        </p:nvSpPr>
        <p:spPr>
          <a:xfrm>
            <a:off x="1317660" y="6260068"/>
            <a:ext cx="7856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TPressura"/>
                <a:hlinkClick r:id="rId2"/>
              </a:rPr>
              <a:t>Video Link: https://edpuzzle.com/media/5ae084f8cf5572411ed5ca8d</a:t>
            </a:r>
            <a:r>
              <a:rPr lang="en-US" b="0" i="0" dirty="0">
                <a:solidFill>
                  <a:srgbClr val="333333"/>
                </a:solidFill>
                <a:effectLst/>
                <a:latin typeface="GTPressura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DF2CD-361C-B4FF-DCBC-087AE6D7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74488"/>
            <a:ext cx="7248582" cy="47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474" y="0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Arial Narrow" panose="020B0606020202030204" pitchFamily="34" charset="0"/>
              </a:rPr>
              <a:t>United Streaming: The Value of Evidence 	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Part A: Complete this worksheet as you watch the video.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1. The job of the Forensic Science Unit is to collect </a:t>
            </a:r>
            <a:r>
              <a:rPr lang="en-US" sz="2400" b="1" dirty="0">
                <a:latin typeface="Arial Narrow" panose="020B0606020202030204" pitchFamily="34" charset="0"/>
              </a:rPr>
              <a:t>____________ </a:t>
            </a:r>
            <a:r>
              <a:rPr lang="en-US" sz="2400" dirty="0">
                <a:latin typeface="Arial Narrow" panose="020B0606020202030204" pitchFamily="34" charset="0"/>
              </a:rPr>
              <a:t>evidence.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2. To document a tire track, it is first </a:t>
            </a:r>
            <a:r>
              <a:rPr lang="en-US" sz="2400" b="1" dirty="0">
                <a:latin typeface="Arial Narrow" panose="020B0606020202030204" pitchFamily="34" charset="0"/>
              </a:rPr>
              <a:t>______________________ </a:t>
            </a:r>
            <a:r>
              <a:rPr lang="en-US" sz="2400" dirty="0">
                <a:latin typeface="Arial Narrow" panose="020B0606020202030204" pitchFamily="34" charset="0"/>
              </a:rPr>
              <a:t>and then </a:t>
            </a:r>
            <a:r>
              <a:rPr lang="en-US" sz="2400" b="1" dirty="0">
                <a:latin typeface="Arial Narrow" panose="020B0606020202030204" pitchFamily="34" charset="0"/>
              </a:rPr>
              <a:t>___________ </a:t>
            </a:r>
            <a:r>
              <a:rPr lang="en-US" sz="2400" dirty="0">
                <a:latin typeface="Arial Narrow" panose="020B0606020202030204" pitchFamily="34" charset="0"/>
              </a:rPr>
              <a:t>are made using dental cement that is poured into a metal form.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3. Investigators use a high-powered </a:t>
            </a:r>
            <a:r>
              <a:rPr lang="en-US" sz="2400" b="1" dirty="0">
                <a:latin typeface="Arial Narrow" panose="020B0606020202030204" pitchFamily="34" charset="0"/>
              </a:rPr>
              <a:t>_____________ </a:t>
            </a:r>
            <a:r>
              <a:rPr lang="en-US" sz="2400" dirty="0">
                <a:latin typeface="Arial Narrow" panose="020B0606020202030204" pitchFamily="34" charset="0"/>
              </a:rPr>
              <a:t>to trace the path to the victim. The light shines at </a:t>
            </a:r>
            <a:r>
              <a:rPr lang="en-US" sz="2400" b="1" dirty="0">
                <a:latin typeface="Arial Narrow" panose="020B0606020202030204" pitchFamily="34" charset="0"/>
              </a:rPr>
              <a:t>____________________ </a:t>
            </a:r>
            <a:r>
              <a:rPr lang="en-US" sz="2400" dirty="0">
                <a:latin typeface="Arial Narrow" panose="020B0606020202030204" pitchFamily="34" charset="0"/>
              </a:rPr>
              <a:t>that cause materials to fluoresce and </a:t>
            </a:r>
            <a:r>
              <a:rPr lang="en-US" sz="2400" b="1" dirty="0">
                <a:latin typeface="Arial Narrow" panose="020B0606020202030204" pitchFamily="34" charset="0"/>
              </a:rPr>
              <a:t>________________ </a:t>
            </a:r>
            <a:r>
              <a:rPr lang="en-US" sz="2400" dirty="0">
                <a:latin typeface="Arial Narrow" panose="020B0606020202030204" pitchFamily="34" charset="0"/>
              </a:rPr>
              <a:t>goggles help make evidence stand out sharply. 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4. Evidence that is collected at a crime scene is analyzed by a </a:t>
            </a:r>
            <a:r>
              <a:rPr lang="en-US" sz="2400" b="1" dirty="0">
                <a:latin typeface="Arial Narrow" panose="020B0606020202030204" pitchFamily="34" charset="0"/>
              </a:rPr>
              <a:t>___________, </a:t>
            </a:r>
            <a:r>
              <a:rPr lang="en-US" sz="2400" dirty="0">
                <a:latin typeface="Arial Narrow" panose="020B0606020202030204" pitchFamily="34" charset="0"/>
              </a:rPr>
              <a:t>who goes through the debris that is collected at a crime scene.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5. </a:t>
            </a:r>
            <a:r>
              <a:rPr lang="en-US" sz="2400" b="1" dirty="0">
                <a:latin typeface="Arial Narrow" panose="020B0606020202030204" pitchFamily="34" charset="0"/>
              </a:rPr>
              <a:t>____________ </a:t>
            </a:r>
            <a:r>
              <a:rPr lang="en-US" sz="2400" dirty="0">
                <a:latin typeface="Arial Narrow" panose="020B0606020202030204" pitchFamily="34" charset="0"/>
              </a:rPr>
              <a:t>fibers are valuable clues because they can link suspects to a specific location.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37" y="1104996"/>
            <a:ext cx="214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PHYSICAL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6512" y="181951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PHOTOGRAPHED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180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690" y="2805592"/>
            <a:ext cx="183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318683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WAVELENGTHS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981" y="35319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453462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CHEMIST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(Or other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specialists)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562600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CARPET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08241-8BCF-784D-F373-E8DBBCC86CAB}"/>
              </a:ext>
            </a:extLst>
          </p:cNvPr>
          <p:cNvSpPr txBox="1"/>
          <p:nvPr/>
        </p:nvSpPr>
        <p:spPr>
          <a:xfrm>
            <a:off x="6781800" y="716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FF0000"/>
                </a:highlight>
              </a:rPr>
              <a:t>Click to reveal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84EF27E-FE84-717B-A5AF-0367BB0547B9}"/>
              </a:ext>
            </a:extLst>
          </p:cNvPr>
          <p:cNvSpPr txBox="1"/>
          <p:nvPr/>
        </p:nvSpPr>
        <p:spPr>
          <a:xfrm>
            <a:off x="272134" y="1555403"/>
            <a:ext cx="5823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12800"/>
            <a:r>
              <a:rPr lang="en-US" sz="2400" dirty="0"/>
              <a:t>7. Tire treads are made up of geometric shapes called </a:t>
            </a:r>
            <a:r>
              <a:rPr lang="en-US" sz="2400" b="1" dirty="0"/>
              <a:t>__________. </a:t>
            </a:r>
            <a:r>
              <a:rPr lang="en-US" sz="2400" dirty="0"/>
              <a:t>The key to tire identification is to match </a:t>
            </a:r>
            <a:r>
              <a:rPr lang="en-US" sz="2400" b="1" dirty="0"/>
              <a:t>______________ </a:t>
            </a:r>
            <a:r>
              <a:rPr lang="en-US" sz="2400" dirty="0"/>
              <a:t>in pitches. They also examine tiny cuts on the surface called </a:t>
            </a:r>
            <a:r>
              <a:rPr lang="en-US" sz="2400" b="1" dirty="0"/>
              <a:t>_______ </a:t>
            </a:r>
            <a:r>
              <a:rPr lang="en-US" sz="2400" dirty="0"/>
              <a:t>that were molded into the tire by small metal teeth.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300" y="131911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6. The tire track expert studies the photographs taken at the crime scene to examine the tread </a:t>
            </a:r>
            <a:r>
              <a:rPr lang="en-US" sz="2400" b="1" dirty="0"/>
              <a:t>_____________ </a:t>
            </a:r>
            <a:r>
              <a:rPr lang="en-US" sz="2400" dirty="0"/>
              <a:t>to determine what kind of vehicle uses that kind of a tire.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8. The final pieces of </a:t>
            </a:r>
            <a:r>
              <a:rPr lang="en-US" sz="2400" b="1" dirty="0"/>
              <a:t>_______________ </a:t>
            </a:r>
            <a:r>
              <a:rPr lang="en-US" sz="2400" dirty="0"/>
              <a:t>needed for an airtight case was obtained by investigators offering a dog bathing service. During the bath, investigators gathered some dog </a:t>
            </a:r>
            <a:r>
              <a:rPr lang="en-US" sz="2400" b="1" dirty="0"/>
              <a:t>_________ </a:t>
            </a:r>
            <a:r>
              <a:rPr lang="en-US" sz="2400" dirty="0"/>
              <a:t>and also got carpet </a:t>
            </a:r>
            <a:r>
              <a:rPr lang="en-US" sz="2400" b="1" dirty="0"/>
              <a:t>_________ </a:t>
            </a:r>
            <a:r>
              <a:rPr lang="en-US" sz="2400" dirty="0"/>
              <a:t>from the living room, which matched those found at the crime scenes.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49740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61979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34844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47375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7200" y="557956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2443" y="560060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FIBERS</a:t>
            </a:r>
          </a:p>
        </p:txBody>
      </p:sp>
      <p:pic>
        <p:nvPicPr>
          <p:cNvPr id="10" name="Picture 9" descr="valevid_tire.JPG"/>
          <p:cNvPicPr>
            <a:picLocks noChangeAspect="1"/>
          </p:cNvPicPr>
          <p:nvPr/>
        </p:nvPicPr>
        <p:blipFill>
          <a:blip r:embed="rId2" cstate="print"/>
          <a:srcRect l="19718" r="38028" b="34615"/>
          <a:stretch>
            <a:fillRect/>
          </a:stretch>
        </p:blipFill>
        <p:spPr>
          <a:xfrm>
            <a:off x="6348782" y="1642848"/>
            <a:ext cx="2362638" cy="267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327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6962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Forensic Science Activity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2296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Tire Track Challenge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52400" y="6553200"/>
            <a:ext cx="502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http://pro.corbis.com/images/CB001940.jpg?size=572&amp;uid={D27A89DF-00BB-4028-AA57-7A908AF0511D}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00800" y="6583363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T. Trimpe 2007   http://sciencespot.net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228600"/>
            <a:ext cx="33528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Tire Track Lab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Your group will need to document the tread patterns for each vehicle.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1</a:t>
            </a:r>
            <a:r>
              <a:rPr lang="en-US" dirty="0">
                <a:latin typeface="Times New Roman" pitchFamily="18" charset="0"/>
              </a:rPr>
              <a:t>:  Get a large piece of white paper from your teacher. You will also need a pen or pencil.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8839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5:  </a:t>
            </a:r>
            <a:r>
              <a:rPr lang="en-US" u="sng" dirty="0">
                <a:latin typeface="Times New Roman" pitchFamily="18" charset="0"/>
              </a:rPr>
              <a:t>Gently</a:t>
            </a:r>
            <a:r>
              <a:rPr lang="en-US" dirty="0">
                <a:latin typeface="Times New Roman" pitchFamily="18" charset="0"/>
              </a:rPr>
              <a:t> roll each car on the white paper for a length of 5-6” and </a:t>
            </a:r>
            <a:r>
              <a:rPr lang="en-US" u="sng" dirty="0">
                <a:latin typeface="Times New Roman" pitchFamily="18" charset="0"/>
              </a:rPr>
              <a:t>label</a:t>
            </a:r>
            <a:r>
              <a:rPr lang="en-US" dirty="0">
                <a:latin typeface="Times New Roman" pitchFamily="18" charset="0"/>
              </a:rPr>
              <a:t> the tracks with the correct letter.  </a:t>
            </a:r>
          </a:p>
          <a:p>
            <a:pPr algn="just"/>
            <a:br>
              <a:rPr lang="en-US" sz="800" b="1" i="1" dirty="0">
                <a:latin typeface="Times New Roman" pitchFamily="18" charset="0"/>
              </a:rPr>
            </a:br>
            <a:r>
              <a:rPr lang="en-US" sz="1600" b="1" i="1" dirty="0">
                <a:latin typeface="Times New Roman" pitchFamily="18" charset="0"/>
              </a:rPr>
              <a:t>Caution</a:t>
            </a:r>
            <a:r>
              <a:rPr lang="en-US" sz="1600" i="1" dirty="0">
                <a:latin typeface="Times New Roman" pitchFamily="18" charset="0"/>
              </a:rPr>
              <a:t>: You will want to apply enough pressure to get a good impression, but not too hard that you cause damage to the vehicle, its tires, or the ink pad.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52400" y="6059488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6: </a:t>
            </a:r>
            <a:r>
              <a:rPr lang="en-US" dirty="0">
                <a:latin typeface="Times New Roman" pitchFamily="18" charset="0"/>
              </a:rPr>
              <a:t>Roll each car on a piece of paper towel to remove excess ink and then wait quietly for the teacher to say to “rotate” before you go to the next station.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4419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2:  </a:t>
            </a:r>
            <a:r>
              <a:rPr lang="en-US" dirty="0">
                <a:latin typeface="Times New Roman" pitchFamily="18" charset="0"/>
              </a:rPr>
              <a:t>Fold the paper into thirds as demonstrated by your teacher.</a:t>
            </a:r>
          </a:p>
          <a:p>
            <a:pPr algn="just">
              <a:spcBef>
                <a:spcPct val="50000"/>
              </a:spcBef>
            </a:pPr>
            <a:endParaRPr lang="en-US" sz="5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3: </a:t>
            </a:r>
            <a:r>
              <a:rPr lang="en-US" dirty="0">
                <a:latin typeface="Times New Roman" pitchFamily="18" charset="0"/>
              </a:rPr>
              <a:t>Divide each column into 6 spaces for a total of 18 spaces. </a:t>
            </a:r>
          </a:p>
          <a:p>
            <a:pPr algn="just">
              <a:spcBef>
                <a:spcPct val="50000"/>
              </a:spcBef>
            </a:pPr>
            <a:endParaRPr lang="en-US" sz="9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4:  </a:t>
            </a:r>
            <a:r>
              <a:rPr lang="en-US" dirty="0">
                <a:latin typeface="Times New Roman" pitchFamily="18" charset="0"/>
              </a:rPr>
              <a:t>At each station, g</a:t>
            </a:r>
            <a:r>
              <a:rPr lang="en-US" u="sng" dirty="0">
                <a:latin typeface="Times New Roman" pitchFamily="18" charset="0"/>
              </a:rPr>
              <a:t>ently</a:t>
            </a:r>
            <a:r>
              <a:rPr lang="en-US" dirty="0">
                <a:latin typeface="Times New Roman" pitchFamily="18" charset="0"/>
              </a:rPr>
              <a:t> roll each car over the ink pad </a:t>
            </a:r>
            <a:r>
              <a:rPr lang="en-US" u="sng" dirty="0">
                <a:latin typeface="Times New Roman" pitchFamily="18" charset="0"/>
              </a:rPr>
              <a:t>several times</a:t>
            </a:r>
            <a:r>
              <a:rPr lang="en-US" dirty="0">
                <a:latin typeface="Times New Roman" pitchFamily="18" charset="0"/>
              </a:rPr>
              <a:t> to cover all the sides of the tires.</a:t>
            </a:r>
          </a:p>
        </p:txBody>
      </p:sp>
      <p:pic>
        <p:nvPicPr>
          <p:cNvPr id="22" name="Picture 21" descr="20150429_075506.jpg"/>
          <p:cNvPicPr>
            <a:picLocks noChangeAspect="1"/>
          </p:cNvPicPr>
          <p:nvPr/>
        </p:nvPicPr>
        <p:blipFill>
          <a:blip r:embed="rId2" cstate="print"/>
          <a:srcRect t="5714"/>
          <a:stretch>
            <a:fillRect/>
          </a:stretch>
        </p:blipFill>
        <p:spPr>
          <a:xfrm>
            <a:off x="4876800" y="1600200"/>
            <a:ext cx="4013200" cy="2837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F5191-B4F0-B505-6D7C-1E43D32B4FC6}"/>
              </a:ext>
            </a:extLst>
          </p:cNvPr>
          <p:cNvSpPr txBox="1"/>
          <p:nvPr/>
        </p:nvSpPr>
        <p:spPr>
          <a:xfrm>
            <a:off x="-4774915" y="238754"/>
            <a:ext cx="487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Teacher Note: For this activity I raided my son’s Hot Wheels box to find 18 different types of vehicles.  I labeled them with letters using a label maker.  I used ink pads (harder ink instead of those with a sponge) to make “evidence” samples. </a:t>
            </a:r>
          </a:p>
          <a:p>
            <a:endParaRPr lang="en-US" sz="1600" dirty="0"/>
          </a:p>
          <a:p>
            <a:r>
              <a:rPr lang="en-US" sz="1600" dirty="0"/>
              <a:t>I selected 8 of the best samples to use for the challenge activity.  I organized digital pictures of them on a page, which was laminated to use in the class activity. </a:t>
            </a:r>
          </a:p>
          <a:p>
            <a:endParaRPr lang="en-US" sz="1600" dirty="0"/>
          </a:p>
          <a:p>
            <a:r>
              <a:rPr lang="en-US" sz="1600" dirty="0"/>
              <a:t>Go to </a:t>
            </a:r>
            <a:r>
              <a:rPr lang="en-US" sz="1600" dirty="0">
                <a:hlinkClick r:id="rId3"/>
              </a:rPr>
              <a:t>https://sciencespot.net/Media/FrnsScience/ImpEvi_Tiretracksinfo.pdf</a:t>
            </a:r>
            <a:r>
              <a:rPr lang="en-US" sz="1600" dirty="0"/>
              <a:t> for more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F4EF-9F85-A445-AC6D-A6C6E691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5200" y="3867694"/>
            <a:ext cx="2191104" cy="28379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52400" y="3048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Step 7:  Cut apart the tread samples so you have 18 strips.  Organize into at least </a:t>
            </a:r>
            <a:r>
              <a:rPr lang="en-US" sz="2400" b="1" u="sng" dirty="0">
                <a:latin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</a:rPr>
              <a:t> different groups.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Step 8:  Analyze the tire tracks to identify unique characteristics and use a highlighter to mark each characteristic you find.  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219200" y="2240498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 to analyze: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Tread </a:t>
            </a:r>
            <a:r>
              <a:rPr lang="en-US" sz="2400" dirty="0">
                <a:latin typeface="Times New Roman" pitchFamily="18" charset="0"/>
              </a:rPr>
              <a:t>pattern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Width</a:t>
            </a:r>
            <a:r>
              <a:rPr lang="en-US" sz="2400" dirty="0">
                <a:latin typeface="Times New Roman" pitchFamily="18" charset="0"/>
              </a:rPr>
              <a:t> &amp; </a:t>
            </a:r>
            <a:r>
              <a:rPr lang="en-US" sz="2400" b="1" dirty="0">
                <a:latin typeface="Times New Roman" pitchFamily="18" charset="0"/>
              </a:rPr>
              <a:t>depth</a:t>
            </a:r>
            <a:r>
              <a:rPr lang="en-US" sz="2400" dirty="0">
                <a:latin typeface="Times New Roman" pitchFamily="18" charset="0"/>
              </a:rPr>
              <a:t> of the tread pattern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Unique characteristics due to the </a:t>
            </a:r>
            <a:r>
              <a:rPr lang="en-US" sz="2400" b="1" dirty="0">
                <a:latin typeface="Times New Roman" pitchFamily="18" charset="0"/>
              </a:rPr>
              <a:t>wear pattern, damage, </a:t>
            </a:r>
            <a:r>
              <a:rPr lang="en-US" sz="2400" dirty="0">
                <a:latin typeface="Times New Roman" pitchFamily="18" charset="0"/>
              </a:rPr>
              <a:t>or </a:t>
            </a:r>
            <a:r>
              <a:rPr lang="en-US" sz="2400" b="1" dirty="0">
                <a:latin typeface="Times New Roman" pitchFamily="18" charset="0"/>
              </a:rPr>
              <a:t>defects</a:t>
            </a:r>
          </a:p>
        </p:txBody>
      </p:sp>
      <p:sp>
        <p:nvSpPr>
          <p:cNvPr id="12" name="5-Point Star 11"/>
          <p:cNvSpPr/>
          <p:nvPr/>
        </p:nvSpPr>
        <p:spPr>
          <a:xfrm rot="20654444">
            <a:off x="269266" y="2493166"/>
            <a:ext cx="762000" cy="762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4854714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Answer the question on your notes based on the types of features you observed highlighted.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8516" y="9906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IMPRESSION EVIDENCE </a:t>
            </a:r>
            <a:r>
              <a:rPr lang="en-US" sz="2400" dirty="0">
                <a:latin typeface="Times New Roman" pitchFamily="18" charset="0"/>
              </a:rPr>
              <a:t>can be defined as </a:t>
            </a:r>
            <a:r>
              <a:rPr lang="en-US" sz="2400" b="1" dirty="0">
                <a:latin typeface="Times New Roman" pitchFamily="18" charset="0"/>
              </a:rPr>
              <a:t>OBJECTS</a:t>
            </a:r>
            <a:r>
              <a:rPr lang="en-US" sz="2400" dirty="0">
                <a:latin typeface="Times New Roman" pitchFamily="18" charset="0"/>
              </a:rPr>
              <a:t> or </a:t>
            </a:r>
            <a:r>
              <a:rPr lang="en-US" sz="2400" b="1" dirty="0">
                <a:latin typeface="Times New Roman" pitchFamily="18" charset="0"/>
              </a:rPr>
              <a:t>MATERIALS</a:t>
            </a:r>
            <a:r>
              <a:rPr lang="en-US" sz="2400" dirty="0">
                <a:latin typeface="Times New Roman" pitchFamily="18" charset="0"/>
              </a:rPr>
              <a:t> that have retained the characteristics of other objects through direct </a:t>
            </a:r>
            <a:r>
              <a:rPr lang="en-US" sz="2400" b="1" dirty="0">
                <a:latin typeface="Times New Roman" pitchFamily="18" charset="0"/>
              </a:rPr>
              <a:t>CONTACT</a:t>
            </a:r>
            <a:r>
              <a:rPr lang="en-US" sz="2400" dirty="0">
                <a:latin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516" y="2663575"/>
            <a:ext cx="6781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SHOEPRINTS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TOOL MARKS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TIRE TRACKS</a:t>
            </a:r>
            <a:r>
              <a:rPr lang="en-US" sz="2400" dirty="0">
                <a:latin typeface="Times New Roman" pitchFamily="18" charset="0"/>
              </a:rPr>
              <a:t>, BITE MARKS, and </a:t>
            </a:r>
            <a:r>
              <a:rPr lang="en-US" sz="2400" b="1" dirty="0">
                <a:latin typeface="Times New Roman" pitchFamily="18" charset="0"/>
              </a:rPr>
              <a:t>RIFFLING</a:t>
            </a:r>
            <a:r>
              <a:rPr lang="en-US" sz="2400" dirty="0">
                <a:latin typeface="Times New Roman" pitchFamily="18" charset="0"/>
              </a:rPr>
              <a:t> marks on a bullet are several examples of impression evidence. </a:t>
            </a:r>
          </a:p>
          <a:p>
            <a:pPr algn="just"/>
            <a:endParaRPr lang="en-US" sz="20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The</a:t>
            </a:r>
            <a:r>
              <a:rPr lang="en-US" sz="2400" b="1" dirty="0">
                <a:latin typeface="Times New Roman" pitchFamily="18" charset="0"/>
              </a:rPr>
              <a:t> QUALITY </a:t>
            </a:r>
            <a:r>
              <a:rPr lang="en-US" sz="2400" dirty="0">
                <a:latin typeface="Times New Roman" pitchFamily="18" charset="0"/>
              </a:rPr>
              <a:t>of the impression depends on: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  <a:sym typeface="Wingdings"/>
              </a:rPr>
              <a:t></a:t>
            </a:r>
            <a:r>
              <a:rPr lang="en-US" sz="2400" dirty="0">
                <a:latin typeface="Times New Roman" pitchFamily="18" charset="0"/>
              </a:rPr>
              <a:t> The </a:t>
            </a:r>
            <a:r>
              <a:rPr lang="en-US" sz="2400" b="1" dirty="0">
                <a:latin typeface="Times New Roman" pitchFamily="18" charset="0"/>
              </a:rPr>
              <a:t>OBJECT</a:t>
            </a:r>
            <a:r>
              <a:rPr lang="en-US" sz="2400" dirty="0">
                <a:latin typeface="Times New Roman" pitchFamily="18" charset="0"/>
              </a:rPr>
              <a:t> making the impression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 algn="just">
              <a:buFont typeface="Wingdings"/>
              <a:buChar char="t"/>
            </a:pPr>
            <a:r>
              <a:rPr lang="en-US" sz="2400" dirty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HARDNESS</a:t>
            </a:r>
            <a:r>
              <a:rPr lang="en-US" sz="2400" dirty="0">
                <a:latin typeface="Times New Roman" pitchFamily="18" charset="0"/>
              </a:rPr>
              <a:t> of the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surface conditions, and</a:t>
            </a:r>
          </a:p>
          <a:p>
            <a:pPr algn="just">
              <a:buFont typeface="Wingdings"/>
              <a:buChar char="t"/>
            </a:pPr>
            <a:r>
              <a:rPr lang="en-US" sz="2400" dirty="0">
                <a:latin typeface="Times New Roman" pitchFamily="18" charset="0"/>
                <a:sym typeface="Wingdings"/>
              </a:rPr>
              <a:t> </a:t>
            </a:r>
            <a:r>
              <a:rPr lang="en-US" sz="2400" dirty="0">
                <a:latin typeface="Times New Roman" pitchFamily="18" charset="0"/>
              </a:rPr>
              <a:t>What type of </a:t>
            </a:r>
            <a:r>
              <a:rPr lang="en-US" sz="2400" b="1" dirty="0">
                <a:latin typeface="Times New Roman" pitchFamily="18" charset="0"/>
              </a:rPr>
              <a:t>MATERIAL</a:t>
            </a:r>
            <a:r>
              <a:rPr lang="en-US" sz="2400" dirty="0">
                <a:latin typeface="Times New Roman" pitchFamily="18" charset="0"/>
              </a:rPr>
              <a:t> makes up the surface (soil, mud, dust, concrete, grass, skin, etc.)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0" y="6381750"/>
            <a:ext cx="749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Images: http://upload.wikimedia.org/wikipedia/commons/archive/6/61/20070917141644!Shoeprint(forensic).jpg and</a:t>
            </a:r>
            <a:br>
              <a:rPr lang="en-US" sz="1000" dirty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http://www.topmark.co.nz/images/content/tmpics01/gallery-s/SilipressionTeethMold.jpg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194" y="2558192"/>
            <a:ext cx="1837290" cy="20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What is impression evidence?</a:t>
            </a:r>
            <a:endParaRPr lang="en-US" sz="4000" dirty="0">
              <a:latin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375" y="920776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Work with your partner to identify the 8 tracks shown on the challenge worksheet. </a:t>
            </a:r>
          </a:p>
          <a:p>
            <a:pPr algn="just"/>
            <a:endParaRPr lang="en-US" sz="2400" b="1" dirty="0">
              <a:latin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</a:rPr>
              <a:t>Compare the tracks you made earlier and match them to the suspect tracks on the worksheet. </a:t>
            </a:r>
          </a:p>
          <a:p>
            <a:pPr algn="just"/>
            <a:endParaRPr lang="en-US" sz="2400" b="1" dirty="0">
              <a:latin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</a:rPr>
              <a:t>Once you have identified all the cars, have your answers checked by your teacher.  Keep trying until you have them all correct!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152400"/>
            <a:ext cx="457200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Tire Track Challenge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28600" y="4343400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oper Black"/>
              </a:rPr>
              <a:t>Ready?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-1401931">
            <a:off x="1796823" y="5115083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Set?</a:t>
            </a:r>
          </a:p>
        </p:txBody>
      </p:sp>
      <p:pic>
        <p:nvPicPr>
          <p:cNvPr id="5127" name="Picture 12" descr="tn007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3463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343400" y="5486400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ooper Black"/>
              </a:rPr>
              <a:t>GO!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B17D0-6F9E-A2EB-5645-7BF60B937D74}"/>
              </a:ext>
            </a:extLst>
          </p:cNvPr>
          <p:cNvSpPr txBox="1"/>
          <p:nvPr/>
        </p:nvSpPr>
        <p:spPr>
          <a:xfrm>
            <a:off x="-4725256" y="76200"/>
            <a:ext cx="4649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https://sciencespot.net/Media/FrnsScience/ImpEvi_Tiretracksinfo.pdf</a:t>
            </a:r>
            <a:r>
              <a:rPr lang="en-US" dirty="0"/>
              <a:t> for more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E9D73-813A-411A-7D4E-F448B7D12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1956" y="1398494"/>
            <a:ext cx="4162455" cy="539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39700" y="1047958"/>
            <a:ext cx="70231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latin typeface="Times New Roman" pitchFamily="18" charset="0"/>
              </a:rPr>
              <a:t>How many of the real tire tracks can you identify?  </a:t>
            </a:r>
          </a:p>
          <a:p>
            <a:pPr algn="just">
              <a:defRPr/>
            </a:pPr>
            <a:endParaRPr lang="en-US" sz="1050" dirty="0">
              <a:latin typeface="Times New Roman" pitchFamily="18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Examine the samples located around the room.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NOTE:  You are not allowed to move them!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 algn="just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Examine the ink prints on the back cabinets.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Write down the numbers that match each ink print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in the box on your worksheet.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 algn="just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You will have 10 minutes to match as many as you can before we go over the answers!   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600" dirty="0">
              <a:latin typeface="Times New Roman" pitchFamily="18" charset="0"/>
            </a:endParaRPr>
          </a:p>
          <a:p>
            <a:pPr marL="457200" indent="-457200" algn="just">
              <a:defRPr/>
            </a:pPr>
            <a:endParaRPr lang="en-US" sz="1050" dirty="0">
              <a:latin typeface="Times New Roman" pitchFamily="18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</a:rPr>
              <a:t>REAL  DEAL  CHALLENGE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8571" t="17043" b="4553"/>
          <a:stretch>
            <a:fillRect/>
          </a:stretch>
        </p:blipFill>
        <p:spPr bwMode="auto">
          <a:xfrm>
            <a:off x="7239000" y="937100"/>
            <a:ext cx="1905000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6324600" y="31242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16033E-FCC5-7AC5-2E7B-40E8C180CADF}"/>
              </a:ext>
            </a:extLst>
          </p:cNvPr>
          <p:cNvSpPr txBox="1"/>
          <p:nvPr/>
        </p:nvSpPr>
        <p:spPr>
          <a:xfrm>
            <a:off x="304800" y="547832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Teacher Note: I obtained samples of real tire treads from a local tire shop.  They labeled the back with the brand of tire.  I used a paint roller and ink to make prints.  The prints were laminated and displayed around the classroom.  Students had time to examine the real tires and try to match it to a print.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F8507-7CA1-ED67-E9BE-23E0C53CE6E3}"/>
              </a:ext>
            </a:extLst>
          </p:cNvPr>
          <p:cNvSpPr txBox="1"/>
          <p:nvPr/>
        </p:nvSpPr>
        <p:spPr>
          <a:xfrm>
            <a:off x="-4725256" y="76200"/>
            <a:ext cx="4649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https://sciencespot.net/Media/FrnsScience/tiretracksinfo.pdf</a:t>
            </a:r>
            <a:r>
              <a:rPr lang="en-US" dirty="0"/>
              <a:t> for more information.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IWebAd_Bitemark1.JPG"/>
          <p:cNvPicPr>
            <a:picLocks noChangeAspect="1"/>
          </p:cNvPicPr>
          <p:nvPr/>
        </p:nvPicPr>
        <p:blipFill>
          <a:blip r:embed="rId2" cstate="print"/>
          <a:srcRect r="55307" b="9502"/>
          <a:stretch>
            <a:fillRect/>
          </a:stretch>
        </p:blipFill>
        <p:spPr>
          <a:xfrm rot="988035">
            <a:off x="5514489" y="3761434"/>
            <a:ext cx="2119793" cy="264974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896936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2-Dimensional (2D):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Documented using photography to show TWO dimensions (length &amp; width or width &amp; height)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Rulers may also be used to document exact dimensions.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Impressions may be dusted with powder to be photographed or lifted with tape. They may also be collected using an electrostatic dust lifting process.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t="15229" b="18104"/>
          <a:stretch/>
        </p:blipFill>
        <p:spPr bwMode="auto">
          <a:xfrm rot="10800000">
            <a:off x="1371600" y="4051344"/>
            <a:ext cx="3381830" cy="206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4578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Shoeprint: </a:t>
            </a:r>
            <a:r>
              <a:rPr lang="en-US" sz="1000" dirty="0">
                <a:hlinkClick r:id="rId4"/>
              </a:rPr>
              <a:t>http://www.forensicsciencesimplified.org/fwtt/how.html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CDBB34-27AE-1035-6C22-C3780F14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How is impression evidence collected?</a:t>
            </a:r>
            <a:endParaRPr lang="en-US" sz="4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464" y="626182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Tire Track: </a:t>
            </a:r>
            <a:r>
              <a:rPr lang="en-US" sz="1000" dirty="0">
                <a:hlinkClick r:id="rId2"/>
              </a:rPr>
              <a:t>https://www.youtube.com/watch?v=dhkSlJadfPs</a:t>
            </a:r>
            <a:r>
              <a:rPr lang="en-US" sz="1000" dirty="0"/>
              <a:t>          </a:t>
            </a:r>
          </a:p>
          <a:p>
            <a:r>
              <a:rPr lang="en-US" sz="1000" dirty="0"/>
              <a:t>Shoeprint: </a:t>
            </a:r>
            <a:r>
              <a:rPr lang="en-US" sz="1000" dirty="0">
                <a:hlinkClick r:id="rId3"/>
              </a:rPr>
              <a:t>http://www.forensicsciencesimplified.org/fwtt/how.html</a:t>
            </a:r>
            <a:endParaRPr lang="en-US" sz="1000" dirty="0"/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Images: </a:t>
            </a:r>
            <a:r>
              <a:rPr lang="en-US" sz="1000" dirty="0">
                <a:latin typeface="Times New Roman" pitchFamily="18" charset="0"/>
                <a:cs typeface="Times New Roman" pitchFamily="18" charset="0"/>
                <a:hlinkClick r:id="rId4"/>
              </a:rPr>
              <a:t>http://www.evidentcrimescene.com/cata/cast/dscasting.html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/>
          </a:p>
          <a:p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0B079-2560-23F0-7A55-9F58839FB4C1}"/>
              </a:ext>
            </a:extLst>
          </p:cNvPr>
          <p:cNvGrpSpPr/>
          <p:nvPr/>
        </p:nvGrpSpPr>
        <p:grpSpPr>
          <a:xfrm>
            <a:off x="64589" y="96856"/>
            <a:ext cx="8848935" cy="6351307"/>
            <a:chOff x="128280" y="3187121"/>
            <a:chExt cx="8848935" cy="6351307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7491" y="6747865"/>
              <a:ext cx="3114836" cy="233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6191039" y="6929720"/>
              <a:ext cx="3124200" cy="209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314" y="6976465"/>
              <a:ext cx="2929092" cy="16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408C62F-945B-790D-DB24-E2155F34C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80" y="3187121"/>
              <a:ext cx="8848935" cy="343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3-Dimensional (3D):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Documents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THREE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dimensions (length, width, &amp; height/depth) of a piece of evidence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Casts are made to show depth, which involves using dental cement (or a similar substance) to preserve the dimensional characteristics of the print. 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Evidence may also be photographed with rulers or other objects to document dimensions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10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</a:rPr>
              <a:t>CLASS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sym typeface="Wingdings" panose="05000000000000000000" pitchFamily="2" charset="2"/>
              </a:rPr>
              <a:t> Characteristic that shows the </a:t>
            </a:r>
            <a:r>
              <a:rPr lang="en-US" sz="2400" b="1" u="sng" dirty="0">
                <a:latin typeface="Times New Roman" pitchFamily="18" charset="0"/>
              </a:rPr>
              <a:t>class or group </a:t>
            </a:r>
            <a:r>
              <a:rPr lang="en-US" sz="2400" b="1" dirty="0">
                <a:latin typeface="Times New Roman" pitchFamily="18" charset="0"/>
              </a:rPr>
              <a:t>a material belongs.</a:t>
            </a:r>
          </a:p>
          <a:p>
            <a:pPr algn="just"/>
            <a:endParaRPr lang="en-US" sz="1200" b="1" dirty="0">
              <a:latin typeface="Times New Roman" pitchFamily="18" charset="0"/>
            </a:endParaRPr>
          </a:p>
          <a:p>
            <a:pPr algn="just"/>
            <a:r>
              <a:rPr lang="en-US" sz="2400" b="1" i="1" dirty="0">
                <a:latin typeface="Arial Narrow" panose="020B0606020202030204" pitchFamily="34" charset="0"/>
                <a:cs typeface="Times New Roman" pitchFamily="18" charset="0"/>
              </a:rPr>
              <a:t>Examples: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Tire tread pattern matches to a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brand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/type of tire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Teeth or bite marks matches to a specific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species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 of animal 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Paint chip from a tool may help us identify the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manufacturer of the tool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haracteristics that match of evidence to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ONE specific item or person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latin typeface="Arial Narrow" panose="020B0606020202030204" pitchFamily="34" charset="0"/>
                <a:cs typeface="Times New Roman" pitchFamily="18" charset="0"/>
              </a:rPr>
              <a:t>Examples: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Wear pattern on a shoe print matches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suspect’s shoe.</a:t>
            </a:r>
            <a:endParaRPr lang="en-US" sz="2400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Bite mark shows specific locations of teeth that can be matched to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suspect’s 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dental profile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Break in the end of a screwdriver matches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spot 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in the wood where it was used to pry open a door</a:t>
            </a:r>
            <a:endParaRPr lang="en-US" sz="2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Class vs. Individual Characteristics</a:t>
            </a:r>
            <a:endParaRPr lang="en-US" sz="4000" dirty="0">
              <a:latin typeface="Times New Roman" pitchFamily="18" charset="0"/>
            </a:endParaRPr>
          </a:p>
        </p:txBody>
      </p:sp>
      <p:pic>
        <p:nvPicPr>
          <p:cNvPr id="2" name="Picture 1" descr="C:\Users\Tracy\AppData\Local\Microsoft\Windows\Temporary Internet Files\Content.IE5\S5KGZE2D\MCj04260680000[1].wmf">
            <a:hlinkClick r:id="rId3"/>
            <a:extLst>
              <a:ext uri="{FF2B5EF4-FFF2-40B4-BE49-F238E27FC236}">
                <a16:creationId xmlns:a16="http://schemas.microsoft.com/office/drawing/2014/main" id="{CD967AE7-6085-36D6-CD92-2B04EA64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3291" y="13716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BCCA3-F0D4-140D-D552-35A3F49C4CA0}"/>
              </a:ext>
            </a:extLst>
          </p:cNvPr>
          <p:cNvSpPr txBox="1"/>
          <p:nvPr/>
        </p:nvSpPr>
        <p:spPr>
          <a:xfrm>
            <a:off x="7858991" y="2368620"/>
            <a:ext cx="1143000" cy="47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Footprint Evidence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696" y="1143000"/>
            <a:ext cx="78986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Wear pattern on a shoe print matches a suspect’s shoe (&amp; his/her walking pattern)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Paint chip from a tool matches the type of red paint used on Tools R Us tools.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Tire tread pattern matches patterns used on a </a:t>
            </a:r>
            <a:r>
              <a:rPr lang="en-US" sz="2400" i="1" dirty="0">
                <a:solidFill>
                  <a:srgbClr val="3C3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Hoosier 4-Ply Super Turf tire.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Broken corner on a screwdriver matches a mark left on a wooden doorway at a crime scene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Teeth or bite marks matches to a specific breed of dog.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Bite mark shows specific locations of teeth that can be matched to a suspect’s dental profile.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AF3A1-6E80-1184-7D35-DB7DEFE55DB6}"/>
              </a:ext>
            </a:extLst>
          </p:cNvPr>
          <p:cNvSpPr txBox="1"/>
          <p:nvPr/>
        </p:nvSpPr>
        <p:spPr>
          <a:xfrm>
            <a:off x="228600" y="152400"/>
            <a:ext cx="815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Directions: Use what you learned from the previous slide to identify each example as either C (class) or I (individual).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FCAD1-20C5-B4FA-A1B4-0EF5A54A2A63}"/>
              </a:ext>
            </a:extLst>
          </p:cNvPr>
          <p:cNvSpPr/>
          <p:nvPr/>
        </p:nvSpPr>
        <p:spPr>
          <a:xfrm>
            <a:off x="797103" y="983397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92C82-2D60-AF76-F90E-72F48FB5F99B}"/>
              </a:ext>
            </a:extLst>
          </p:cNvPr>
          <p:cNvSpPr/>
          <p:nvPr/>
        </p:nvSpPr>
        <p:spPr>
          <a:xfrm>
            <a:off x="797103" y="1826412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951F1-2BF7-84C7-A6A3-FBB002847A28}"/>
              </a:ext>
            </a:extLst>
          </p:cNvPr>
          <p:cNvSpPr/>
          <p:nvPr/>
        </p:nvSpPr>
        <p:spPr>
          <a:xfrm>
            <a:off x="797103" y="2743200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6FAF7-532A-6A03-6E6E-E27F9AAA4316}"/>
              </a:ext>
            </a:extLst>
          </p:cNvPr>
          <p:cNvSpPr/>
          <p:nvPr/>
        </p:nvSpPr>
        <p:spPr>
          <a:xfrm>
            <a:off x="797103" y="3659988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306B8-D543-FA8E-5DBD-C4D63DF11B9B}"/>
              </a:ext>
            </a:extLst>
          </p:cNvPr>
          <p:cNvSpPr/>
          <p:nvPr/>
        </p:nvSpPr>
        <p:spPr>
          <a:xfrm>
            <a:off x="797103" y="4540540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BFDF8-170A-14DB-E816-9AC00CF5298A}"/>
              </a:ext>
            </a:extLst>
          </p:cNvPr>
          <p:cNvSpPr/>
          <p:nvPr/>
        </p:nvSpPr>
        <p:spPr>
          <a:xfrm>
            <a:off x="797103" y="5060389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392" y="140285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Identify each example as either C (class) or I (individual).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Wear pattern on a shoe print matches a suspect’s shoe (&amp; his/her walking pattern)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Paint chip from a tool matches the type of red paint used on Tools R Us tools.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Tire tread pattern matches patterns used on a </a:t>
            </a:r>
            <a:r>
              <a:rPr lang="en-US" sz="2400" i="1" dirty="0">
                <a:solidFill>
                  <a:srgbClr val="3C3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Hoosier 4-Ply Super Turf tire.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Broken corner on a screwdriver matches a mark left on a wooden doorway at a crime scene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Teeth or bite marks matches to a specific breed of dog.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Bite mark shows specific locations of teeth that can be matched to a suspect’s dental profile.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651" y="618261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749" y="1630485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669" y="2630908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045" y="3779466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7044" y="4736842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920" y="5414099"/>
            <a:ext cx="3478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EA57F-B33E-41E7-C804-E8A21C7509E7}"/>
              </a:ext>
            </a:extLst>
          </p:cNvPr>
          <p:cNvSpPr txBox="1"/>
          <p:nvPr/>
        </p:nvSpPr>
        <p:spPr>
          <a:xfrm rot="800094">
            <a:off x="7155308" y="144626"/>
            <a:ext cx="2012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</a:rPr>
              <a:t>ANSWER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00FA462-414C-7ECF-6E68-AAF990BC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1527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 B: Bite Mark Evidence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838679"/>
            <a:ext cx="8839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>
                <a:latin typeface="Arial Narrow" panose="020B0606020202030204" pitchFamily="34" charset="0"/>
                <a:cs typeface="Times New Roman" pitchFamily="18" charset="0"/>
              </a:rPr>
              <a:t>WHAT CLUES CAN WE GET FROM A BITE MARK?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bite mark (human or animal)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characteristics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(position, dental work ,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wear patterns, etc.)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 SINCE BITE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color of the area helps to estimate how long ago the bite occurred (old or recent bite)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Swab for saliva or blood for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DNA testing.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Marks can be left on a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victim’s skin or other objects, such as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Styrofoam cups, gum, or foods. </a:t>
            </a: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-838200" y="6895245"/>
            <a:ext cx="8991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Images: http://www.forensicdentistryonline.org/Forensic_pages_1/currentopic1.htm, http://www.trestonedental.co.uk/images/0303.jpg</a:t>
            </a:r>
          </a:p>
        </p:txBody>
      </p:sp>
      <p:pic>
        <p:nvPicPr>
          <p:cNvPr id="6" name="Picture 2" descr="C:\Users\Tracy\AppData\Local\Microsoft\Windows\Temporary Internet Files\Content.IE5\S5KGZE2D\MCj0426068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566" y="143507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8332" y="104574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Bite Mark Evidence Video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804C95-56E9-B63D-A0F0-C650FA01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030" y="1720551"/>
            <a:ext cx="1910315" cy="13096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6506D3-B53C-67B0-0B3A-0DC3BA0A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224" y="4033221"/>
            <a:ext cx="2779840" cy="278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7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D1EF6C-AABF-C510-9DF1-847A5681ADDB}"/>
              </a:ext>
            </a:extLst>
          </p:cNvPr>
          <p:cNvSpPr txBox="1"/>
          <p:nvPr/>
        </p:nvSpPr>
        <p:spPr>
          <a:xfrm>
            <a:off x="1725386" y="6085586"/>
            <a:ext cx="5693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Time to create some evidence …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2414"/>
            <a:ext cx="609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Make an Impression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– Label one side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(top jaw) and the other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MANDIBLE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(lower jaw).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2 - Fold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Styrofoam plate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half.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– Gently bite down on the plate to leave your bite mark impression.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4 - Place a sheet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plastic film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over the impression and use a permanent marker to recreate the pattern to match that of your bite mark.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55DF75-F3E6-4762-09D3-03B2B7CE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19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F8A5E-FB91-E86C-E827-90E3989FED2E}"/>
              </a:ext>
            </a:extLst>
          </p:cNvPr>
          <p:cNvSpPr txBox="1"/>
          <p:nvPr/>
        </p:nvSpPr>
        <p:spPr>
          <a:xfrm>
            <a:off x="6934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25CE-D7FF-DD8C-62C3-32B906E6F0D8}"/>
              </a:ext>
            </a:extLst>
          </p:cNvPr>
          <p:cNvSpPr txBox="1"/>
          <p:nvPr/>
        </p:nvSpPr>
        <p:spPr>
          <a:xfrm>
            <a:off x="6934200" y="4888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8865EF-5D4E-7D07-0C66-D96505626CB8}"/>
              </a:ext>
            </a:extLst>
          </p:cNvPr>
          <p:cNvGrpSpPr/>
          <p:nvPr/>
        </p:nvGrpSpPr>
        <p:grpSpPr>
          <a:xfrm>
            <a:off x="6629400" y="2819400"/>
            <a:ext cx="2057400" cy="763588"/>
            <a:chOff x="6629400" y="2819400"/>
            <a:chExt cx="2057400" cy="763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0A644-3231-D546-A213-7D332FFC2397}"/>
                </a:ext>
              </a:extLst>
            </p:cNvPr>
            <p:cNvSpPr txBox="1"/>
            <p:nvPr/>
          </p:nvSpPr>
          <p:spPr>
            <a:xfrm>
              <a:off x="6781800" y="2873416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Width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BD5DD-391D-64E4-F9A1-6F9BF2FDE897}"/>
                </a:ext>
              </a:extLst>
            </p:cNvPr>
            <p:cNvCxnSpPr/>
            <p:nvPr/>
          </p:nvCxnSpPr>
          <p:spPr>
            <a:xfrm>
              <a:off x="6629400" y="2819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6EF66F-E713-3393-7B80-122F165D5A21}"/>
                </a:ext>
              </a:extLst>
            </p:cNvPr>
            <p:cNvCxnSpPr/>
            <p:nvPr/>
          </p:nvCxnSpPr>
          <p:spPr>
            <a:xfrm>
              <a:off x="6629400" y="3581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23FE98-12B9-6B46-4A80-7981B835E4F1}"/>
              </a:ext>
            </a:extLst>
          </p:cNvPr>
          <p:cNvGrpSpPr/>
          <p:nvPr/>
        </p:nvGrpSpPr>
        <p:grpSpPr>
          <a:xfrm>
            <a:off x="7315200" y="1371601"/>
            <a:ext cx="1066800" cy="3476170"/>
            <a:chOff x="7315200" y="1371601"/>
            <a:chExt cx="1066800" cy="347617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EFE0DE-6F98-02A8-E6DD-95E918382114}"/>
                </a:ext>
              </a:extLst>
            </p:cNvPr>
            <p:cNvCxnSpPr/>
            <p:nvPr/>
          </p:nvCxnSpPr>
          <p:spPr>
            <a:xfrm rot="16200000" flipV="1">
              <a:off x="7069252" y="4209937"/>
              <a:ext cx="1264783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E80F3C-DFA3-68D7-BBAD-FD5A2D154FA2}"/>
                </a:ext>
              </a:extLst>
            </p:cNvPr>
            <p:cNvSpPr txBox="1"/>
            <p:nvPr/>
          </p:nvSpPr>
          <p:spPr>
            <a:xfrm>
              <a:off x="7315200" y="381877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2060"/>
                  </a:solidFill>
                </a:rPr>
                <a:t>Depth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F99211-E5C3-23CC-EF56-1F9528C1552F}"/>
                </a:ext>
              </a:extLst>
            </p:cNvPr>
            <p:cNvCxnSpPr/>
            <p:nvPr/>
          </p:nvCxnSpPr>
          <p:spPr>
            <a:xfrm rot="16200000" flipV="1">
              <a:off x="7004957" y="2051958"/>
              <a:ext cx="1371600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195A0E0-45DF-4BBD-EA98-B0C5A98A9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closer look at bite mark evidence …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2786</Words>
  <Application>Microsoft Office PowerPoint</Application>
  <PresentationFormat>On-screen Show (4:3)</PresentationFormat>
  <Paragraphs>259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 JULIAN</vt:lpstr>
      <vt:lpstr>Arial</vt:lpstr>
      <vt:lpstr>Arial Narrow</vt:lpstr>
      <vt:lpstr>Calibri</vt:lpstr>
      <vt:lpstr>Cooper Black</vt:lpstr>
      <vt:lpstr>Gill Sans Nova Ultra Bold</vt:lpstr>
      <vt:lpstr>GTPressura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 Tomm</cp:lastModifiedBy>
  <cp:revision>509</cp:revision>
  <cp:lastPrinted>2023-04-25T13:11:52Z</cp:lastPrinted>
  <dcterms:created xsi:type="dcterms:W3CDTF">2006-07-31T19:56:27Z</dcterms:created>
  <dcterms:modified xsi:type="dcterms:W3CDTF">2024-02-01T23:23:01Z</dcterms:modified>
</cp:coreProperties>
</file>